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6" r:id="rId2"/>
    <p:sldId id="257" r:id="rId3"/>
    <p:sldId id="266" r:id="rId4"/>
    <p:sldId id="281" r:id="rId5"/>
    <p:sldId id="293" r:id="rId6"/>
    <p:sldId id="261" r:id="rId7"/>
    <p:sldId id="259" r:id="rId8"/>
    <p:sldId id="262" r:id="rId9"/>
    <p:sldId id="275" r:id="rId10"/>
    <p:sldId id="278" r:id="rId11"/>
    <p:sldId id="264" r:id="rId12"/>
    <p:sldId id="265" r:id="rId13"/>
    <p:sldId id="282" r:id="rId14"/>
    <p:sldId id="271" r:id="rId15"/>
    <p:sldId id="267" r:id="rId16"/>
    <p:sldId id="272" r:id="rId17"/>
    <p:sldId id="273" r:id="rId18"/>
    <p:sldId id="274" r:id="rId19"/>
    <p:sldId id="268" r:id="rId20"/>
    <p:sldId id="280" r:id="rId21"/>
    <p:sldId id="269" r:id="rId22"/>
    <p:sldId id="270" r:id="rId23"/>
    <p:sldId id="289" r:id="rId24"/>
    <p:sldId id="284" r:id="rId25"/>
    <p:sldId id="285" r:id="rId26"/>
    <p:sldId id="290" r:id="rId27"/>
    <p:sldId id="291" r:id="rId28"/>
    <p:sldId id="292" r:id="rId29"/>
  </p:sldIdLst>
  <p:sldSz cx="12192000" cy="6858000"/>
  <p:notesSz cx="6858000" cy="9144000"/>
  <p:embeddedFontLst>
    <p:embeddedFont>
      <p:font typeface="Bahnschrift SemiBold Condensed" panose="020F0502020204030204" pitchFamily="34" charset="0"/>
      <p:regular r:id="rId31"/>
      <p:bold r:id="rId32"/>
    </p:embeddedFont>
    <p:embeddedFont>
      <p:font typeface="Barlow Semi Condensed" panose="020F0502020204030204" pitchFamily="34" charset="0"/>
      <p:regular r:id="rId33"/>
      <p:bold r:id="rId34"/>
      <p:italic r:id="rId35"/>
      <p:boldItalic r:id="rId36"/>
    </p:embeddedFont>
    <p:embeddedFont>
      <p:font typeface="Barlow Semi Condensed Medium" panose="020F0502020204030204" pitchFamily="34" charset="0"/>
      <p:regular r:id="rId37"/>
      <p:italic r:id="rId38"/>
    </p:embeddedFont>
    <p:embeddedFont>
      <p:font typeface="Matura MT Script Capitals" panose="03020802060602070202" pitchFamily="66" charset="77"/>
      <p:regular r:id="rId39"/>
    </p:embeddedFont>
    <p:embeddedFont>
      <p:font typeface="Segoe UI" panose="020B0502040204020203" pitchFamily="34" charset="0"/>
      <p:regular r:id="rId40"/>
      <p:bold r:id="rId41"/>
      <p:italic r:id="rId42"/>
      <p:boldItalic r:id="rId43"/>
    </p:embeddedFont>
    <p:embeddedFont>
      <p:font typeface="Verdana" panose="020B0604030504040204" pitchFamily="34" charset="0"/>
      <p:regular r:id="rId44"/>
      <p:bold r:id="rId45"/>
      <p:italic r:id="rId46"/>
      <p:boldItalic r:id="rId47"/>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FE02BA49-12C4-464B-B70F-D8BD99D63831}">
          <p14:sldIdLst>
            <p14:sldId id="256"/>
            <p14:sldId id="257"/>
            <p14:sldId id="266"/>
          </p14:sldIdLst>
        </p14:section>
        <p14:section name="Geschäftsidee" id="{FD9F0822-AE19-4097-9C5A-B734DE5AC00C}">
          <p14:sldIdLst>
            <p14:sldId id="281"/>
          </p14:sldIdLst>
        </p14:section>
        <p14:section name="Geschäftsmodell" id="{EA081D80-E532-4B82-A1B0-49B410AACD4A}">
          <p14:sldIdLst>
            <p14:sldId id="293"/>
            <p14:sldId id="261"/>
            <p14:sldId id="259"/>
            <p14:sldId id="262"/>
            <p14:sldId id="275"/>
            <p14:sldId id="278"/>
            <p14:sldId id="264"/>
            <p14:sldId id="265"/>
            <p14:sldId id="282"/>
            <p14:sldId id="271"/>
          </p14:sldIdLst>
        </p14:section>
        <p14:section name="Produkt" id="{495EB720-39AA-4DC2-9866-802B67100C45}">
          <p14:sldIdLst>
            <p14:sldId id="267"/>
            <p14:sldId id="272"/>
            <p14:sldId id="273"/>
            <p14:sldId id="274"/>
            <p14:sldId id="268"/>
          </p14:sldIdLst>
        </p14:section>
        <p14:section name="Produktion" id="{0071382C-D1D5-4548-AB36-A60B8E5DCC77}">
          <p14:sldIdLst>
            <p14:sldId id="280"/>
            <p14:sldId id="269"/>
            <p14:sldId id="270"/>
            <p14:sldId id="289"/>
          </p14:sldIdLst>
        </p14:section>
        <p14:section name="Backup" id="{AAEAC538-D481-48ED-837F-EE19A52A3585}">
          <p14:sldIdLst>
            <p14:sldId id="284"/>
            <p14:sldId id="285"/>
            <p14:sldId id="290"/>
            <p14:sldId id="291"/>
            <p14:sldId id="292"/>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orient="horz" pos="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5C5353-D6B6-4F32-A6FB-7D0A3485BA1D}" name="Gastbenutzer" initials="Ga" userId="Gastbenutz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68259"/>
    <a:srgbClr val="C2F0D2"/>
    <a:srgbClr val="CDFDCB"/>
    <a:srgbClr val="96E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26539-7B4D-41A0-954F-7FAC3BFB2828}" v="8" dt="2024-06-10T18:41:25.560"/>
    <p1510:client id="{3628A90C-4BD1-4F36-96CF-5E0E47BAF707}" v="483" dt="2024-06-10T20:20:02.564"/>
    <p1510:client id="{553A1E6C-C553-4E8E-9B3B-DD7EAEF6115E}" v="58" dt="2024-06-10T14:09:34.108"/>
    <p1510:client id="{6C66E401-F401-FA40-9C4A-CEEA0376A449}" v="134" dt="2024-06-10T20:40:02.732"/>
    <p1510:client id="{85B13E0C-CA78-4994-ADAB-9B46F8B83153}" v="674" dt="2024-06-10T20:06:57.521"/>
    <p1510:client id="{90A965E2-E7D1-4A59-8E27-80DA39BB3401}" v="2093" dt="2024-06-10T20:13:29.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7"/>
    <p:restoredTop sz="96165"/>
  </p:normalViewPr>
  <p:slideViewPr>
    <p:cSldViewPr snapToGrid="0">
      <p:cViewPr varScale="1">
        <p:scale>
          <a:sx n="122" d="100"/>
          <a:sy n="122" d="100"/>
        </p:scale>
        <p:origin x="440" y="208"/>
      </p:cViewPr>
      <p:guideLst>
        <p:guide orient="horz" pos="2183"/>
        <p:guide pos="3840"/>
        <p:guide orient="horz" pos="8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0F252-73ED-4744-B397-3EFE437A9583}" type="datetimeFigureOut">
              <a:rPr lang="de-DE" smtClean="0"/>
              <a:t>10.06.24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26A0E-8AAF-46D6-BAB1-844C87F0B9B3}" type="slidenum">
              <a:rPr lang="de-DE" smtClean="0"/>
              <a:t>‹Nr.›</a:t>
            </a:fld>
            <a:endParaRPr lang="de-DE"/>
          </a:p>
        </p:txBody>
      </p:sp>
    </p:spTree>
    <p:extLst>
      <p:ext uri="{BB962C8B-B14F-4D97-AF65-F5344CB8AC3E}">
        <p14:creationId xmlns:p14="http://schemas.microsoft.com/office/powerpoint/2010/main" val="1159588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@Mustafa</a:t>
            </a:r>
          </a:p>
        </p:txBody>
      </p:sp>
      <p:sp>
        <p:nvSpPr>
          <p:cNvPr id="4" name="Foliennummernplatzhalter 3"/>
          <p:cNvSpPr>
            <a:spLocks noGrp="1"/>
          </p:cNvSpPr>
          <p:nvPr>
            <p:ph type="sldNum" sz="quarter" idx="5"/>
          </p:nvPr>
        </p:nvSpPr>
        <p:spPr/>
        <p:txBody>
          <a:bodyPr/>
          <a:lstStyle/>
          <a:p>
            <a:fld id="{8F026A0E-8AAF-46D6-BAB1-844C87F0B9B3}" type="slidenum">
              <a:rPr lang="de-DE" smtClean="0"/>
              <a:t>1</a:t>
            </a:fld>
            <a:endParaRPr lang="de-DE"/>
          </a:p>
        </p:txBody>
      </p:sp>
    </p:spTree>
    <p:extLst>
      <p:ext uri="{BB962C8B-B14F-4D97-AF65-F5344CB8AC3E}">
        <p14:creationId xmlns:p14="http://schemas.microsoft.com/office/powerpoint/2010/main" val="839864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@Alex</a:t>
            </a:r>
          </a:p>
          <a:p>
            <a:endParaRPr lang="de-DE"/>
          </a:p>
          <a:p>
            <a:r>
              <a:rPr lang="de-DE"/>
              <a:t>14.000 Tierheimähnliche Einrichtungen -&gt; Großer Markt, noch nicht abgeschöpft</a:t>
            </a:r>
          </a:p>
          <a:p>
            <a:r>
              <a:rPr lang="de-DE"/>
              <a:t>6.000 Mitarbeiter in Zoos -&gt; Genug Mitarbeiter zum entlasten von Arbeit</a:t>
            </a:r>
          </a:p>
        </p:txBody>
      </p:sp>
      <p:sp>
        <p:nvSpPr>
          <p:cNvPr id="4" name="Foliennummernplatzhalter 3"/>
          <p:cNvSpPr>
            <a:spLocks noGrp="1"/>
          </p:cNvSpPr>
          <p:nvPr>
            <p:ph type="sldNum" sz="quarter" idx="5"/>
          </p:nvPr>
        </p:nvSpPr>
        <p:spPr/>
        <p:txBody>
          <a:bodyPr/>
          <a:lstStyle/>
          <a:p>
            <a:fld id="{8F026A0E-8AAF-46D6-BAB1-844C87F0B9B3}" type="slidenum">
              <a:rPr lang="de-DE" smtClean="0"/>
              <a:t>10</a:t>
            </a:fld>
            <a:endParaRPr lang="de-DE"/>
          </a:p>
        </p:txBody>
      </p:sp>
    </p:spTree>
    <p:extLst>
      <p:ext uri="{BB962C8B-B14F-4D97-AF65-F5344CB8AC3E}">
        <p14:creationId xmlns:p14="http://schemas.microsoft.com/office/powerpoint/2010/main" val="2933602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@Abilash</a:t>
            </a:r>
          </a:p>
          <a:p>
            <a:endParaRPr lang="de-DE"/>
          </a:p>
          <a:p>
            <a:r>
              <a:rPr lang="de-DE"/>
              <a:t>Zeit für die Tierdatenerfassung</a:t>
            </a:r>
          </a:p>
        </p:txBody>
      </p:sp>
      <p:sp>
        <p:nvSpPr>
          <p:cNvPr id="4" name="Foliennummernplatzhalter 3"/>
          <p:cNvSpPr>
            <a:spLocks noGrp="1"/>
          </p:cNvSpPr>
          <p:nvPr>
            <p:ph type="sldNum" sz="quarter" idx="5"/>
          </p:nvPr>
        </p:nvSpPr>
        <p:spPr/>
        <p:txBody>
          <a:bodyPr/>
          <a:lstStyle/>
          <a:p>
            <a:fld id="{8F026A0E-8AAF-46D6-BAB1-844C87F0B9B3}" type="slidenum">
              <a:rPr lang="de-DE" smtClean="0"/>
              <a:t>11</a:t>
            </a:fld>
            <a:endParaRPr lang="de-DE"/>
          </a:p>
        </p:txBody>
      </p:sp>
    </p:spTree>
    <p:extLst>
      <p:ext uri="{BB962C8B-B14F-4D97-AF65-F5344CB8AC3E}">
        <p14:creationId xmlns:p14="http://schemas.microsoft.com/office/powerpoint/2010/main" val="2831832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@Abilash</a:t>
            </a:r>
          </a:p>
        </p:txBody>
      </p:sp>
      <p:sp>
        <p:nvSpPr>
          <p:cNvPr id="4" name="Foliennummernplatzhalter 3"/>
          <p:cNvSpPr>
            <a:spLocks noGrp="1"/>
          </p:cNvSpPr>
          <p:nvPr>
            <p:ph type="sldNum" sz="quarter" idx="5"/>
          </p:nvPr>
        </p:nvSpPr>
        <p:spPr/>
        <p:txBody>
          <a:bodyPr/>
          <a:lstStyle/>
          <a:p>
            <a:fld id="{8F026A0E-8AAF-46D6-BAB1-844C87F0B9B3}" type="slidenum">
              <a:rPr lang="de-DE" smtClean="0"/>
              <a:t>12</a:t>
            </a:fld>
            <a:endParaRPr lang="de-DE"/>
          </a:p>
        </p:txBody>
      </p:sp>
    </p:spTree>
    <p:extLst>
      <p:ext uri="{BB962C8B-B14F-4D97-AF65-F5344CB8AC3E}">
        <p14:creationId xmlns:p14="http://schemas.microsoft.com/office/powerpoint/2010/main" val="3560146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8 x 3500€ Gehalt / 50 = 560 Personalkosten</a:t>
            </a:r>
          </a:p>
        </p:txBody>
      </p:sp>
      <p:sp>
        <p:nvSpPr>
          <p:cNvPr id="4" name="Foliennummernplatzhalter 3"/>
          <p:cNvSpPr>
            <a:spLocks noGrp="1"/>
          </p:cNvSpPr>
          <p:nvPr>
            <p:ph type="sldNum" sz="quarter" idx="5"/>
          </p:nvPr>
        </p:nvSpPr>
        <p:spPr/>
        <p:txBody>
          <a:bodyPr/>
          <a:lstStyle/>
          <a:p>
            <a:fld id="{8F026A0E-8AAF-46D6-BAB1-844C87F0B9B3}" type="slidenum">
              <a:rPr lang="de-DE" smtClean="0"/>
              <a:t>13</a:t>
            </a:fld>
            <a:endParaRPr lang="de-DE"/>
          </a:p>
        </p:txBody>
      </p:sp>
    </p:spTree>
    <p:extLst>
      <p:ext uri="{BB962C8B-B14F-4D97-AF65-F5344CB8AC3E}">
        <p14:creationId xmlns:p14="http://schemas.microsoft.com/office/powerpoint/2010/main" val="335021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@Abilash</a:t>
            </a:r>
          </a:p>
          <a:p>
            <a:endParaRPr lang="de-DE"/>
          </a:p>
          <a:p>
            <a:r>
              <a:rPr lang="de-DE"/>
              <a:t>Sprachsensor: Google Web </a:t>
            </a:r>
            <a:r>
              <a:rPr lang="de-DE" err="1"/>
              <a:t>Speach</a:t>
            </a:r>
            <a:r>
              <a:rPr lang="de-DE"/>
              <a:t> API</a:t>
            </a:r>
          </a:p>
        </p:txBody>
      </p:sp>
      <p:sp>
        <p:nvSpPr>
          <p:cNvPr id="4" name="Foliennummernplatzhalter 3"/>
          <p:cNvSpPr>
            <a:spLocks noGrp="1"/>
          </p:cNvSpPr>
          <p:nvPr>
            <p:ph type="sldNum" sz="quarter" idx="5"/>
          </p:nvPr>
        </p:nvSpPr>
        <p:spPr/>
        <p:txBody>
          <a:bodyPr/>
          <a:lstStyle/>
          <a:p>
            <a:fld id="{8F026A0E-8AAF-46D6-BAB1-844C87F0B9B3}" type="slidenum">
              <a:rPr lang="de-DE" smtClean="0"/>
              <a:t>14</a:t>
            </a:fld>
            <a:endParaRPr lang="de-DE"/>
          </a:p>
        </p:txBody>
      </p:sp>
    </p:spTree>
    <p:extLst>
      <p:ext uri="{BB962C8B-B14F-4D97-AF65-F5344CB8AC3E}">
        <p14:creationId xmlns:p14="http://schemas.microsoft.com/office/powerpoint/2010/main" val="218223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@Burak</a:t>
            </a:r>
          </a:p>
        </p:txBody>
      </p:sp>
      <p:sp>
        <p:nvSpPr>
          <p:cNvPr id="4" name="Foliennummernplatzhalter 3"/>
          <p:cNvSpPr>
            <a:spLocks noGrp="1"/>
          </p:cNvSpPr>
          <p:nvPr>
            <p:ph type="sldNum" sz="quarter" idx="5"/>
          </p:nvPr>
        </p:nvSpPr>
        <p:spPr/>
        <p:txBody>
          <a:bodyPr/>
          <a:lstStyle/>
          <a:p>
            <a:fld id="{8F026A0E-8AAF-46D6-BAB1-844C87F0B9B3}" type="slidenum">
              <a:rPr lang="de-DE" smtClean="0"/>
              <a:t>15</a:t>
            </a:fld>
            <a:endParaRPr lang="de-DE"/>
          </a:p>
        </p:txBody>
      </p:sp>
    </p:spTree>
    <p:extLst>
      <p:ext uri="{BB962C8B-B14F-4D97-AF65-F5344CB8AC3E}">
        <p14:creationId xmlns:p14="http://schemas.microsoft.com/office/powerpoint/2010/main" val="263341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@Burak</a:t>
            </a:r>
          </a:p>
        </p:txBody>
      </p:sp>
      <p:sp>
        <p:nvSpPr>
          <p:cNvPr id="4" name="Foliennummernplatzhalter 3"/>
          <p:cNvSpPr>
            <a:spLocks noGrp="1"/>
          </p:cNvSpPr>
          <p:nvPr>
            <p:ph type="sldNum" sz="quarter" idx="5"/>
          </p:nvPr>
        </p:nvSpPr>
        <p:spPr/>
        <p:txBody>
          <a:bodyPr/>
          <a:lstStyle/>
          <a:p>
            <a:fld id="{8F026A0E-8AAF-46D6-BAB1-844C87F0B9B3}" type="slidenum">
              <a:rPr lang="de-DE" smtClean="0"/>
              <a:t>16</a:t>
            </a:fld>
            <a:endParaRPr lang="de-DE"/>
          </a:p>
        </p:txBody>
      </p:sp>
    </p:spTree>
    <p:extLst>
      <p:ext uri="{BB962C8B-B14F-4D97-AF65-F5344CB8AC3E}">
        <p14:creationId xmlns:p14="http://schemas.microsoft.com/office/powerpoint/2010/main" val="3514487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@Burak</a:t>
            </a:r>
          </a:p>
          <a:p>
            <a:endParaRPr lang="de-DE"/>
          </a:p>
          <a:p>
            <a:r>
              <a:rPr lang="de-DE"/>
              <a:t>Dashboard als Überblicks und Analysetool</a:t>
            </a:r>
          </a:p>
        </p:txBody>
      </p:sp>
      <p:sp>
        <p:nvSpPr>
          <p:cNvPr id="4" name="Foliennummernplatzhalter 3"/>
          <p:cNvSpPr>
            <a:spLocks noGrp="1"/>
          </p:cNvSpPr>
          <p:nvPr>
            <p:ph type="sldNum" sz="quarter" idx="5"/>
          </p:nvPr>
        </p:nvSpPr>
        <p:spPr/>
        <p:txBody>
          <a:bodyPr/>
          <a:lstStyle/>
          <a:p>
            <a:fld id="{8F026A0E-8AAF-46D6-BAB1-844C87F0B9B3}" type="slidenum">
              <a:rPr lang="de-DE" smtClean="0"/>
              <a:t>17</a:t>
            </a:fld>
            <a:endParaRPr lang="de-DE"/>
          </a:p>
        </p:txBody>
      </p:sp>
    </p:spTree>
    <p:extLst>
      <p:ext uri="{BB962C8B-B14F-4D97-AF65-F5344CB8AC3E}">
        <p14:creationId xmlns:p14="http://schemas.microsoft.com/office/powerpoint/2010/main" val="4043110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@Musti</a:t>
            </a:r>
          </a:p>
          <a:p>
            <a:endParaRPr lang="de-DE"/>
          </a:p>
          <a:p>
            <a:pPr marL="0" indent="0">
              <a:buFontTx/>
              <a:buNone/>
            </a:pPr>
            <a:endParaRPr lang="de-DE"/>
          </a:p>
        </p:txBody>
      </p:sp>
      <p:sp>
        <p:nvSpPr>
          <p:cNvPr id="4" name="Foliennummernplatzhalter 3"/>
          <p:cNvSpPr>
            <a:spLocks noGrp="1"/>
          </p:cNvSpPr>
          <p:nvPr>
            <p:ph type="sldNum" sz="quarter" idx="5"/>
          </p:nvPr>
        </p:nvSpPr>
        <p:spPr/>
        <p:txBody>
          <a:bodyPr/>
          <a:lstStyle/>
          <a:p>
            <a:fld id="{8F026A0E-8AAF-46D6-BAB1-844C87F0B9B3}" type="slidenum">
              <a:rPr lang="de-DE" smtClean="0"/>
              <a:t>18</a:t>
            </a:fld>
            <a:endParaRPr lang="de-DE"/>
          </a:p>
        </p:txBody>
      </p:sp>
    </p:spTree>
    <p:extLst>
      <p:ext uri="{BB962C8B-B14F-4D97-AF65-F5344CB8AC3E}">
        <p14:creationId xmlns:p14="http://schemas.microsoft.com/office/powerpoint/2010/main" val="382785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@Mustafa</a:t>
            </a:r>
          </a:p>
        </p:txBody>
      </p:sp>
      <p:sp>
        <p:nvSpPr>
          <p:cNvPr id="4" name="Foliennummernplatzhalter 3"/>
          <p:cNvSpPr>
            <a:spLocks noGrp="1"/>
          </p:cNvSpPr>
          <p:nvPr>
            <p:ph type="sldNum" sz="quarter" idx="5"/>
          </p:nvPr>
        </p:nvSpPr>
        <p:spPr/>
        <p:txBody>
          <a:bodyPr/>
          <a:lstStyle/>
          <a:p>
            <a:fld id="{8F026A0E-8AAF-46D6-BAB1-844C87F0B9B3}" type="slidenum">
              <a:rPr lang="de-DE" smtClean="0"/>
              <a:t>19</a:t>
            </a:fld>
            <a:endParaRPr lang="de-DE"/>
          </a:p>
        </p:txBody>
      </p:sp>
    </p:spTree>
    <p:extLst>
      <p:ext uri="{BB962C8B-B14F-4D97-AF65-F5344CB8AC3E}">
        <p14:creationId xmlns:p14="http://schemas.microsoft.com/office/powerpoint/2010/main" val="364027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@Mustafa</a:t>
            </a:r>
          </a:p>
          <a:p>
            <a:endParaRPr lang="de-DE"/>
          </a:p>
        </p:txBody>
      </p:sp>
      <p:sp>
        <p:nvSpPr>
          <p:cNvPr id="4" name="Foliennummernplatzhalter 3"/>
          <p:cNvSpPr>
            <a:spLocks noGrp="1"/>
          </p:cNvSpPr>
          <p:nvPr>
            <p:ph type="sldNum" sz="quarter" idx="5"/>
          </p:nvPr>
        </p:nvSpPr>
        <p:spPr/>
        <p:txBody>
          <a:bodyPr/>
          <a:lstStyle/>
          <a:p>
            <a:fld id="{8F026A0E-8AAF-46D6-BAB1-844C87F0B9B3}" type="slidenum">
              <a:rPr lang="de-DE" smtClean="0"/>
              <a:t>2</a:t>
            </a:fld>
            <a:endParaRPr lang="de-DE"/>
          </a:p>
        </p:txBody>
      </p:sp>
    </p:spTree>
    <p:extLst>
      <p:ext uri="{BB962C8B-B14F-4D97-AF65-F5344CB8AC3E}">
        <p14:creationId xmlns:p14="http://schemas.microsoft.com/office/powerpoint/2010/main" val="2305623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@Alex</a:t>
            </a:r>
          </a:p>
        </p:txBody>
      </p:sp>
      <p:sp>
        <p:nvSpPr>
          <p:cNvPr id="4" name="Foliennummernplatzhalter 3"/>
          <p:cNvSpPr>
            <a:spLocks noGrp="1"/>
          </p:cNvSpPr>
          <p:nvPr>
            <p:ph type="sldNum" sz="quarter" idx="5"/>
          </p:nvPr>
        </p:nvSpPr>
        <p:spPr/>
        <p:txBody>
          <a:bodyPr/>
          <a:lstStyle/>
          <a:p>
            <a:fld id="{8F026A0E-8AAF-46D6-BAB1-844C87F0B9B3}" type="slidenum">
              <a:rPr lang="de-DE" smtClean="0"/>
              <a:t>20</a:t>
            </a:fld>
            <a:endParaRPr lang="de-DE"/>
          </a:p>
        </p:txBody>
      </p:sp>
    </p:spTree>
    <p:extLst>
      <p:ext uri="{BB962C8B-B14F-4D97-AF65-F5344CB8AC3E}">
        <p14:creationId xmlns:p14="http://schemas.microsoft.com/office/powerpoint/2010/main" val="213850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@Alex</a:t>
            </a:r>
          </a:p>
        </p:txBody>
      </p:sp>
      <p:sp>
        <p:nvSpPr>
          <p:cNvPr id="4" name="Foliennummernplatzhalter 3"/>
          <p:cNvSpPr>
            <a:spLocks noGrp="1"/>
          </p:cNvSpPr>
          <p:nvPr>
            <p:ph type="sldNum" sz="quarter" idx="5"/>
          </p:nvPr>
        </p:nvSpPr>
        <p:spPr/>
        <p:txBody>
          <a:bodyPr/>
          <a:lstStyle/>
          <a:p>
            <a:fld id="{8F026A0E-8AAF-46D6-BAB1-844C87F0B9B3}" type="slidenum">
              <a:rPr lang="de-DE" smtClean="0"/>
              <a:t>21</a:t>
            </a:fld>
            <a:endParaRPr lang="de-DE"/>
          </a:p>
        </p:txBody>
      </p:sp>
    </p:spTree>
    <p:extLst>
      <p:ext uri="{BB962C8B-B14F-4D97-AF65-F5344CB8AC3E}">
        <p14:creationId xmlns:p14="http://schemas.microsoft.com/office/powerpoint/2010/main" val="121272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@Alex</a:t>
            </a:r>
          </a:p>
        </p:txBody>
      </p:sp>
      <p:sp>
        <p:nvSpPr>
          <p:cNvPr id="4" name="Foliennummernplatzhalter 3"/>
          <p:cNvSpPr>
            <a:spLocks noGrp="1"/>
          </p:cNvSpPr>
          <p:nvPr>
            <p:ph type="sldNum" sz="quarter" idx="5"/>
          </p:nvPr>
        </p:nvSpPr>
        <p:spPr/>
        <p:txBody>
          <a:bodyPr/>
          <a:lstStyle/>
          <a:p>
            <a:fld id="{8F026A0E-8AAF-46D6-BAB1-844C87F0B9B3}" type="slidenum">
              <a:rPr lang="de-DE" smtClean="0"/>
              <a:t>22</a:t>
            </a:fld>
            <a:endParaRPr lang="de-DE"/>
          </a:p>
        </p:txBody>
      </p:sp>
    </p:spTree>
    <p:extLst>
      <p:ext uri="{BB962C8B-B14F-4D97-AF65-F5344CB8AC3E}">
        <p14:creationId xmlns:p14="http://schemas.microsoft.com/office/powerpoint/2010/main" val="191426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@Mustafa</a:t>
            </a:r>
          </a:p>
          <a:p>
            <a:endParaRPr lang="de-DE"/>
          </a:p>
          <a:p>
            <a:r>
              <a:rPr lang="de-DE"/>
              <a:t>Nicht danke!!!!!!!!!!!!!!!!!!!!!!!</a:t>
            </a:r>
          </a:p>
        </p:txBody>
      </p:sp>
      <p:sp>
        <p:nvSpPr>
          <p:cNvPr id="4" name="Foliennummernplatzhalter 3"/>
          <p:cNvSpPr>
            <a:spLocks noGrp="1"/>
          </p:cNvSpPr>
          <p:nvPr>
            <p:ph type="sldNum" sz="quarter" idx="5"/>
          </p:nvPr>
        </p:nvSpPr>
        <p:spPr/>
        <p:txBody>
          <a:bodyPr/>
          <a:lstStyle/>
          <a:p>
            <a:fld id="{8F026A0E-8AAF-46D6-BAB1-844C87F0B9B3}" type="slidenum">
              <a:rPr lang="de-DE" smtClean="0"/>
              <a:t>23</a:t>
            </a:fld>
            <a:endParaRPr lang="de-DE"/>
          </a:p>
        </p:txBody>
      </p:sp>
    </p:spTree>
    <p:extLst>
      <p:ext uri="{BB962C8B-B14F-4D97-AF65-F5344CB8AC3E}">
        <p14:creationId xmlns:p14="http://schemas.microsoft.com/office/powerpoint/2010/main" val="40919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@Mustafa</a:t>
            </a:r>
          </a:p>
          <a:p>
            <a:endParaRPr lang="de-DE"/>
          </a:p>
          <a:p>
            <a:r>
              <a:rPr lang="de-DE"/>
              <a:t>Geschäftsidee: Hier besprechen wir kurz den Aktuellen Stand  welche Probleme bei diesem Prozess auftreten und wie unser Produkt diese Probleme löst (oder so)</a:t>
            </a:r>
          </a:p>
          <a:p>
            <a:r>
              <a:rPr lang="de-DE"/>
              <a:t>Geschäftsmodell: Hier gehen wir auf unser Produktangebot, aktuelle Trends unsere Ziele und weitere Aspekte ein.</a:t>
            </a:r>
          </a:p>
          <a:p>
            <a:r>
              <a:rPr lang="de-DE"/>
              <a:t>Produktvorstellung: In der Produktvorstellung würden wir euch unser Smartes </a:t>
            </a:r>
            <a:r>
              <a:rPr lang="de-DE" err="1"/>
              <a:t>Product</a:t>
            </a:r>
            <a:r>
              <a:rPr lang="de-DE"/>
              <a:t> und unsere </a:t>
            </a:r>
            <a:r>
              <a:rPr lang="de-DE" err="1"/>
              <a:t>Featrues</a:t>
            </a:r>
            <a:r>
              <a:rPr lang="de-DE"/>
              <a:t> (Sensoren) vorstellen</a:t>
            </a:r>
          </a:p>
          <a:p>
            <a:r>
              <a:rPr lang="de-DE"/>
              <a:t>Produktion: Zuletzt würden wir Ihnen noch einige Besonderheiten aus unsere Produktion vorstellen</a:t>
            </a:r>
          </a:p>
          <a:p>
            <a:endParaRPr lang="de-DE"/>
          </a:p>
        </p:txBody>
      </p:sp>
      <p:sp>
        <p:nvSpPr>
          <p:cNvPr id="4" name="Foliennummernplatzhalter 3"/>
          <p:cNvSpPr>
            <a:spLocks noGrp="1"/>
          </p:cNvSpPr>
          <p:nvPr>
            <p:ph type="sldNum" sz="quarter" idx="5"/>
          </p:nvPr>
        </p:nvSpPr>
        <p:spPr/>
        <p:txBody>
          <a:bodyPr/>
          <a:lstStyle/>
          <a:p>
            <a:fld id="{8F026A0E-8AAF-46D6-BAB1-844C87F0B9B3}" type="slidenum">
              <a:rPr lang="de-DE" smtClean="0"/>
              <a:t>3</a:t>
            </a:fld>
            <a:endParaRPr lang="de-DE"/>
          </a:p>
        </p:txBody>
      </p:sp>
    </p:spTree>
    <p:extLst>
      <p:ext uri="{BB962C8B-B14F-4D97-AF65-F5344CB8AC3E}">
        <p14:creationId xmlns:p14="http://schemas.microsoft.com/office/powerpoint/2010/main" val="247809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Person 1 Michi</a:t>
            </a:r>
            <a:br>
              <a:rPr lang="de-DE"/>
            </a:br>
            <a:endParaRPr lang="de-DE"/>
          </a:p>
          <a:p>
            <a:r>
              <a:rPr lang="de-DE"/>
              <a:t>Ist Zustand:</a:t>
            </a:r>
          </a:p>
          <a:p>
            <a:pPr marL="285750" lvl="0" indent="-285750">
              <a:spcBef>
                <a:spcPts val="1000"/>
              </a:spcBef>
              <a:buFont typeface="Arial" panose="020B0604020202020204" pitchFamily="34" charset="0"/>
              <a:buChar char="•"/>
            </a:pPr>
            <a:r>
              <a:rPr lang="en-US" sz="1200"/>
              <a:t>Futterzubereitung ist in den meisten Tiereinrichtungen ein manueller Prozess</a:t>
            </a:r>
          </a:p>
          <a:p>
            <a:pPr marL="285750" lvl="0" indent="-285750">
              <a:spcBef>
                <a:spcPts val="1000"/>
              </a:spcBef>
              <a:buFont typeface="Arial" panose="020B0604020202020204" pitchFamily="34" charset="0"/>
              <a:buChar char="•"/>
            </a:pPr>
            <a:r>
              <a:rPr lang="en-US" sz="1200"/>
              <a:t>Die meisten </a:t>
            </a:r>
            <a:r>
              <a:rPr lang="en-US" sz="1200" err="1"/>
              <a:t>Tiere</a:t>
            </a:r>
            <a:r>
              <a:rPr lang="en-US" sz="1200"/>
              <a:t> </a:t>
            </a:r>
            <a:r>
              <a:rPr lang="en-US" sz="1200" err="1"/>
              <a:t>benötigen</a:t>
            </a:r>
            <a:r>
              <a:rPr lang="en-US" sz="1200"/>
              <a:t> </a:t>
            </a:r>
            <a:r>
              <a:rPr lang="en-US" sz="1200" err="1"/>
              <a:t>eine</a:t>
            </a:r>
            <a:r>
              <a:rPr lang="en-US" sz="1200"/>
              <a:t> </a:t>
            </a:r>
            <a:r>
              <a:rPr lang="en-US" sz="1200" err="1"/>
              <a:t>individuelle</a:t>
            </a:r>
            <a:r>
              <a:rPr lang="en-US" sz="1200"/>
              <a:t> </a:t>
            </a:r>
            <a:r>
              <a:rPr lang="en-US" sz="1200" err="1"/>
              <a:t>Zusammenstellung</a:t>
            </a:r>
            <a:r>
              <a:rPr lang="en-US" sz="1200"/>
              <a:t> des Futters </a:t>
            </a:r>
            <a:endParaRPr lang="de-DE" sz="1200"/>
          </a:p>
          <a:p>
            <a:pPr marL="285750" lvl="0" indent="-285750">
              <a:spcBef>
                <a:spcPts val="1000"/>
              </a:spcBef>
              <a:buFont typeface="Arial" panose="020B0604020202020204" pitchFamily="34" charset="0"/>
              <a:buChar char="•"/>
            </a:pPr>
            <a:r>
              <a:rPr lang="en-US" sz="1200"/>
              <a:t>Bei </a:t>
            </a:r>
            <a:r>
              <a:rPr lang="en-US" sz="1200" err="1"/>
              <a:t>vielen</a:t>
            </a:r>
            <a:r>
              <a:rPr lang="en-US" sz="1200"/>
              <a:t> </a:t>
            </a:r>
            <a:r>
              <a:rPr lang="en-US" sz="1200" err="1"/>
              <a:t>Tieren</a:t>
            </a:r>
            <a:r>
              <a:rPr lang="en-US" sz="1200"/>
              <a:t> </a:t>
            </a:r>
            <a:r>
              <a:rPr lang="en-US" sz="1200" err="1"/>
              <a:t>wird</a:t>
            </a:r>
            <a:r>
              <a:rPr lang="en-US" sz="1200"/>
              <a:t> es für die Mitarbeiter </a:t>
            </a:r>
            <a:r>
              <a:rPr lang="en-US" sz="1200" err="1"/>
              <a:t>sehr</a:t>
            </a:r>
            <a:r>
              <a:rPr lang="en-US" sz="1200"/>
              <a:t> </a:t>
            </a:r>
            <a:r>
              <a:rPr lang="en-US" sz="1200" err="1"/>
              <a:t>aufwändig</a:t>
            </a:r>
            <a:r>
              <a:rPr lang="en-US" sz="1200"/>
              <a:t> die </a:t>
            </a:r>
            <a:r>
              <a:rPr lang="en-US" sz="1200" err="1"/>
              <a:t>verschiedenen</a:t>
            </a:r>
            <a:r>
              <a:rPr lang="en-US" sz="1200"/>
              <a:t> </a:t>
            </a:r>
            <a:r>
              <a:rPr lang="en-US" sz="1200" err="1"/>
              <a:t>Futterpläne</a:t>
            </a:r>
            <a:r>
              <a:rPr lang="en-US" sz="1200"/>
              <a:t> </a:t>
            </a:r>
            <a:r>
              <a:rPr lang="en-US" sz="1200" err="1"/>
              <a:t>zu</a:t>
            </a:r>
            <a:r>
              <a:rPr lang="en-US" sz="1200"/>
              <a:t> </a:t>
            </a:r>
            <a:r>
              <a:rPr lang="en-US" sz="1200" err="1"/>
              <a:t>überblicken</a:t>
            </a:r>
            <a:r>
              <a:rPr lang="en-US" sz="1200"/>
              <a:t>.</a:t>
            </a:r>
            <a:endParaRPr lang="de-DE" sz="1200"/>
          </a:p>
          <a:p>
            <a:pPr marL="285750" lvl="0" indent="-285750">
              <a:spcBef>
                <a:spcPts val="1000"/>
              </a:spcBef>
              <a:buFont typeface="Arial" panose="020B0604020202020204" pitchFamily="34" charset="0"/>
              <a:buChar char="•"/>
            </a:pPr>
            <a:r>
              <a:rPr lang="en-US" sz="1200"/>
              <a:t>Für </a:t>
            </a:r>
            <a:r>
              <a:rPr lang="en-US" sz="1200" err="1"/>
              <a:t>jedes</a:t>
            </a:r>
            <a:r>
              <a:rPr lang="en-US" sz="1200"/>
              <a:t> Tier muss man </a:t>
            </a:r>
            <a:r>
              <a:rPr lang="en-US" sz="1200" err="1"/>
              <a:t>schauen</a:t>
            </a:r>
            <a:r>
              <a:rPr lang="en-US" sz="1200"/>
              <a:t>, was es für Futter </a:t>
            </a:r>
            <a:r>
              <a:rPr lang="en-US" sz="1200" err="1"/>
              <a:t>bekommt</a:t>
            </a:r>
            <a:r>
              <a:rPr lang="en-US" sz="1200"/>
              <a:t> und muss dieses </a:t>
            </a:r>
            <a:r>
              <a:rPr lang="en-US" sz="1200" err="1"/>
              <a:t>manuell</a:t>
            </a:r>
            <a:r>
              <a:rPr lang="en-US" sz="1200"/>
              <a:t> </a:t>
            </a:r>
            <a:r>
              <a:rPr lang="en-US" sz="1200" err="1"/>
              <a:t>zubereiten</a:t>
            </a:r>
            <a:r>
              <a:rPr lang="en-US" sz="1200"/>
              <a:t>.</a:t>
            </a:r>
            <a:endParaRPr lang="de-DE" sz="1200"/>
          </a:p>
        </p:txBody>
      </p:sp>
      <p:sp>
        <p:nvSpPr>
          <p:cNvPr id="4" name="Foliennummernplatzhalter 3"/>
          <p:cNvSpPr>
            <a:spLocks noGrp="1"/>
          </p:cNvSpPr>
          <p:nvPr>
            <p:ph type="sldNum" sz="quarter" idx="5"/>
          </p:nvPr>
        </p:nvSpPr>
        <p:spPr/>
        <p:txBody>
          <a:bodyPr/>
          <a:lstStyle/>
          <a:p>
            <a:fld id="{8F026A0E-8AAF-46D6-BAB1-844C87F0B9B3}" type="slidenum">
              <a:rPr lang="de-DE" smtClean="0"/>
              <a:t>4</a:t>
            </a:fld>
            <a:endParaRPr lang="de-DE"/>
          </a:p>
        </p:txBody>
      </p:sp>
    </p:spTree>
    <p:extLst>
      <p:ext uri="{BB962C8B-B14F-4D97-AF65-F5344CB8AC3E}">
        <p14:creationId xmlns:p14="http://schemas.microsoft.com/office/powerpoint/2010/main" val="1671062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@Michi </a:t>
            </a:r>
          </a:p>
        </p:txBody>
      </p:sp>
      <p:sp>
        <p:nvSpPr>
          <p:cNvPr id="4" name="Foliennummernplatzhalter 3"/>
          <p:cNvSpPr>
            <a:spLocks noGrp="1"/>
          </p:cNvSpPr>
          <p:nvPr>
            <p:ph type="sldNum" sz="quarter" idx="5"/>
          </p:nvPr>
        </p:nvSpPr>
        <p:spPr/>
        <p:txBody>
          <a:bodyPr/>
          <a:lstStyle/>
          <a:p>
            <a:fld id="{8F026A0E-8AAF-46D6-BAB1-844C87F0B9B3}" type="slidenum">
              <a:rPr lang="de-DE" smtClean="0"/>
              <a:t>5</a:t>
            </a:fld>
            <a:endParaRPr lang="de-DE"/>
          </a:p>
        </p:txBody>
      </p:sp>
    </p:spTree>
    <p:extLst>
      <p:ext uri="{BB962C8B-B14F-4D97-AF65-F5344CB8AC3E}">
        <p14:creationId xmlns:p14="http://schemas.microsoft.com/office/powerpoint/2010/main" val="121014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@Michi</a:t>
            </a:r>
          </a:p>
        </p:txBody>
      </p:sp>
      <p:sp>
        <p:nvSpPr>
          <p:cNvPr id="4" name="Foliennummernplatzhalter 3"/>
          <p:cNvSpPr>
            <a:spLocks noGrp="1"/>
          </p:cNvSpPr>
          <p:nvPr>
            <p:ph type="sldNum" sz="quarter" idx="5"/>
          </p:nvPr>
        </p:nvSpPr>
        <p:spPr/>
        <p:txBody>
          <a:bodyPr/>
          <a:lstStyle/>
          <a:p>
            <a:fld id="{8F026A0E-8AAF-46D6-BAB1-844C87F0B9B3}" type="slidenum">
              <a:rPr lang="de-DE" smtClean="0"/>
              <a:t>6</a:t>
            </a:fld>
            <a:endParaRPr lang="de-DE"/>
          </a:p>
        </p:txBody>
      </p:sp>
    </p:spTree>
    <p:extLst>
      <p:ext uri="{BB962C8B-B14F-4D97-AF65-F5344CB8AC3E}">
        <p14:creationId xmlns:p14="http://schemas.microsoft.com/office/powerpoint/2010/main" val="122673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@Mustafa</a:t>
            </a:r>
          </a:p>
          <a:p>
            <a:endParaRPr lang="de-DE"/>
          </a:p>
          <a:p>
            <a:r>
              <a:rPr lang="de-DE"/>
              <a:t>Nach Corona kam es dazu, dass Haushalte zunehmend Haustiere adoptiert haben. Nachdem die Einschränkungen und andere Faktoren wie Homeoffice wieder aufgehoben wurde, hatten die meisten kein Interesse oder keine Zeit mehr für die Haustiere und gaben diese an Tierheime ab.</a:t>
            </a:r>
          </a:p>
          <a:p>
            <a:pPr marL="171450" indent="-171450">
              <a:buFont typeface="Wingdings" panose="05000000000000000000" pitchFamily="2" charset="2"/>
              <a:buChar char="è"/>
            </a:pPr>
            <a:r>
              <a:rPr lang="de-DE"/>
              <a:t>Überfüllte Tierheime</a:t>
            </a:r>
          </a:p>
          <a:p>
            <a:pPr marL="171450" indent="-171450">
              <a:buFont typeface="Wingdings" panose="05000000000000000000" pitchFamily="2" charset="2"/>
              <a:buChar char="è"/>
            </a:pPr>
            <a:r>
              <a:rPr lang="de-DE"/>
              <a:t>Ebenfalls gibt es aktuell Fachkräftemangel und ein mangelndes Ehrenamt</a:t>
            </a:r>
          </a:p>
        </p:txBody>
      </p:sp>
      <p:sp>
        <p:nvSpPr>
          <p:cNvPr id="4" name="Foliennummernplatzhalter 3"/>
          <p:cNvSpPr>
            <a:spLocks noGrp="1"/>
          </p:cNvSpPr>
          <p:nvPr>
            <p:ph type="sldNum" sz="quarter" idx="5"/>
          </p:nvPr>
        </p:nvSpPr>
        <p:spPr/>
        <p:txBody>
          <a:bodyPr/>
          <a:lstStyle/>
          <a:p>
            <a:fld id="{8F026A0E-8AAF-46D6-BAB1-844C87F0B9B3}" type="slidenum">
              <a:rPr lang="de-DE" smtClean="0"/>
              <a:t>7</a:t>
            </a:fld>
            <a:endParaRPr lang="de-DE"/>
          </a:p>
        </p:txBody>
      </p:sp>
    </p:spTree>
    <p:extLst>
      <p:ext uri="{BB962C8B-B14F-4D97-AF65-F5344CB8AC3E}">
        <p14:creationId xmlns:p14="http://schemas.microsoft.com/office/powerpoint/2010/main" val="2103502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@Mustafa</a:t>
            </a:r>
          </a:p>
        </p:txBody>
      </p:sp>
      <p:sp>
        <p:nvSpPr>
          <p:cNvPr id="4" name="Foliennummernplatzhalter 3"/>
          <p:cNvSpPr>
            <a:spLocks noGrp="1"/>
          </p:cNvSpPr>
          <p:nvPr>
            <p:ph type="sldNum" sz="quarter" idx="5"/>
          </p:nvPr>
        </p:nvSpPr>
        <p:spPr/>
        <p:txBody>
          <a:bodyPr/>
          <a:lstStyle/>
          <a:p>
            <a:fld id="{8F026A0E-8AAF-46D6-BAB1-844C87F0B9B3}" type="slidenum">
              <a:rPr lang="de-DE" smtClean="0"/>
              <a:t>8</a:t>
            </a:fld>
            <a:endParaRPr lang="de-DE"/>
          </a:p>
        </p:txBody>
      </p:sp>
    </p:spTree>
    <p:extLst>
      <p:ext uri="{BB962C8B-B14F-4D97-AF65-F5344CB8AC3E}">
        <p14:creationId xmlns:p14="http://schemas.microsoft.com/office/powerpoint/2010/main" val="1999204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@Alex </a:t>
            </a:r>
          </a:p>
          <a:p>
            <a:endParaRPr lang="de-DE"/>
          </a:p>
        </p:txBody>
      </p:sp>
      <p:sp>
        <p:nvSpPr>
          <p:cNvPr id="4" name="Foliennummernplatzhalter 3"/>
          <p:cNvSpPr>
            <a:spLocks noGrp="1"/>
          </p:cNvSpPr>
          <p:nvPr>
            <p:ph type="sldNum" sz="quarter" idx="5"/>
          </p:nvPr>
        </p:nvSpPr>
        <p:spPr/>
        <p:txBody>
          <a:bodyPr/>
          <a:lstStyle/>
          <a:p>
            <a:fld id="{8F026A0E-8AAF-46D6-BAB1-844C87F0B9B3}" type="slidenum">
              <a:rPr lang="de-DE" smtClean="0"/>
              <a:t>9</a:t>
            </a:fld>
            <a:endParaRPr lang="de-DE"/>
          </a:p>
        </p:txBody>
      </p:sp>
    </p:spTree>
    <p:extLst>
      <p:ext uri="{BB962C8B-B14F-4D97-AF65-F5344CB8AC3E}">
        <p14:creationId xmlns:p14="http://schemas.microsoft.com/office/powerpoint/2010/main" val="174917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3">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ABC18-B771-C5DC-4193-75DE6F4D80E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5F79D1C-7BDC-7A42-8533-2555F8CFC5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53DD088-D0A7-162E-3CAF-21567707CD7E}"/>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5" name="Fußzeilenplatzhalter 4">
            <a:extLst>
              <a:ext uri="{FF2B5EF4-FFF2-40B4-BE49-F238E27FC236}">
                <a16:creationId xmlns:a16="http://schemas.microsoft.com/office/drawing/2014/main" id="{E73B954E-D64E-04CB-CFF7-6B06572CBF5F}"/>
              </a:ext>
            </a:extLst>
          </p:cNvPr>
          <p:cNvSpPr>
            <a:spLocks noGrp="1"/>
          </p:cNvSpPr>
          <p:nvPr>
            <p:ph type="ftr" sz="quarter" idx="11"/>
          </p:nvPr>
        </p:nvSpPr>
        <p:spPr/>
        <p:txBody>
          <a:bodyPr/>
          <a:lstStyle/>
          <a:p>
            <a:r>
              <a:rPr lang="de-DE"/>
              <a:t>Mix-n-Munch</a:t>
            </a:r>
          </a:p>
        </p:txBody>
      </p:sp>
      <p:sp>
        <p:nvSpPr>
          <p:cNvPr id="6" name="Foliennummernplatzhalter 5">
            <a:extLst>
              <a:ext uri="{FF2B5EF4-FFF2-40B4-BE49-F238E27FC236}">
                <a16:creationId xmlns:a16="http://schemas.microsoft.com/office/drawing/2014/main" id="{628BDCE1-C6FE-9F96-2B28-31F78CCDFC6B}"/>
              </a:ext>
            </a:extLst>
          </p:cNvPr>
          <p:cNvSpPr>
            <a:spLocks noGrp="1"/>
          </p:cNvSpPr>
          <p:nvPr>
            <p:ph type="sldNum" sz="quarter" idx="12"/>
          </p:nvPr>
        </p:nvSpPr>
        <p:spPr/>
        <p:txBody>
          <a:bodyPr/>
          <a:lstStyle/>
          <a:p>
            <a:fld id="{1DC4B5B3-D0C0-43FA-9CAC-3EED419A363C}" type="slidenum">
              <a:rPr lang="de-DE" smtClean="0"/>
              <a:t>‹Nr.›</a:t>
            </a:fld>
            <a:endParaRPr lang="de-DE"/>
          </a:p>
        </p:txBody>
      </p:sp>
      <p:sp>
        <p:nvSpPr>
          <p:cNvPr id="7" name="Fußzeilenplatzhalter 4">
            <a:extLst>
              <a:ext uri="{FF2B5EF4-FFF2-40B4-BE49-F238E27FC236}">
                <a16:creationId xmlns:a16="http://schemas.microsoft.com/office/drawing/2014/main" id="{B878F0E2-64EF-C1F7-5E10-469DD18F39C2}"/>
              </a:ext>
            </a:extLst>
          </p:cNvPr>
          <p:cNvSpPr txBox="1">
            <a:spLocks/>
          </p:cNvSpPr>
          <p:nvPr userDrawn="1"/>
        </p:nvSpPr>
        <p:spPr>
          <a:xfrm>
            <a:off x="4038600" y="6356349"/>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Mix-n-Munch</a:t>
            </a:r>
          </a:p>
        </p:txBody>
      </p:sp>
      <p:sp>
        <p:nvSpPr>
          <p:cNvPr id="8" name="Fußzeilenplatzhalter 4">
            <a:extLst>
              <a:ext uri="{FF2B5EF4-FFF2-40B4-BE49-F238E27FC236}">
                <a16:creationId xmlns:a16="http://schemas.microsoft.com/office/drawing/2014/main" id="{68798027-3D56-DA52-2A9E-D7594ABE87A0}"/>
              </a:ext>
            </a:extLst>
          </p:cNvPr>
          <p:cNvSpPr txBox="1">
            <a:spLocks/>
          </p:cNvSpPr>
          <p:nvPr userDrawn="1"/>
        </p:nvSpPr>
        <p:spPr>
          <a:xfrm>
            <a:off x="4038600" y="6356349"/>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Mix-n-Munch</a:t>
            </a:r>
          </a:p>
        </p:txBody>
      </p:sp>
    </p:spTree>
    <p:extLst>
      <p:ext uri="{BB962C8B-B14F-4D97-AF65-F5344CB8AC3E}">
        <p14:creationId xmlns:p14="http://schemas.microsoft.com/office/powerpoint/2010/main" val="42229653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B385CE-5568-9A8E-253C-87615D18DE1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963DB0F-41BE-65C8-30F3-AD984F206C9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00C36B-99CF-F5EB-C8CA-FF2D96E3543D}"/>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5" name="Fußzeilenplatzhalter 4">
            <a:extLst>
              <a:ext uri="{FF2B5EF4-FFF2-40B4-BE49-F238E27FC236}">
                <a16:creationId xmlns:a16="http://schemas.microsoft.com/office/drawing/2014/main" id="{57DFC129-7E52-0790-EA70-2238A0ED68B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E987132-5F7D-D230-60F7-14E598635279}"/>
              </a:ext>
            </a:extLst>
          </p:cNvPr>
          <p:cNvSpPr>
            <a:spLocks noGrp="1"/>
          </p:cNvSpPr>
          <p:nvPr>
            <p:ph type="sldNum" sz="quarter" idx="12"/>
          </p:nvPr>
        </p:nvSpPr>
        <p:spPr/>
        <p:txBody>
          <a:bodyPr/>
          <a:lstStyle/>
          <a:p>
            <a:fld id="{1DC4B5B3-D0C0-43FA-9CAC-3EED419A363C}" type="slidenum">
              <a:rPr lang="de-DE" smtClean="0"/>
              <a:t>‹Nr.›</a:t>
            </a:fld>
            <a:endParaRPr lang="de-DE"/>
          </a:p>
        </p:txBody>
      </p:sp>
    </p:spTree>
    <p:extLst>
      <p:ext uri="{BB962C8B-B14F-4D97-AF65-F5344CB8AC3E}">
        <p14:creationId xmlns:p14="http://schemas.microsoft.com/office/powerpoint/2010/main" val="271139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CA5B202-BBEA-1709-971F-523300B678A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6A46BE9-E0C7-0E91-2FA0-ABF9A84DBD2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C8C9BF-BEB0-C9C1-DE00-64F7EEDAA19C}"/>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5" name="Fußzeilenplatzhalter 4">
            <a:extLst>
              <a:ext uri="{FF2B5EF4-FFF2-40B4-BE49-F238E27FC236}">
                <a16:creationId xmlns:a16="http://schemas.microsoft.com/office/drawing/2014/main" id="{3EB0D5D4-1DF5-E9F8-39AE-5A8D6883B7F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1A79B02-8F15-E8BF-A65F-32152A852DAB}"/>
              </a:ext>
            </a:extLst>
          </p:cNvPr>
          <p:cNvSpPr>
            <a:spLocks noGrp="1"/>
          </p:cNvSpPr>
          <p:nvPr>
            <p:ph type="sldNum" sz="quarter" idx="12"/>
          </p:nvPr>
        </p:nvSpPr>
        <p:spPr/>
        <p:txBody>
          <a:bodyPr/>
          <a:lstStyle/>
          <a:p>
            <a:fld id="{1DC4B5B3-D0C0-43FA-9CAC-3EED419A363C}" type="slidenum">
              <a:rPr lang="de-DE" smtClean="0"/>
              <a:t>‹Nr.›</a:t>
            </a:fld>
            <a:endParaRPr lang="de-DE"/>
          </a:p>
        </p:txBody>
      </p:sp>
    </p:spTree>
    <p:extLst>
      <p:ext uri="{BB962C8B-B14F-4D97-AF65-F5344CB8AC3E}">
        <p14:creationId xmlns:p14="http://schemas.microsoft.com/office/powerpoint/2010/main" val="198149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3">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B2DB6-3924-FFF3-5F65-9228E5A4012D}"/>
              </a:ext>
            </a:extLst>
          </p:cNvPr>
          <p:cNvSpPr>
            <a:spLocks noGrp="1"/>
          </p:cNvSpPr>
          <p:nvPr>
            <p:ph type="title"/>
          </p:nvPr>
        </p:nvSpPr>
        <p:spPr/>
        <p:txBody>
          <a:bodyPr/>
          <a:lstStyle>
            <a:lvl1pPr algn="ctr">
              <a:defRPr/>
            </a:lvl1pPr>
          </a:lstStyle>
          <a:p>
            <a:r>
              <a:rPr lang="de-DE"/>
              <a:t>Mastertitelformat bearbeiten</a:t>
            </a:r>
          </a:p>
        </p:txBody>
      </p:sp>
      <p:sp>
        <p:nvSpPr>
          <p:cNvPr id="3" name="Inhaltsplatzhalter 2">
            <a:extLst>
              <a:ext uri="{FF2B5EF4-FFF2-40B4-BE49-F238E27FC236}">
                <a16:creationId xmlns:a16="http://schemas.microsoft.com/office/drawing/2014/main" id="{AC51E7AD-D813-1F72-9800-4DD6D50EAE1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691EAD7-C8BB-FDF1-78D4-0179DEC00B60}"/>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6" name="Foliennummernplatzhalter 5">
            <a:extLst>
              <a:ext uri="{FF2B5EF4-FFF2-40B4-BE49-F238E27FC236}">
                <a16:creationId xmlns:a16="http://schemas.microsoft.com/office/drawing/2014/main" id="{A8EA46EF-C0F5-B0BE-DEC0-CBC2BAF2D16E}"/>
              </a:ext>
            </a:extLst>
          </p:cNvPr>
          <p:cNvSpPr>
            <a:spLocks noGrp="1"/>
          </p:cNvSpPr>
          <p:nvPr>
            <p:ph type="sldNum" sz="quarter" idx="12"/>
          </p:nvPr>
        </p:nvSpPr>
        <p:spPr/>
        <p:txBody>
          <a:bodyPr/>
          <a:lstStyle/>
          <a:p>
            <a:fld id="{1DC4B5B3-D0C0-43FA-9CAC-3EED419A363C}" type="slidenum">
              <a:rPr lang="de-DE" smtClean="0"/>
              <a:t>‹Nr.›</a:t>
            </a:fld>
            <a:endParaRPr lang="de-DE"/>
          </a:p>
        </p:txBody>
      </p:sp>
      <p:sp>
        <p:nvSpPr>
          <p:cNvPr id="11" name="Fußzeilenplatzhalter 4">
            <a:extLst>
              <a:ext uri="{FF2B5EF4-FFF2-40B4-BE49-F238E27FC236}">
                <a16:creationId xmlns:a16="http://schemas.microsoft.com/office/drawing/2014/main" id="{C934B1DB-4DF8-5912-D701-C357F2B9B9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de-DE"/>
              <a:t>Mix-n-Munch</a:t>
            </a:r>
          </a:p>
        </p:txBody>
      </p:sp>
    </p:spTree>
    <p:extLst>
      <p:ext uri="{BB962C8B-B14F-4D97-AF65-F5344CB8AC3E}">
        <p14:creationId xmlns:p14="http://schemas.microsoft.com/office/powerpoint/2010/main" val="4900885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B3906-711E-392E-CEC0-430888F9A6E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6647D82-6667-6C8A-D46D-F8A9610A15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7120ABA-FB7D-8922-EBCA-968898E603C1}"/>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5" name="Fußzeilenplatzhalter 4">
            <a:extLst>
              <a:ext uri="{FF2B5EF4-FFF2-40B4-BE49-F238E27FC236}">
                <a16:creationId xmlns:a16="http://schemas.microsoft.com/office/drawing/2014/main" id="{894E3B0C-CAFA-5BDA-6C43-C0A49AD17F02}"/>
              </a:ext>
            </a:extLst>
          </p:cNvPr>
          <p:cNvSpPr>
            <a:spLocks noGrp="1"/>
          </p:cNvSpPr>
          <p:nvPr>
            <p:ph type="ftr" sz="quarter" idx="11"/>
          </p:nvPr>
        </p:nvSpPr>
        <p:spPr/>
        <p:txBody>
          <a:bodyPr/>
          <a:lstStyle/>
          <a:p>
            <a:r>
              <a:rPr lang="de-DE"/>
              <a:t>Mix-n-Munch</a:t>
            </a:r>
          </a:p>
        </p:txBody>
      </p:sp>
      <p:sp>
        <p:nvSpPr>
          <p:cNvPr id="6" name="Foliennummernplatzhalter 5">
            <a:extLst>
              <a:ext uri="{FF2B5EF4-FFF2-40B4-BE49-F238E27FC236}">
                <a16:creationId xmlns:a16="http://schemas.microsoft.com/office/drawing/2014/main" id="{68E54D02-E594-95B0-6CA4-D4D7F69265EA}"/>
              </a:ext>
            </a:extLst>
          </p:cNvPr>
          <p:cNvSpPr>
            <a:spLocks noGrp="1"/>
          </p:cNvSpPr>
          <p:nvPr>
            <p:ph type="sldNum" sz="quarter" idx="12"/>
          </p:nvPr>
        </p:nvSpPr>
        <p:spPr/>
        <p:txBody>
          <a:bodyPr/>
          <a:lstStyle/>
          <a:p>
            <a:fld id="{1DC4B5B3-D0C0-43FA-9CAC-3EED419A363C}" type="slidenum">
              <a:rPr lang="de-DE" smtClean="0"/>
              <a:t>‹Nr.›</a:t>
            </a:fld>
            <a:endParaRPr lang="de-DE"/>
          </a:p>
        </p:txBody>
      </p:sp>
    </p:spTree>
    <p:extLst>
      <p:ext uri="{BB962C8B-B14F-4D97-AF65-F5344CB8AC3E}">
        <p14:creationId xmlns:p14="http://schemas.microsoft.com/office/powerpoint/2010/main" val="99281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03419-15B0-29BF-E792-B2942F81E14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63580F3-4166-86F2-5492-738F2041D30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E87041E-5D2D-2B5C-2C39-4A00DFBF47E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5280B9C-637B-9F8D-A0D1-3DEC84C64CAF}"/>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6" name="Fußzeilenplatzhalter 5">
            <a:extLst>
              <a:ext uri="{FF2B5EF4-FFF2-40B4-BE49-F238E27FC236}">
                <a16:creationId xmlns:a16="http://schemas.microsoft.com/office/drawing/2014/main" id="{D25C2DEE-6BE3-2F69-648D-EFB4FFE82C5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1D8CA02-B29A-4483-3F2E-E17E5E39280D}"/>
              </a:ext>
            </a:extLst>
          </p:cNvPr>
          <p:cNvSpPr>
            <a:spLocks noGrp="1"/>
          </p:cNvSpPr>
          <p:nvPr>
            <p:ph type="sldNum" sz="quarter" idx="12"/>
          </p:nvPr>
        </p:nvSpPr>
        <p:spPr/>
        <p:txBody>
          <a:bodyPr/>
          <a:lstStyle/>
          <a:p>
            <a:fld id="{1DC4B5B3-D0C0-43FA-9CAC-3EED419A363C}" type="slidenum">
              <a:rPr lang="de-DE" smtClean="0"/>
              <a:t>‹Nr.›</a:t>
            </a:fld>
            <a:endParaRPr lang="de-DE"/>
          </a:p>
        </p:txBody>
      </p:sp>
      <p:sp>
        <p:nvSpPr>
          <p:cNvPr id="8" name="Fußzeilenplatzhalter 4">
            <a:extLst>
              <a:ext uri="{FF2B5EF4-FFF2-40B4-BE49-F238E27FC236}">
                <a16:creationId xmlns:a16="http://schemas.microsoft.com/office/drawing/2014/main" id="{AD5F85DA-4310-234F-49F9-E5614C820EE1}"/>
              </a:ext>
            </a:extLst>
          </p:cNvPr>
          <p:cNvSpPr txBox="1">
            <a:spLocks/>
          </p:cNvSpPr>
          <p:nvPr userDrawn="1"/>
        </p:nvSpPr>
        <p:spPr>
          <a:xfrm>
            <a:off x="41148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Mix-n-Munch</a:t>
            </a:r>
          </a:p>
        </p:txBody>
      </p:sp>
    </p:spTree>
    <p:extLst>
      <p:ext uri="{BB962C8B-B14F-4D97-AF65-F5344CB8AC3E}">
        <p14:creationId xmlns:p14="http://schemas.microsoft.com/office/powerpoint/2010/main" val="271942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5DC3A-FE42-5E02-6367-21B21B8A439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4E27677-5234-89D6-DEE5-F80FC46BBB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3960605-2B08-2981-BF71-A986BABE454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9BE6C26-03CF-C193-0EDC-E6D4D1DAB7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CEE1F95-7445-26C3-51A2-F28643403B3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9F36464-6661-85D5-C5AA-188AE1426614}"/>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8" name="Fußzeilenplatzhalter 7">
            <a:extLst>
              <a:ext uri="{FF2B5EF4-FFF2-40B4-BE49-F238E27FC236}">
                <a16:creationId xmlns:a16="http://schemas.microsoft.com/office/drawing/2014/main" id="{50D0303A-87B5-3794-0FC3-AAA7857B130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245D342-FFC3-1BAF-113E-3720F4D5A3A6}"/>
              </a:ext>
            </a:extLst>
          </p:cNvPr>
          <p:cNvSpPr>
            <a:spLocks noGrp="1"/>
          </p:cNvSpPr>
          <p:nvPr>
            <p:ph type="sldNum" sz="quarter" idx="12"/>
          </p:nvPr>
        </p:nvSpPr>
        <p:spPr/>
        <p:txBody>
          <a:bodyPr/>
          <a:lstStyle/>
          <a:p>
            <a:fld id="{1DC4B5B3-D0C0-43FA-9CAC-3EED419A363C}" type="slidenum">
              <a:rPr lang="de-DE" smtClean="0"/>
              <a:t>‹Nr.›</a:t>
            </a:fld>
            <a:endParaRPr lang="de-DE"/>
          </a:p>
        </p:txBody>
      </p:sp>
    </p:spTree>
    <p:extLst>
      <p:ext uri="{BB962C8B-B14F-4D97-AF65-F5344CB8AC3E}">
        <p14:creationId xmlns:p14="http://schemas.microsoft.com/office/powerpoint/2010/main" val="50380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5D7CB-FBBC-78BA-9B6D-228B91C2BA0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D257677-484B-3D55-29CF-B0B478F0C4F8}"/>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4" name="Fußzeilenplatzhalter 3">
            <a:extLst>
              <a:ext uri="{FF2B5EF4-FFF2-40B4-BE49-F238E27FC236}">
                <a16:creationId xmlns:a16="http://schemas.microsoft.com/office/drawing/2014/main" id="{6E278EB6-3882-D1DA-1C4A-51CDB8EFD94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C161235-F99E-6486-EAA8-A95ACEBFFB36}"/>
              </a:ext>
            </a:extLst>
          </p:cNvPr>
          <p:cNvSpPr>
            <a:spLocks noGrp="1"/>
          </p:cNvSpPr>
          <p:nvPr>
            <p:ph type="sldNum" sz="quarter" idx="12"/>
          </p:nvPr>
        </p:nvSpPr>
        <p:spPr/>
        <p:txBody>
          <a:bodyPr/>
          <a:lstStyle/>
          <a:p>
            <a:fld id="{1DC4B5B3-D0C0-43FA-9CAC-3EED419A363C}" type="slidenum">
              <a:rPr lang="de-DE" smtClean="0"/>
              <a:t>‹Nr.›</a:t>
            </a:fld>
            <a:endParaRPr lang="de-DE"/>
          </a:p>
        </p:txBody>
      </p:sp>
      <p:sp>
        <p:nvSpPr>
          <p:cNvPr id="6" name="Fußzeilenplatzhalter 4">
            <a:extLst>
              <a:ext uri="{FF2B5EF4-FFF2-40B4-BE49-F238E27FC236}">
                <a16:creationId xmlns:a16="http://schemas.microsoft.com/office/drawing/2014/main" id="{1C4D05EE-EA73-903C-BF4C-9826B11F2EA8}"/>
              </a:ext>
            </a:extLst>
          </p:cNvPr>
          <p:cNvSpPr txBox="1">
            <a:spLocks/>
          </p:cNvSpPr>
          <p:nvPr userDrawn="1"/>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Mix-n-Munch</a:t>
            </a:r>
          </a:p>
        </p:txBody>
      </p:sp>
    </p:spTree>
    <p:extLst>
      <p:ext uri="{BB962C8B-B14F-4D97-AF65-F5344CB8AC3E}">
        <p14:creationId xmlns:p14="http://schemas.microsoft.com/office/powerpoint/2010/main" val="305376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7305B55-A18A-6DDB-B692-3D4DF756BCE9}"/>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3" name="Fußzeilenplatzhalter 2">
            <a:extLst>
              <a:ext uri="{FF2B5EF4-FFF2-40B4-BE49-F238E27FC236}">
                <a16:creationId xmlns:a16="http://schemas.microsoft.com/office/drawing/2014/main" id="{DD837F1F-3FDA-6AF8-F355-75FFA557FC1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85A86CF-929E-86D0-8F02-FB739595C9E2}"/>
              </a:ext>
            </a:extLst>
          </p:cNvPr>
          <p:cNvSpPr>
            <a:spLocks noGrp="1"/>
          </p:cNvSpPr>
          <p:nvPr>
            <p:ph type="sldNum" sz="quarter" idx="12"/>
          </p:nvPr>
        </p:nvSpPr>
        <p:spPr/>
        <p:txBody>
          <a:bodyPr/>
          <a:lstStyle/>
          <a:p>
            <a:fld id="{1DC4B5B3-D0C0-43FA-9CAC-3EED419A363C}" type="slidenum">
              <a:rPr lang="de-DE" smtClean="0"/>
              <a:t>‹Nr.›</a:t>
            </a:fld>
            <a:endParaRPr lang="de-DE"/>
          </a:p>
        </p:txBody>
      </p:sp>
      <p:sp>
        <p:nvSpPr>
          <p:cNvPr id="5" name="Fußzeilenplatzhalter 4">
            <a:extLst>
              <a:ext uri="{FF2B5EF4-FFF2-40B4-BE49-F238E27FC236}">
                <a16:creationId xmlns:a16="http://schemas.microsoft.com/office/drawing/2014/main" id="{AD99FFA0-040F-293E-8429-4EE3369B9DBD}"/>
              </a:ext>
            </a:extLst>
          </p:cNvPr>
          <p:cNvSpPr txBox="1">
            <a:spLocks/>
          </p:cNvSpPr>
          <p:nvPr userDrawn="1"/>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Mix-n-Munch</a:t>
            </a:r>
          </a:p>
        </p:txBody>
      </p:sp>
    </p:spTree>
    <p:extLst>
      <p:ext uri="{BB962C8B-B14F-4D97-AF65-F5344CB8AC3E}">
        <p14:creationId xmlns:p14="http://schemas.microsoft.com/office/powerpoint/2010/main" val="251829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1BA1F-E1F0-8D8E-AC1E-65078914B6C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B986727-8C95-4F67-CB08-48466C602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DD025CB-DFE6-BE92-4E03-D747A77CB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E09370-10CC-B17A-1D59-7B6FB24366EF}"/>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6" name="Fußzeilenplatzhalter 5">
            <a:extLst>
              <a:ext uri="{FF2B5EF4-FFF2-40B4-BE49-F238E27FC236}">
                <a16:creationId xmlns:a16="http://schemas.microsoft.com/office/drawing/2014/main" id="{8FE6D14D-5273-E38B-B801-05391F46F0C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0E69187-0E5A-C904-5AB1-8EB093F004FE}"/>
              </a:ext>
            </a:extLst>
          </p:cNvPr>
          <p:cNvSpPr>
            <a:spLocks noGrp="1"/>
          </p:cNvSpPr>
          <p:nvPr>
            <p:ph type="sldNum" sz="quarter" idx="12"/>
          </p:nvPr>
        </p:nvSpPr>
        <p:spPr/>
        <p:txBody>
          <a:bodyPr/>
          <a:lstStyle/>
          <a:p>
            <a:fld id="{1DC4B5B3-D0C0-43FA-9CAC-3EED419A363C}" type="slidenum">
              <a:rPr lang="de-DE" smtClean="0"/>
              <a:t>‹Nr.›</a:t>
            </a:fld>
            <a:endParaRPr lang="de-DE"/>
          </a:p>
        </p:txBody>
      </p:sp>
    </p:spTree>
    <p:extLst>
      <p:ext uri="{BB962C8B-B14F-4D97-AF65-F5344CB8AC3E}">
        <p14:creationId xmlns:p14="http://schemas.microsoft.com/office/powerpoint/2010/main" val="82919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C5FE0-E464-90D5-FC15-821A6763A07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79B69E6-4AED-B071-6D92-6A3CCDE83A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AB2EF6D-A4B4-34AB-B624-18B88AE91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766BDAA-C2B6-FE42-D0D5-A32AA14CE61D}"/>
              </a:ext>
            </a:extLst>
          </p:cNvPr>
          <p:cNvSpPr>
            <a:spLocks noGrp="1"/>
          </p:cNvSpPr>
          <p:nvPr>
            <p:ph type="dt" sz="half" idx="10"/>
          </p:nvPr>
        </p:nvSpPr>
        <p:spPr/>
        <p:txBody>
          <a:bodyPr/>
          <a:lstStyle/>
          <a:p>
            <a:fld id="{5BF314FD-430B-40C6-A01E-CB20CDA3A5FC}" type="datetimeFigureOut">
              <a:rPr lang="de-DE" smtClean="0"/>
              <a:t>10.06.24</a:t>
            </a:fld>
            <a:endParaRPr lang="de-DE"/>
          </a:p>
        </p:txBody>
      </p:sp>
      <p:sp>
        <p:nvSpPr>
          <p:cNvPr id="6" name="Fußzeilenplatzhalter 5">
            <a:extLst>
              <a:ext uri="{FF2B5EF4-FFF2-40B4-BE49-F238E27FC236}">
                <a16:creationId xmlns:a16="http://schemas.microsoft.com/office/drawing/2014/main" id="{4D6D22DE-26BB-FDA3-62A8-F404A63BDB4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A5B1975-2EA7-0724-EB64-78A403D8BD1F}"/>
              </a:ext>
            </a:extLst>
          </p:cNvPr>
          <p:cNvSpPr>
            <a:spLocks noGrp="1"/>
          </p:cNvSpPr>
          <p:nvPr>
            <p:ph type="sldNum" sz="quarter" idx="12"/>
          </p:nvPr>
        </p:nvSpPr>
        <p:spPr/>
        <p:txBody>
          <a:bodyPr/>
          <a:lstStyle/>
          <a:p>
            <a:fld id="{1DC4B5B3-D0C0-43FA-9CAC-3EED419A363C}" type="slidenum">
              <a:rPr lang="de-DE" smtClean="0"/>
              <a:t>‹Nr.›</a:t>
            </a:fld>
            <a:endParaRPr lang="de-DE"/>
          </a:p>
        </p:txBody>
      </p:sp>
    </p:spTree>
    <p:extLst>
      <p:ext uri="{BB962C8B-B14F-4D97-AF65-F5344CB8AC3E}">
        <p14:creationId xmlns:p14="http://schemas.microsoft.com/office/powerpoint/2010/main" val="1740526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C139965-ED9C-8943-AD40-B6634006F1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E137672-5BDB-2DCF-C201-CB925B24D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061055-A629-0326-D8F6-017584D71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F314FD-430B-40C6-A01E-CB20CDA3A5FC}" type="datetimeFigureOut">
              <a:rPr lang="de-DE" smtClean="0"/>
              <a:t>10.06.24</a:t>
            </a:fld>
            <a:endParaRPr lang="de-DE"/>
          </a:p>
        </p:txBody>
      </p:sp>
      <p:sp>
        <p:nvSpPr>
          <p:cNvPr id="5" name="Fußzeilenplatzhalter 4">
            <a:extLst>
              <a:ext uri="{FF2B5EF4-FFF2-40B4-BE49-F238E27FC236}">
                <a16:creationId xmlns:a16="http://schemas.microsoft.com/office/drawing/2014/main" id="{A855D396-9A95-A6B1-0CD0-47B92363A2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de-DE"/>
              <a:t>Mix-n-Munch</a:t>
            </a:r>
          </a:p>
        </p:txBody>
      </p:sp>
      <p:sp>
        <p:nvSpPr>
          <p:cNvPr id="6" name="Foliennummernplatzhalter 5">
            <a:extLst>
              <a:ext uri="{FF2B5EF4-FFF2-40B4-BE49-F238E27FC236}">
                <a16:creationId xmlns:a16="http://schemas.microsoft.com/office/drawing/2014/main" id="{DECBB448-0A38-974F-DB84-BEE55D8FB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C4B5B3-D0C0-43FA-9CAC-3EED419A363C}" type="slidenum">
              <a:rPr lang="de-DE" smtClean="0"/>
              <a:t>‹Nr.›</a:t>
            </a:fld>
            <a:endParaRPr lang="de-DE"/>
          </a:p>
        </p:txBody>
      </p:sp>
    </p:spTree>
    <p:extLst>
      <p:ext uri="{BB962C8B-B14F-4D97-AF65-F5344CB8AC3E}">
        <p14:creationId xmlns:p14="http://schemas.microsoft.com/office/powerpoint/2010/main" val="3956474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1drv.ms/v/c/6d8ffb50b5738151/ERx2IBq__cVAp4__wLY49OoBwEXfYdivBA2eqiG9Nla2u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BAC9A8-573B-DF99-F551-BAB4CC2B115C}"/>
              </a:ext>
            </a:extLst>
          </p:cNvPr>
          <p:cNvSpPr txBox="1"/>
          <p:nvPr/>
        </p:nvSpPr>
        <p:spPr>
          <a:xfrm>
            <a:off x="704851" y="3731926"/>
            <a:ext cx="5476875" cy="1446550"/>
          </a:xfrm>
          <a:prstGeom prst="rect">
            <a:avLst/>
          </a:prstGeom>
          <a:noFill/>
        </p:spPr>
        <p:txBody>
          <a:bodyPr wrap="square" rtlCol="0">
            <a:spAutoFit/>
          </a:bodyPr>
          <a:lstStyle/>
          <a:p>
            <a:r>
              <a:rPr lang="de-DE" sz="8800">
                <a:ln>
                  <a:solidFill>
                    <a:schemeClr val="tx1"/>
                  </a:solidFill>
                </a:ln>
                <a:latin typeface="Bahnschrift SemiBold Condensed" panose="020B0502040204020203" pitchFamily="34" charset="0"/>
              </a:rPr>
              <a:t>MIX-N-MUNCH</a:t>
            </a:r>
          </a:p>
        </p:txBody>
      </p:sp>
      <p:sp>
        <p:nvSpPr>
          <p:cNvPr id="4" name="Textfeld 3">
            <a:extLst>
              <a:ext uri="{FF2B5EF4-FFF2-40B4-BE49-F238E27FC236}">
                <a16:creationId xmlns:a16="http://schemas.microsoft.com/office/drawing/2014/main" id="{A13855F8-096C-9346-BD1D-00A90BE50B90}"/>
              </a:ext>
            </a:extLst>
          </p:cNvPr>
          <p:cNvSpPr txBox="1"/>
          <p:nvPr/>
        </p:nvSpPr>
        <p:spPr>
          <a:xfrm>
            <a:off x="704852" y="1482725"/>
            <a:ext cx="3333748" cy="1015663"/>
          </a:xfrm>
          <a:prstGeom prst="rect">
            <a:avLst/>
          </a:prstGeom>
          <a:noFill/>
        </p:spPr>
        <p:txBody>
          <a:bodyPr wrap="square" rtlCol="0">
            <a:spAutoFit/>
          </a:bodyPr>
          <a:lstStyle/>
          <a:p>
            <a:r>
              <a:rPr lang="de-DE" sz="6000">
                <a:ln>
                  <a:solidFill>
                    <a:schemeClr val="tx1"/>
                  </a:solidFill>
                </a:ln>
                <a:noFill/>
                <a:latin typeface="Bahnschrift SemiBold Condensed" panose="020B0502040204020203" pitchFamily="34" charset="0"/>
              </a:rPr>
              <a:t>DER SMARTE</a:t>
            </a:r>
          </a:p>
        </p:txBody>
      </p:sp>
      <p:sp>
        <p:nvSpPr>
          <p:cNvPr id="5" name="Textfeld 4">
            <a:extLst>
              <a:ext uri="{FF2B5EF4-FFF2-40B4-BE49-F238E27FC236}">
                <a16:creationId xmlns:a16="http://schemas.microsoft.com/office/drawing/2014/main" id="{FC288135-F750-BEE9-25D2-42720A3E626D}"/>
              </a:ext>
            </a:extLst>
          </p:cNvPr>
          <p:cNvSpPr txBox="1"/>
          <p:nvPr/>
        </p:nvSpPr>
        <p:spPr>
          <a:xfrm>
            <a:off x="704853" y="2225844"/>
            <a:ext cx="7286623" cy="1015663"/>
          </a:xfrm>
          <a:prstGeom prst="rect">
            <a:avLst/>
          </a:prstGeom>
          <a:noFill/>
        </p:spPr>
        <p:txBody>
          <a:bodyPr wrap="square" rtlCol="0">
            <a:spAutoFit/>
          </a:bodyPr>
          <a:lstStyle/>
          <a:p>
            <a:r>
              <a:rPr lang="de-DE" sz="6000">
                <a:ln>
                  <a:solidFill>
                    <a:schemeClr val="tx1"/>
                  </a:solidFill>
                </a:ln>
                <a:noFill/>
                <a:latin typeface="Bahnschrift SemiBold Condensed" panose="020B0502040204020203" pitchFamily="34" charset="0"/>
              </a:rPr>
              <a:t>FUTTERAUSGABEAUTOMAT</a:t>
            </a:r>
          </a:p>
        </p:txBody>
      </p:sp>
      <p:sp>
        <p:nvSpPr>
          <p:cNvPr id="6" name="Textfeld 5">
            <a:extLst>
              <a:ext uri="{FF2B5EF4-FFF2-40B4-BE49-F238E27FC236}">
                <a16:creationId xmlns:a16="http://schemas.microsoft.com/office/drawing/2014/main" id="{2D0B49AD-31FC-577B-9839-FDDD56BDFF74}"/>
              </a:ext>
            </a:extLst>
          </p:cNvPr>
          <p:cNvSpPr txBox="1"/>
          <p:nvPr/>
        </p:nvSpPr>
        <p:spPr>
          <a:xfrm>
            <a:off x="704852" y="2968963"/>
            <a:ext cx="7286623" cy="1015663"/>
          </a:xfrm>
          <a:prstGeom prst="rect">
            <a:avLst/>
          </a:prstGeom>
          <a:noFill/>
        </p:spPr>
        <p:txBody>
          <a:bodyPr wrap="square" rtlCol="0">
            <a:spAutoFit/>
          </a:bodyPr>
          <a:lstStyle/>
          <a:p>
            <a:r>
              <a:rPr lang="de-DE" sz="6000">
                <a:ln>
                  <a:solidFill>
                    <a:schemeClr val="tx1"/>
                  </a:solidFill>
                </a:ln>
                <a:noFill/>
                <a:latin typeface="Bahnschrift SemiBold Condensed" panose="020B0502040204020203" pitchFamily="34" charset="0"/>
              </a:rPr>
              <a:t>FÜR IHRE TIEREINRICHTUNG</a:t>
            </a:r>
          </a:p>
        </p:txBody>
      </p:sp>
      <p:pic>
        <p:nvPicPr>
          <p:cNvPr id="9" name="Grafik 8" descr="Luftballons mit Konfetti">
            <a:extLst>
              <a:ext uri="{FF2B5EF4-FFF2-40B4-BE49-F238E27FC236}">
                <a16:creationId xmlns:a16="http://schemas.microsoft.com/office/drawing/2014/main" id="{3C443D1F-6FB9-160B-CAE0-FE0CFD019E9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1057"/>
          <a:stretch/>
        </p:blipFill>
        <p:spPr>
          <a:xfrm>
            <a:off x="7710863" y="55276"/>
            <a:ext cx="4709737" cy="6802724"/>
          </a:xfrm>
          <a:prstGeom prst="rect">
            <a:avLst/>
          </a:prstGeom>
        </p:spPr>
      </p:pic>
      <p:pic>
        <p:nvPicPr>
          <p:cNvPr id="11" name="Grafik 10" descr="Pflanze mit großen Blättern">
            <a:extLst>
              <a:ext uri="{FF2B5EF4-FFF2-40B4-BE49-F238E27FC236}">
                <a16:creationId xmlns:a16="http://schemas.microsoft.com/office/drawing/2014/main" id="{3E877197-25BD-D018-44C0-19C4D5678C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174145">
            <a:off x="-350781" y="5707230"/>
            <a:ext cx="1462900" cy="1409565"/>
          </a:xfrm>
          <a:prstGeom prst="rect">
            <a:avLst/>
          </a:prstGeom>
        </p:spPr>
      </p:pic>
      <p:pic>
        <p:nvPicPr>
          <p:cNvPr id="13" name="Grafik 12" descr="Zahnrad Silhouette">
            <a:extLst>
              <a:ext uri="{FF2B5EF4-FFF2-40B4-BE49-F238E27FC236}">
                <a16:creationId xmlns:a16="http://schemas.microsoft.com/office/drawing/2014/main" id="{633D31F1-C58C-FB3E-4368-1F8F813C5F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82809">
            <a:off x="247651" y="-17697"/>
            <a:ext cx="914400" cy="914400"/>
          </a:xfrm>
          <a:prstGeom prst="rect">
            <a:avLst/>
          </a:prstGeom>
        </p:spPr>
      </p:pic>
      <p:pic>
        <p:nvPicPr>
          <p:cNvPr id="14" name="Grafik 13" descr="Zahnrad Silhouette">
            <a:extLst>
              <a:ext uri="{FF2B5EF4-FFF2-40B4-BE49-F238E27FC236}">
                <a16:creationId xmlns:a16="http://schemas.microsoft.com/office/drawing/2014/main" id="{B353A977-ABBD-7EE4-5650-6A972E8C5B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82809">
            <a:off x="199889" y="939028"/>
            <a:ext cx="643620" cy="643620"/>
          </a:xfrm>
          <a:prstGeom prst="rect">
            <a:avLst/>
          </a:prstGeom>
        </p:spPr>
      </p:pic>
      <p:pic>
        <p:nvPicPr>
          <p:cNvPr id="15" name="Grafik 14" descr="Zahnrad Silhouette">
            <a:extLst>
              <a:ext uri="{FF2B5EF4-FFF2-40B4-BE49-F238E27FC236}">
                <a16:creationId xmlns:a16="http://schemas.microsoft.com/office/drawing/2014/main" id="{C0B843A5-625A-D02D-FC0D-8AC53D8E47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82809">
            <a:off x="1049179" y="349219"/>
            <a:ext cx="452198" cy="452198"/>
          </a:xfrm>
          <a:prstGeom prst="rect">
            <a:avLst/>
          </a:prstGeom>
        </p:spPr>
      </p:pic>
      <p:pic>
        <p:nvPicPr>
          <p:cNvPr id="2" name="Grafik 1" descr="Ein Bild, das Im Haus, Wand, Boden, Tisch enthält.&#10;&#10;Beschreibung automatisch generiert.">
            <a:extLst>
              <a:ext uri="{FF2B5EF4-FFF2-40B4-BE49-F238E27FC236}">
                <a16:creationId xmlns:a16="http://schemas.microsoft.com/office/drawing/2014/main" id="{61D2C3BE-CD67-E906-40D0-0BABC125D3DF}"/>
              </a:ext>
            </a:extLst>
          </p:cNvPr>
          <p:cNvPicPr>
            <a:picLocks noChangeAspect="1"/>
          </p:cNvPicPr>
          <p:nvPr/>
        </p:nvPicPr>
        <p:blipFill>
          <a:blip r:embed="rId9"/>
          <a:stretch>
            <a:fillRect/>
          </a:stretch>
        </p:blipFill>
        <p:spPr>
          <a:xfrm>
            <a:off x="7671248" y="1035172"/>
            <a:ext cx="4151191" cy="4787656"/>
          </a:xfrm>
          <a:prstGeom prst="rect">
            <a:avLst/>
          </a:prstGeom>
        </p:spPr>
      </p:pic>
    </p:spTree>
    <p:extLst>
      <p:ext uri="{BB962C8B-B14F-4D97-AF65-F5344CB8AC3E}">
        <p14:creationId xmlns:p14="http://schemas.microsoft.com/office/powerpoint/2010/main" val="2854069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2F3B6-8B93-0C88-C44A-A984BDB71896}"/>
              </a:ext>
            </a:extLst>
          </p:cNvPr>
          <p:cNvSpPr>
            <a:spLocks noGrp="1"/>
          </p:cNvSpPr>
          <p:nvPr>
            <p:ph type="title"/>
          </p:nvPr>
        </p:nvSpPr>
        <p:spPr/>
        <p:txBody>
          <a:bodyPr/>
          <a:lstStyle/>
          <a:p>
            <a:r>
              <a:rPr lang="de-DE" dirty="0"/>
              <a:t>Zahlen</a:t>
            </a:r>
          </a:p>
        </p:txBody>
      </p:sp>
      <p:grpSp>
        <p:nvGrpSpPr>
          <p:cNvPr id="7" name="Gruppieren 6">
            <a:extLst>
              <a:ext uri="{FF2B5EF4-FFF2-40B4-BE49-F238E27FC236}">
                <a16:creationId xmlns:a16="http://schemas.microsoft.com/office/drawing/2014/main" id="{0499485A-0570-DC1C-D1CA-A15E1ABB3E3B}"/>
              </a:ext>
            </a:extLst>
          </p:cNvPr>
          <p:cNvGrpSpPr/>
          <p:nvPr/>
        </p:nvGrpSpPr>
        <p:grpSpPr>
          <a:xfrm>
            <a:off x="3695700" y="1394145"/>
            <a:ext cx="4800600" cy="76831"/>
            <a:chOff x="4086225" y="1423358"/>
            <a:chExt cx="4019550" cy="0"/>
          </a:xfrm>
        </p:grpSpPr>
        <p:cxnSp>
          <p:nvCxnSpPr>
            <p:cNvPr id="8" name="Gerader Verbinder 7">
              <a:extLst>
                <a:ext uri="{FF2B5EF4-FFF2-40B4-BE49-F238E27FC236}">
                  <a16:creationId xmlns:a16="http://schemas.microsoft.com/office/drawing/2014/main" id="{4AE765FC-C688-92D4-3D99-39E310F8CF7D}"/>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Gerader Verbinder 8">
              <a:extLst>
                <a:ext uri="{FF2B5EF4-FFF2-40B4-BE49-F238E27FC236}">
                  <a16:creationId xmlns:a16="http://schemas.microsoft.com/office/drawing/2014/main" id="{442F9D92-D41D-D92E-BD28-805D4C7DEE45}"/>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Titel 1">
            <a:extLst>
              <a:ext uri="{FF2B5EF4-FFF2-40B4-BE49-F238E27FC236}">
                <a16:creationId xmlns:a16="http://schemas.microsoft.com/office/drawing/2014/main" id="{33CD08EF-504E-B921-763E-2E8DB7453A3A}"/>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pic>
        <p:nvPicPr>
          <p:cNvPr id="1028" name="Picture 4">
            <a:extLst>
              <a:ext uri="{FF2B5EF4-FFF2-40B4-BE49-F238E27FC236}">
                <a16:creationId xmlns:a16="http://schemas.microsoft.com/office/drawing/2014/main" id="{26FA9EA2-1F1A-6383-B0C3-9B03170AB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587502"/>
            <a:ext cx="3512110" cy="490537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F969A08-CEDD-806E-DB7F-E61907F478A4}"/>
              </a:ext>
            </a:extLst>
          </p:cNvPr>
          <p:cNvSpPr txBox="1"/>
          <p:nvPr/>
        </p:nvSpPr>
        <p:spPr>
          <a:xfrm>
            <a:off x="5323217" y="6099279"/>
            <a:ext cx="5954953" cy="184666"/>
          </a:xfrm>
          <a:prstGeom prst="rect">
            <a:avLst/>
          </a:prstGeom>
          <a:noFill/>
        </p:spPr>
        <p:txBody>
          <a:bodyPr wrap="square" rtlCol="0">
            <a:spAutoFit/>
          </a:bodyPr>
          <a:lstStyle/>
          <a:p>
            <a:r>
              <a:rPr lang="de-DE" sz="600"/>
              <a:t>https://www.bundestag.de/</a:t>
            </a:r>
            <a:r>
              <a:rPr lang="de-DE" sz="600" err="1"/>
              <a:t>webarchiv</a:t>
            </a:r>
            <a:r>
              <a:rPr lang="de-DE" sz="600"/>
              <a:t>/presse/</a:t>
            </a:r>
            <a:r>
              <a:rPr lang="de-DE" sz="600" err="1"/>
              <a:t>hib</a:t>
            </a:r>
            <a:r>
              <a:rPr lang="de-DE" sz="600"/>
              <a:t>/2017_04/503352-503352#:~:</a:t>
            </a:r>
            <a:r>
              <a:rPr lang="de-DE" sz="600" err="1"/>
              <a:t>text</a:t>
            </a:r>
            <a:r>
              <a:rPr lang="de-DE" sz="600"/>
              <a:t>=Berlin%3A%20(hib%2FEIS),-stationen%2C%20Pflegestellen%20und%20Gnadenhöfe.</a:t>
            </a:r>
          </a:p>
        </p:txBody>
      </p:sp>
      <p:sp>
        <p:nvSpPr>
          <p:cNvPr id="6" name="Textfeld 5">
            <a:extLst>
              <a:ext uri="{FF2B5EF4-FFF2-40B4-BE49-F238E27FC236}">
                <a16:creationId xmlns:a16="http://schemas.microsoft.com/office/drawing/2014/main" id="{3A4E86C8-F5F9-838C-557D-EE2F8960F584}"/>
              </a:ext>
            </a:extLst>
          </p:cNvPr>
          <p:cNvSpPr txBox="1"/>
          <p:nvPr/>
        </p:nvSpPr>
        <p:spPr>
          <a:xfrm>
            <a:off x="5323217" y="6235623"/>
            <a:ext cx="6096000" cy="184666"/>
          </a:xfrm>
          <a:prstGeom prst="rect">
            <a:avLst/>
          </a:prstGeom>
          <a:noFill/>
        </p:spPr>
        <p:txBody>
          <a:bodyPr wrap="square">
            <a:spAutoFit/>
          </a:bodyPr>
          <a:lstStyle/>
          <a:p>
            <a:r>
              <a:rPr lang="de-DE" sz="600"/>
              <a:t>https://www.vdz-zoos.org/themen/faqs#:~:text=Wie%20viele%20Zoos%20gibt%20es,Deutschland%20im%20Jahr%202019%20registriert.</a:t>
            </a:r>
          </a:p>
        </p:txBody>
      </p:sp>
      <p:sp>
        <p:nvSpPr>
          <p:cNvPr id="13" name="Textfeld 12">
            <a:extLst>
              <a:ext uri="{FF2B5EF4-FFF2-40B4-BE49-F238E27FC236}">
                <a16:creationId xmlns:a16="http://schemas.microsoft.com/office/drawing/2014/main" id="{D2F5A0DB-7A1F-0C49-FB5B-893A54B3ACF1}"/>
              </a:ext>
            </a:extLst>
          </p:cNvPr>
          <p:cNvSpPr txBox="1"/>
          <p:nvPr/>
        </p:nvSpPr>
        <p:spPr>
          <a:xfrm>
            <a:off x="5257801" y="1953835"/>
            <a:ext cx="6325946" cy="3970318"/>
          </a:xfrm>
          <a:prstGeom prst="rect">
            <a:avLst/>
          </a:prstGeom>
          <a:noFill/>
        </p:spPr>
        <p:txBody>
          <a:bodyPr wrap="square" rtlCol="0">
            <a:spAutoFit/>
          </a:bodyPr>
          <a:lstStyle/>
          <a:p>
            <a:r>
              <a:rPr lang="de-DE" dirty="0">
                <a:latin typeface="+mj-lt"/>
              </a:rPr>
              <a:t>Situation der Tierheime &amp; Zoos in Deutschland (Stand 2017 &amp; 2020)</a:t>
            </a:r>
          </a:p>
          <a:p>
            <a:r>
              <a:rPr lang="de-DE" dirty="0"/>
              <a:t>1.400 Tierheime / Tierheimähnliche Einrichtungen</a:t>
            </a:r>
          </a:p>
          <a:p>
            <a:r>
              <a:rPr lang="de-DE" dirty="0"/>
              <a:t>	</a:t>
            </a:r>
            <a:r>
              <a:rPr lang="de-DE" dirty="0">
                <a:sym typeface="Wingdings" panose="05000000000000000000" pitchFamily="2" charset="2"/>
              </a:rPr>
              <a:t>  Aufnahmekapazität Hunde 13.300</a:t>
            </a:r>
          </a:p>
          <a:p>
            <a:r>
              <a:rPr lang="de-DE" dirty="0">
                <a:sym typeface="Wingdings" panose="05000000000000000000" pitchFamily="2" charset="2"/>
              </a:rPr>
              <a:t>	  Aufnahmekapazität Katzen 24.000</a:t>
            </a:r>
            <a:endParaRPr lang="de-DE" dirty="0"/>
          </a:p>
          <a:p>
            <a:r>
              <a:rPr lang="de-DE" dirty="0"/>
              <a:t>	</a:t>
            </a:r>
          </a:p>
          <a:p>
            <a:r>
              <a:rPr lang="de-DE" dirty="0"/>
              <a:t>Über 800 Zoos</a:t>
            </a:r>
          </a:p>
          <a:p>
            <a:r>
              <a:rPr lang="de-DE" dirty="0"/>
              <a:t>	</a:t>
            </a:r>
            <a:r>
              <a:rPr lang="de-DE" dirty="0">
                <a:sym typeface="Wingdings" panose="05000000000000000000" pitchFamily="2" charset="2"/>
              </a:rPr>
              <a:t>  6.000 Mitarbeiter </a:t>
            </a:r>
          </a:p>
          <a:p>
            <a:r>
              <a:rPr lang="de-DE" dirty="0">
                <a:sym typeface="Wingdings" panose="05000000000000000000" pitchFamily="2" charset="2"/>
              </a:rPr>
              <a:t>	  Für 200.000 Wirbeltiere</a:t>
            </a:r>
          </a:p>
          <a:p>
            <a:r>
              <a:rPr lang="de-DE" dirty="0">
                <a:sym typeface="Wingdings" panose="05000000000000000000" pitchFamily="2" charset="2"/>
              </a:rPr>
              <a:t>	  52 verschiedene Säugetierarten</a:t>
            </a:r>
            <a:endParaRPr lang="tr-TR" dirty="0">
              <a:sym typeface="Wingdings" panose="05000000000000000000" pitchFamily="2" charset="2"/>
            </a:endParaRPr>
          </a:p>
          <a:p>
            <a:r>
              <a:rPr lang="tr-TR" dirty="0">
                <a:sym typeface="Wingdings" panose="05000000000000000000" pitchFamily="2" charset="2"/>
              </a:rPr>
              <a:t>	</a:t>
            </a:r>
            <a:r>
              <a:rPr lang="de-DE" dirty="0">
                <a:sym typeface="Wingdings" panose="05000000000000000000" pitchFamily="2" charset="2"/>
              </a:rPr>
              <a:t>  49 Vogelarten</a:t>
            </a:r>
          </a:p>
          <a:p>
            <a:r>
              <a:rPr lang="de-DE" dirty="0">
                <a:sym typeface="Wingdings" panose="05000000000000000000" pitchFamily="2" charset="2"/>
              </a:rPr>
              <a:t>	  20 Reptilienarten</a:t>
            </a:r>
          </a:p>
          <a:p>
            <a:r>
              <a:rPr lang="de-DE" dirty="0">
                <a:sym typeface="Wingdings" panose="05000000000000000000" pitchFamily="2" charset="2"/>
              </a:rPr>
              <a:t>	  28 Fischarten</a:t>
            </a:r>
          </a:p>
          <a:p>
            <a:r>
              <a:rPr lang="de-DE" dirty="0">
                <a:sym typeface="Wingdings" panose="05000000000000000000" pitchFamily="2" charset="2"/>
              </a:rPr>
              <a:t>	  5 Amphibienarten</a:t>
            </a:r>
          </a:p>
          <a:p>
            <a:endParaRPr lang="de-DE" dirty="0">
              <a:sym typeface="Wingdings" panose="05000000000000000000" pitchFamily="2" charset="2"/>
            </a:endParaRPr>
          </a:p>
        </p:txBody>
      </p:sp>
    </p:spTree>
    <p:extLst>
      <p:ext uri="{BB962C8B-B14F-4D97-AF65-F5344CB8AC3E}">
        <p14:creationId xmlns:p14="http://schemas.microsoft.com/office/powerpoint/2010/main" val="95655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Ertragsmechanik</a:t>
            </a:r>
          </a:p>
        </p:txBody>
      </p:sp>
      <p:grpSp>
        <p:nvGrpSpPr>
          <p:cNvPr id="4" name="Gruppieren 3">
            <a:extLst>
              <a:ext uri="{FF2B5EF4-FFF2-40B4-BE49-F238E27FC236}">
                <a16:creationId xmlns:a16="http://schemas.microsoft.com/office/drawing/2014/main" id="{5FDC575A-592E-40E2-3888-85FB574197DE}"/>
              </a:ext>
            </a:extLst>
          </p:cNvPr>
          <p:cNvGrpSpPr/>
          <p:nvPr/>
        </p:nvGrpSpPr>
        <p:grpSpPr>
          <a:xfrm>
            <a:off x="3695700" y="1394145"/>
            <a:ext cx="4800600" cy="76831"/>
            <a:chOff x="4086225" y="1423358"/>
            <a:chExt cx="4019550" cy="0"/>
          </a:xfrm>
        </p:grpSpPr>
        <p:cxnSp>
          <p:nvCxnSpPr>
            <p:cNvPr id="5" name="Gerader Verbinder 4">
              <a:extLst>
                <a:ext uri="{FF2B5EF4-FFF2-40B4-BE49-F238E27FC236}">
                  <a16:creationId xmlns:a16="http://schemas.microsoft.com/office/drawing/2014/main" id="{8D5335F8-84C6-5CBE-702E-2FA27950D982}"/>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BB872ABB-BC9A-4C4A-2312-B3B3DBD365C7}"/>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sp>
        <p:nvSpPr>
          <p:cNvPr id="8" name="Rechteck: abgerundete Ecken 7">
            <a:extLst>
              <a:ext uri="{FF2B5EF4-FFF2-40B4-BE49-F238E27FC236}">
                <a16:creationId xmlns:a16="http://schemas.microsoft.com/office/drawing/2014/main" id="{A312CC69-55FF-EE2B-77BE-3A898FE94DD5}"/>
              </a:ext>
            </a:extLst>
          </p:cNvPr>
          <p:cNvSpPr/>
          <p:nvPr/>
        </p:nvSpPr>
        <p:spPr>
          <a:xfrm>
            <a:off x="1743075" y="1956262"/>
            <a:ext cx="3352800" cy="435563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a:solidFill>
                  <a:schemeClr val="tx1"/>
                </a:solidFill>
                <a:latin typeface="+mj-lt"/>
              </a:rPr>
              <a:t>Ertragsmechanik</a:t>
            </a:r>
          </a:p>
          <a:p>
            <a:pPr algn="ctr"/>
            <a:endParaRPr lang="de-DE" sz="1400">
              <a:solidFill>
                <a:schemeClr val="tx1"/>
              </a:solidFill>
              <a:latin typeface="+mj-lt"/>
            </a:endParaRPr>
          </a:p>
          <a:p>
            <a:pPr marL="0" indent="0">
              <a:buNone/>
            </a:pPr>
            <a:r>
              <a:rPr lang="en-US" sz="1600" b="1" err="1">
                <a:solidFill>
                  <a:schemeClr val="tx1"/>
                </a:solidFill>
                <a:ea typeface="Verdana" panose="020B0604030504040204" pitchFamily="34" charset="0"/>
                <a:cs typeface="Verdana" panose="020B0604030504040204" pitchFamily="34" charset="0"/>
              </a:rPr>
              <a:t>Nutzen</a:t>
            </a:r>
            <a:endParaRPr lang="en-US" sz="1600" b="1">
              <a:solidFill>
                <a:schemeClr val="tx1"/>
              </a:solidFill>
              <a:ea typeface="Verdana" panose="020B0604030504040204" pitchFamily="34" charset="0"/>
              <a:cs typeface="Verdana" panose="020B0604030504040204" pitchFamily="34" charset="0"/>
            </a:endParaRPr>
          </a:p>
          <a:p>
            <a:pPr marL="285750" indent="-285750">
              <a:buFont typeface="Wingdings" panose="05000000000000000000" pitchFamily="2" charset="2"/>
              <a:buChar char="à"/>
            </a:pPr>
            <a:r>
              <a:rPr lang="en-US" sz="1600" err="1">
                <a:solidFill>
                  <a:schemeClr val="tx1"/>
                </a:solidFill>
                <a:ea typeface="Verdana" panose="020B0604030504040204" pitchFamily="34" charset="0"/>
                <a:cs typeface="Verdana" panose="020B0604030504040204" pitchFamily="34" charset="0"/>
              </a:rPr>
              <a:t>Zeitersparnis</a:t>
            </a:r>
            <a:endParaRPr lang="en-US" sz="1600">
              <a:solidFill>
                <a:schemeClr val="tx1"/>
              </a:solidFill>
              <a:ea typeface="Verdana" panose="020B0604030504040204" pitchFamily="34" charset="0"/>
              <a:cs typeface="Verdana" panose="020B0604030504040204" pitchFamily="34" charset="0"/>
            </a:endParaRPr>
          </a:p>
          <a:p>
            <a:pPr marL="285750" indent="-285750">
              <a:buFont typeface="Wingdings" panose="05000000000000000000" pitchFamily="2" charset="2"/>
              <a:buChar char="à"/>
            </a:pPr>
            <a:r>
              <a:rPr lang="en-US" sz="1600" err="1">
                <a:solidFill>
                  <a:schemeClr val="tx1"/>
                </a:solidFill>
                <a:ea typeface="Verdana" panose="020B0604030504040204" pitchFamily="34" charset="0"/>
                <a:cs typeface="Verdana" panose="020B0604030504040204" pitchFamily="34" charset="0"/>
              </a:rPr>
              <a:t>Senkung</a:t>
            </a:r>
            <a:r>
              <a:rPr lang="en-US" sz="1600">
                <a:solidFill>
                  <a:schemeClr val="tx1"/>
                </a:solidFill>
                <a:ea typeface="Verdana" panose="020B0604030504040204" pitchFamily="34" charset="0"/>
                <a:cs typeface="Verdana" panose="020B0604030504040204" pitchFamily="34" charset="0"/>
              </a:rPr>
              <a:t> des Stresses und </a:t>
            </a:r>
            <a:r>
              <a:rPr lang="en-US" sz="1600" err="1">
                <a:solidFill>
                  <a:schemeClr val="tx1"/>
                </a:solidFill>
                <a:ea typeface="Verdana" panose="020B0604030504040204" pitchFamily="34" charset="0"/>
                <a:cs typeface="Verdana" panose="020B0604030504040204" pitchFamily="34" charset="0"/>
              </a:rPr>
              <a:t>Belastung</a:t>
            </a:r>
            <a:r>
              <a:rPr lang="en-US" sz="1600">
                <a:solidFill>
                  <a:schemeClr val="tx1"/>
                </a:solidFill>
                <a:ea typeface="Verdana" panose="020B0604030504040204" pitchFamily="34" charset="0"/>
                <a:cs typeface="Verdana" panose="020B0604030504040204" pitchFamily="34" charset="0"/>
              </a:rPr>
              <a:t> der Mitarbeiter</a:t>
            </a:r>
          </a:p>
          <a:p>
            <a:pPr marL="285750" indent="-285750">
              <a:buFont typeface="Wingdings" panose="05000000000000000000" pitchFamily="2" charset="2"/>
              <a:buChar char="à"/>
            </a:pPr>
            <a:r>
              <a:rPr lang="en-US" sz="1600" err="1">
                <a:solidFill>
                  <a:schemeClr val="tx1"/>
                </a:solidFill>
                <a:ea typeface="Verdana" panose="020B0604030504040204" pitchFamily="34" charset="0"/>
                <a:cs typeface="Verdana" panose="020B0604030504040204" pitchFamily="34" charset="0"/>
              </a:rPr>
              <a:t>Minimierung</a:t>
            </a:r>
            <a:r>
              <a:rPr lang="en-US" sz="1600">
                <a:solidFill>
                  <a:schemeClr val="tx1"/>
                </a:solidFill>
                <a:ea typeface="Verdana" panose="020B0604030504040204" pitchFamily="34" charset="0"/>
                <a:cs typeface="Verdana" panose="020B0604030504040204" pitchFamily="34" charset="0"/>
              </a:rPr>
              <a:t> der </a:t>
            </a:r>
            <a:r>
              <a:rPr lang="en-US" sz="1600" err="1">
                <a:solidFill>
                  <a:schemeClr val="tx1"/>
                </a:solidFill>
                <a:ea typeface="Verdana" panose="020B0604030504040204" pitchFamily="34" charset="0"/>
                <a:cs typeface="Verdana" panose="020B0604030504040204" pitchFamily="34" charset="0"/>
              </a:rPr>
              <a:t>Fehleranfälligkeit</a:t>
            </a:r>
            <a:endParaRPr lang="en-US" sz="1600">
              <a:solidFill>
                <a:schemeClr val="tx1"/>
              </a:solidFill>
              <a:ea typeface="Verdana" panose="020B0604030504040204" pitchFamily="34" charset="0"/>
              <a:cs typeface="Verdana" panose="020B0604030504040204" pitchFamily="34" charset="0"/>
            </a:endParaRPr>
          </a:p>
          <a:p>
            <a:pPr lvl="1"/>
            <a:endParaRPr lang="en-US" sz="1600">
              <a:solidFill>
                <a:schemeClr val="tx1"/>
              </a:solidFill>
              <a:ea typeface="Verdana" panose="020B0604030504040204" pitchFamily="34" charset="0"/>
              <a:cs typeface="Verdana" panose="020B0604030504040204" pitchFamily="34" charset="0"/>
            </a:endParaRPr>
          </a:p>
          <a:p>
            <a:pPr lvl="1"/>
            <a:endParaRPr lang="en-US" sz="1600">
              <a:solidFill>
                <a:schemeClr val="tx1"/>
              </a:solidFill>
              <a:ea typeface="Verdana" panose="020B0604030504040204" pitchFamily="34" charset="0"/>
              <a:cs typeface="Verdana" panose="020B0604030504040204" pitchFamily="34" charset="0"/>
            </a:endParaRPr>
          </a:p>
          <a:p>
            <a:pPr marL="0" indent="0">
              <a:buNone/>
            </a:pPr>
            <a:r>
              <a:rPr lang="en-US" sz="1600" b="1">
                <a:solidFill>
                  <a:schemeClr val="tx1"/>
                </a:solidFill>
                <a:ea typeface="Verdana" panose="020B0604030504040204" pitchFamily="34" charset="0"/>
                <a:cs typeface="Verdana" panose="020B0604030504040204" pitchFamily="34" charset="0"/>
              </a:rPr>
              <a:t>vs. </a:t>
            </a:r>
            <a:r>
              <a:rPr lang="en-US" sz="1600" b="1" err="1">
                <a:solidFill>
                  <a:schemeClr val="tx1"/>
                </a:solidFill>
                <a:ea typeface="Verdana" panose="020B0604030504040204" pitchFamily="34" charset="0"/>
                <a:cs typeface="Verdana" panose="020B0604030504040204" pitchFamily="34" charset="0"/>
              </a:rPr>
              <a:t>Kosten</a:t>
            </a:r>
            <a:endParaRPr lang="en-US" sz="1600" b="1">
              <a:solidFill>
                <a:schemeClr val="tx1"/>
              </a:solidFill>
              <a:ea typeface="Verdana" panose="020B0604030504040204" pitchFamily="34" charset="0"/>
              <a:cs typeface="Verdana" panose="020B0604030504040204" pitchFamily="34" charset="0"/>
            </a:endParaRPr>
          </a:p>
          <a:p>
            <a:pPr marL="285750" indent="-285750">
              <a:buFont typeface="Wingdings" panose="05000000000000000000" pitchFamily="2" charset="2"/>
              <a:buChar char="à"/>
            </a:pPr>
            <a:r>
              <a:rPr lang="en-US" sz="1600" err="1">
                <a:solidFill>
                  <a:schemeClr val="tx1"/>
                </a:solidFill>
                <a:ea typeface="Verdana" panose="020B0604030504040204" pitchFamily="34" charset="0"/>
                <a:cs typeface="Verdana" panose="020B0604030504040204" pitchFamily="34" charset="0"/>
              </a:rPr>
              <a:t>Anschaffungskosten</a:t>
            </a:r>
            <a:endParaRPr lang="en-US" sz="1600">
              <a:solidFill>
                <a:schemeClr val="tx1"/>
              </a:solidFill>
              <a:ea typeface="Verdana" panose="020B0604030504040204" pitchFamily="34" charset="0"/>
              <a:cs typeface="Verdana" panose="020B0604030504040204" pitchFamily="34" charset="0"/>
            </a:endParaRPr>
          </a:p>
          <a:p>
            <a:pPr marL="285750" indent="-285750">
              <a:buFont typeface="Wingdings" panose="05000000000000000000" pitchFamily="2" charset="2"/>
              <a:buChar char="à"/>
            </a:pPr>
            <a:r>
              <a:rPr lang="en-US" sz="1600" err="1">
                <a:solidFill>
                  <a:schemeClr val="tx1"/>
                </a:solidFill>
                <a:ea typeface="Verdana" panose="020B0604030504040204" pitchFamily="34" charset="0"/>
                <a:cs typeface="Verdana" panose="020B0604030504040204" pitchFamily="34" charset="0"/>
              </a:rPr>
              <a:t>Tierdaten</a:t>
            </a:r>
            <a:r>
              <a:rPr lang="en-US" sz="1600">
                <a:solidFill>
                  <a:schemeClr val="tx1"/>
                </a:solidFill>
                <a:ea typeface="Verdana" panose="020B0604030504040204" pitchFamily="34" charset="0"/>
                <a:cs typeface="Verdana" panose="020B0604030504040204" pitchFamily="34" charset="0"/>
              </a:rPr>
              <a:t> </a:t>
            </a:r>
            <a:r>
              <a:rPr lang="en-US" sz="1600" err="1">
                <a:solidFill>
                  <a:schemeClr val="tx1"/>
                </a:solidFill>
                <a:ea typeface="Verdana" panose="020B0604030504040204" pitchFamily="34" charset="0"/>
                <a:cs typeface="Verdana" panose="020B0604030504040204" pitchFamily="34" charset="0"/>
              </a:rPr>
              <a:t>erfassen</a:t>
            </a:r>
            <a:br>
              <a:rPr lang="en-US" sz="1200">
                <a:solidFill>
                  <a:schemeClr val="tx1"/>
                </a:solidFill>
                <a:ea typeface="Verdana" panose="020B0604030504040204" pitchFamily="34" charset="0"/>
                <a:cs typeface="Verdana" panose="020B0604030504040204" pitchFamily="34" charset="0"/>
              </a:rPr>
            </a:br>
            <a:endParaRPr lang="en-US" sz="1200">
              <a:solidFill>
                <a:schemeClr val="tx1"/>
              </a:solidFill>
              <a:ea typeface="Verdana" panose="020B0604030504040204" pitchFamily="34" charset="0"/>
              <a:cs typeface="Verdana" panose="020B0604030504040204" pitchFamily="34" charset="0"/>
            </a:endParaRPr>
          </a:p>
          <a:p>
            <a:pPr algn="ctr"/>
            <a:endParaRPr lang="de-DE" sz="1400">
              <a:solidFill>
                <a:schemeClr val="tx1"/>
              </a:solidFill>
              <a:latin typeface="+mj-lt"/>
            </a:endParaRPr>
          </a:p>
        </p:txBody>
      </p:sp>
      <p:sp>
        <p:nvSpPr>
          <p:cNvPr id="14" name="Rechteck: abgerundete Ecken 13">
            <a:extLst>
              <a:ext uri="{FF2B5EF4-FFF2-40B4-BE49-F238E27FC236}">
                <a16:creationId xmlns:a16="http://schemas.microsoft.com/office/drawing/2014/main" id="{46F9D749-618C-AA72-4C52-103BF85C6710}"/>
              </a:ext>
            </a:extLst>
          </p:cNvPr>
          <p:cNvSpPr/>
          <p:nvPr/>
        </p:nvSpPr>
        <p:spPr>
          <a:xfrm>
            <a:off x="6667500" y="1956262"/>
            <a:ext cx="3352800" cy="437169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a:solidFill>
                  <a:schemeClr val="tx1"/>
                </a:solidFill>
                <a:latin typeface="+mj-lt"/>
              </a:rPr>
              <a:t>Ökonomischen Effekt</a:t>
            </a:r>
          </a:p>
          <a:p>
            <a:pPr algn="ctr"/>
            <a:endParaRPr lang="de-DE">
              <a:solidFill>
                <a:schemeClr val="tx1"/>
              </a:solidFill>
              <a:latin typeface="+mj-lt"/>
              <a:sym typeface="Wingdings" panose="05000000000000000000" pitchFamily="2" charset="2"/>
            </a:endParaRPr>
          </a:p>
          <a:p>
            <a:r>
              <a:rPr lang="de-DE" sz="1600" b="1">
                <a:solidFill>
                  <a:schemeClr val="tx1"/>
                </a:solidFill>
                <a:latin typeface="+mj-lt"/>
                <a:sym typeface="Wingdings" panose="05000000000000000000" pitchFamily="2" charset="2"/>
              </a:rPr>
              <a:t>Skaleneffekt</a:t>
            </a:r>
          </a:p>
          <a:p>
            <a:r>
              <a:rPr lang="de-DE" sz="1600">
                <a:solidFill>
                  <a:schemeClr val="tx1"/>
                </a:solidFill>
                <a:sym typeface="Wingdings" panose="05000000000000000000" pitchFamily="2" charset="2"/>
              </a:rPr>
              <a:t> </a:t>
            </a:r>
            <a:r>
              <a:rPr lang="de-DE" sz="1600">
                <a:solidFill>
                  <a:schemeClr val="tx1"/>
                </a:solidFill>
              </a:rPr>
              <a:t>Steigert die Effizienz</a:t>
            </a:r>
            <a:br>
              <a:rPr lang="de-DE" sz="1600">
                <a:solidFill>
                  <a:schemeClr val="tx1"/>
                </a:solidFill>
              </a:rPr>
            </a:br>
            <a:r>
              <a:rPr lang="de-DE" sz="1600">
                <a:solidFill>
                  <a:schemeClr val="tx1"/>
                </a:solidFill>
              </a:rPr>
              <a:t>      und verbessert die </a:t>
            </a:r>
            <a:br>
              <a:rPr lang="de-DE" sz="1600">
                <a:solidFill>
                  <a:schemeClr val="tx1"/>
                </a:solidFill>
              </a:rPr>
            </a:br>
            <a:r>
              <a:rPr lang="de-DE" sz="1600">
                <a:solidFill>
                  <a:schemeClr val="tx1"/>
                </a:solidFill>
              </a:rPr>
              <a:t>      Gewinnmargen.</a:t>
            </a:r>
            <a:endParaRPr lang="de-DE" sz="1600" b="1">
              <a:solidFill>
                <a:schemeClr val="tx1"/>
              </a:solidFill>
              <a:latin typeface="+mj-lt"/>
            </a:endParaRPr>
          </a:p>
        </p:txBody>
      </p:sp>
    </p:spTree>
    <p:extLst>
      <p:ext uri="{BB962C8B-B14F-4D97-AF65-F5344CB8AC3E}">
        <p14:creationId xmlns:p14="http://schemas.microsoft.com/office/powerpoint/2010/main" val="3421233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Kalkulation</a:t>
            </a:r>
          </a:p>
        </p:txBody>
      </p:sp>
      <p:grpSp>
        <p:nvGrpSpPr>
          <p:cNvPr id="4" name="Gruppieren 3">
            <a:extLst>
              <a:ext uri="{FF2B5EF4-FFF2-40B4-BE49-F238E27FC236}">
                <a16:creationId xmlns:a16="http://schemas.microsoft.com/office/drawing/2014/main" id="{5FDC575A-592E-40E2-3888-85FB574197DE}"/>
              </a:ext>
            </a:extLst>
          </p:cNvPr>
          <p:cNvGrpSpPr/>
          <p:nvPr/>
        </p:nvGrpSpPr>
        <p:grpSpPr>
          <a:xfrm>
            <a:off x="3695700" y="1394145"/>
            <a:ext cx="4800600" cy="76831"/>
            <a:chOff x="4086225" y="1423358"/>
            <a:chExt cx="4019550" cy="0"/>
          </a:xfrm>
        </p:grpSpPr>
        <p:cxnSp>
          <p:nvCxnSpPr>
            <p:cNvPr id="5" name="Gerader Verbinder 4">
              <a:extLst>
                <a:ext uri="{FF2B5EF4-FFF2-40B4-BE49-F238E27FC236}">
                  <a16:creationId xmlns:a16="http://schemas.microsoft.com/office/drawing/2014/main" id="{8D5335F8-84C6-5CBE-702E-2FA27950D982}"/>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BB872ABB-BC9A-4C4A-2312-B3B3DBD365C7}"/>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sp>
        <p:nvSpPr>
          <p:cNvPr id="8" name="Rechteck: abgerundete Ecken 7">
            <a:extLst>
              <a:ext uri="{FF2B5EF4-FFF2-40B4-BE49-F238E27FC236}">
                <a16:creationId xmlns:a16="http://schemas.microsoft.com/office/drawing/2014/main" id="{B81376C6-21C5-CD0E-69B7-689512F2F0DB}"/>
              </a:ext>
            </a:extLst>
          </p:cNvPr>
          <p:cNvSpPr/>
          <p:nvPr/>
        </p:nvSpPr>
        <p:spPr>
          <a:xfrm>
            <a:off x="1057275" y="1956262"/>
            <a:ext cx="2733675" cy="435563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a:solidFill>
                  <a:schemeClr val="tx1"/>
                </a:solidFill>
                <a:latin typeface="+mj-lt"/>
              </a:rPr>
              <a:t>Kosten</a:t>
            </a:r>
          </a:p>
          <a:p>
            <a:pPr algn="ctr"/>
            <a:endParaRPr lang="de-DE" sz="1400">
              <a:solidFill>
                <a:schemeClr val="tx1"/>
              </a:solidFill>
              <a:latin typeface="+mj-lt"/>
            </a:endParaRPr>
          </a:p>
          <a:p>
            <a:pPr algn="ctr"/>
            <a:endParaRPr lang="de-DE" sz="1400">
              <a:solidFill>
                <a:schemeClr val="tx1"/>
              </a:solidFill>
              <a:latin typeface="+mj-lt"/>
            </a:endParaRPr>
          </a:p>
          <a:p>
            <a:pPr algn="ctr"/>
            <a:r>
              <a:rPr lang="de-DE" sz="1400">
                <a:solidFill>
                  <a:schemeClr val="tx1"/>
                </a:solidFill>
                <a:latin typeface="+mj-lt"/>
              </a:rPr>
              <a:t>Variable Kosten</a:t>
            </a:r>
          </a:p>
          <a:p>
            <a:pPr algn="ctr"/>
            <a:r>
              <a:rPr lang="de-DE" sz="4400">
                <a:solidFill>
                  <a:srgbClr val="568259"/>
                </a:solidFill>
                <a:latin typeface="+mj-lt"/>
              </a:rPr>
              <a:t>198€</a:t>
            </a:r>
          </a:p>
          <a:p>
            <a:pPr algn="ctr"/>
            <a:endParaRPr lang="de-DE" sz="1400">
              <a:solidFill>
                <a:srgbClr val="568259"/>
              </a:solidFill>
              <a:latin typeface="+mj-lt"/>
            </a:endParaRPr>
          </a:p>
          <a:p>
            <a:pPr algn="ctr"/>
            <a:r>
              <a:rPr lang="de-DE" sz="1400">
                <a:solidFill>
                  <a:srgbClr val="568259"/>
                </a:solidFill>
                <a:latin typeface="+mj-lt"/>
              </a:rPr>
              <a:t> </a:t>
            </a:r>
          </a:p>
          <a:p>
            <a:pPr algn="ctr"/>
            <a:r>
              <a:rPr lang="de-DE" sz="1400">
                <a:solidFill>
                  <a:schemeClr val="tx1"/>
                </a:solidFill>
                <a:latin typeface="+mj-lt"/>
              </a:rPr>
              <a:t>Kosten pro Stück inkl. Fixkosten pro Einheit bei erwartetem Absatz von 50 St./Monat</a:t>
            </a:r>
          </a:p>
          <a:p>
            <a:pPr algn="ctr"/>
            <a:r>
              <a:rPr lang="de-DE" sz="6600">
                <a:solidFill>
                  <a:srgbClr val="568259"/>
                </a:solidFill>
                <a:latin typeface="+mj-lt"/>
              </a:rPr>
              <a:t>640€</a:t>
            </a:r>
          </a:p>
        </p:txBody>
      </p:sp>
      <p:sp>
        <p:nvSpPr>
          <p:cNvPr id="15" name="Rechteck: abgerundete Ecken 14">
            <a:extLst>
              <a:ext uri="{FF2B5EF4-FFF2-40B4-BE49-F238E27FC236}">
                <a16:creationId xmlns:a16="http://schemas.microsoft.com/office/drawing/2014/main" id="{A2F6931C-AF38-4193-262B-6EBA5A6841CB}"/>
              </a:ext>
            </a:extLst>
          </p:cNvPr>
          <p:cNvSpPr/>
          <p:nvPr/>
        </p:nvSpPr>
        <p:spPr>
          <a:xfrm>
            <a:off x="8401052" y="1956262"/>
            <a:ext cx="2733675" cy="435563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a:solidFill>
                  <a:schemeClr val="tx1"/>
                </a:solidFill>
                <a:latin typeface="+mj-lt"/>
              </a:rPr>
              <a:t>Gewinn</a:t>
            </a:r>
          </a:p>
          <a:p>
            <a:pPr algn="ctr"/>
            <a:endParaRPr lang="de-DE" sz="1400">
              <a:solidFill>
                <a:schemeClr val="tx1"/>
              </a:solidFill>
              <a:latin typeface="+mj-lt"/>
            </a:endParaRPr>
          </a:p>
          <a:p>
            <a:pPr algn="ctr"/>
            <a:endParaRPr lang="de-DE" sz="1400">
              <a:solidFill>
                <a:schemeClr val="tx1"/>
              </a:solidFill>
              <a:latin typeface="+mj-lt"/>
            </a:endParaRPr>
          </a:p>
          <a:p>
            <a:pPr algn="ctr"/>
            <a:r>
              <a:rPr lang="de-DE" sz="1400">
                <a:solidFill>
                  <a:schemeClr val="tx1"/>
                </a:solidFill>
                <a:latin typeface="+mj-lt"/>
              </a:rPr>
              <a:t>Gewinn pro Stück</a:t>
            </a:r>
          </a:p>
          <a:p>
            <a:pPr algn="ctr"/>
            <a:r>
              <a:rPr lang="de-DE" sz="6600">
                <a:solidFill>
                  <a:srgbClr val="568259"/>
                </a:solidFill>
                <a:latin typeface="+mj-lt"/>
              </a:rPr>
              <a:t>2.859€</a:t>
            </a:r>
          </a:p>
        </p:txBody>
      </p:sp>
      <p:sp>
        <p:nvSpPr>
          <p:cNvPr id="16" name="Rechteck: abgerundete Ecken 15">
            <a:extLst>
              <a:ext uri="{FF2B5EF4-FFF2-40B4-BE49-F238E27FC236}">
                <a16:creationId xmlns:a16="http://schemas.microsoft.com/office/drawing/2014/main" id="{EAE53C8B-9996-3B7D-025F-6B8C55FBEB8D}"/>
              </a:ext>
            </a:extLst>
          </p:cNvPr>
          <p:cNvSpPr/>
          <p:nvPr/>
        </p:nvSpPr>
        <p:spPr>
          <a:xfrm>
            <a:off x="4729163" y="1956262"/>
            <a:ext cx="2733675" cy="435563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de-DE">
                <a:solidFill>
                  <a:schemeClr val="tx1"/>
                </a:solidFill>
                <a:latin typeface="+mj-lt"/>
              </a:rPr>
              <a:t>Umsatz</a:t>
            </a:r>
          </a:p>
          <a:p>
            <a:pPr algn="ctr"/>
            <a:endParaRPr lang="de-DE" sz="1400">
              <a:solidFill>
                <a:schemeClr val="tx1"/>
              </a:solidFill>
              <a:latin typeface="+mj-lt"/>
            </a:endParaRPr>
          </a:p>
          <a:p>
            <a:pPr algn="ctr"/>
            <a:endParaRPr lang="de-DE" sz="1400">
              <a:solidFill>
                <a:schemeClr val="tx1"/>
              </a:solidFill>
              <a:latin typeface="+mj-lt"/>
            </a:endParaRPr>
          </a:p>
          <a:p>
            <a:pPr algn="ctr"/>
            <a:r>
              <a:rPr lang="de-DE" sz="1400">
                <a:solidFill>
                  <a:schemeClr val="tx1"/>
                </a:solidFill>
                <a:latin typeface="+mj-lt"/>
              </a:rPr>
              <a:t>Preis Basisprodukt per Verkauf</a:t>
            </a:r>
          </a:p>
          <a:p>
            <a:pPr algn="ctr"/>
            <a:r>
              <a:rPr lang="de-DE" sz="6600">
                <a:solidFill>
                  <a:srgbClr val="568259"/>
                </a:solidFill>
                <a:latin typeface="+mj-lt"/>
              </a:rPr>
              <a:t>3.499€</a:t>
            </a:r>
          </a:p>
          <a:p>
            <a:pPr algn="ctr"/>
            <a:endParaRPr lang="de-DE" sz="1400">
              <a:solidFill>
                <a:srgbClr val="568259"/>
              </a:solidFill>
              <a:latin typeface="+mj-lt"/>
            </a:endParaRPr>
          </a:p>
          <a:p>
            <a:pPr algn="ctr"/>
            <a:r>
              <a:rPr lang="de-DE" sz="1400" b="1">
                <a:solidFill>
                  <a:schemeClr val="tx1"/>
                </a:solidFill>
              </a:rPr>
              <a:t>Potenzielle Kosteneinsparung durch Entlastung der Mitarbeiter durch Futterausgabeautomat:</a:t>
            </a:r>
          </a:p>
          <a:p>
            <a:pPr algn="ctr"/>
            <a:r>
              <a:rPr lang="de-DE" sz="1400">
                <a:solidFill>
                  <a:schemeClr val="tx1"/>
                </a:solidFill>
              </a:rPr>
              <a:t>12,41€/h *1h/Tag Essensvorbereitung *365Tage </a:t>
            </a:r>
            <a:br>
              <a:rPr lang="de-DE" sz="1400"/>
            </a:br>
            <a:r>
              <a:rPr lang="de-DE" sz="1400" b="1">
                <a:solidFill>
                  <a:schemeClr val="tx1"/>
                </a:solidFill>
              </a:rPr>
              <a:t>= 4.529€/J Kosten</a:t>
            </a:r>
          </a:p>
          <a:p>
            <a:pPr algn="ctr"/>
            <a:r>
              <a:rPr lang="de-DE" sz="1400" b="1">
                <a:solidFill>
                  <a:schemeClr val="tx1"/>
                </a:solidFill>
              </a:rPr>
              <a:t>=4.529€-3.499€ AK </a:t>
            </a:r>
            <a:br>
              <a:rPr lang="de-DE" sz="1400" b="1"/>
            </a:br>
            <a:r>
              <a:rPr lang="de-DE" sz="1400" b="1">
                <a:solidFill>
                  <a:srgbClr val="FF0000"/>
                </a:solidFill>
              </a:rPr>
              <a:t>= 1.030€ Einsparung im Jahr 1 </a:t>
            </a:r>
          </a:p>
          <a:p>
            <a:pPr algn="ctr"/>
            <a:endParaRPr lang="de-DE" sz="1400">
              <a:solidFill>
                <a:srgbClr val="568259"/>
              </a:solidFill>
              <a:latin typeface="+mj-lt"/>
            </a:endParaRPr>
          </a:p>
        </p:txBody>
      </p:sp>
    </p:spTree>
    <p:extLst>
      <p:ext uri="{BB962C8B-B14F-4D97-AF65-F5344CB8AC3E}">
        <p14:creationId xmlns:p14="http://schemas.microsoft.com/office/powerpoint/2010/main" val="648413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DF255761-B0EB-646F-2D12-16B619AF541B}"/>
              </a:ext>
            </a:extLst>
          </p:cNvPr>
          <p:cNvSpPr txBox="1"/>
          <p:nvPr/>
        </p:nvSpPr>
        <p:spPr>
          <a:xfrm>
            <a:off x="409013" y="1299959"/>
            <a:ext cx="19812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spc="300">
                <a:ea typeface="Verdana" panose="020B0604030504040204" pitchFamily="34" charset="0"/>
                <a:cs typeface="Verdana" panose="020B0604030504040204" pitchFamily="34" charset="0"/>
              </a:rPr>
              <a:t>KOSTEN</a:t>
            </a:r>
          </a:p>
        </p:txBody>
      </p:sp>
      <p:sp>
        <p:nvSpPr>
          <p:cNvPr id="5" name="TextBox 11">
            <a:extLst>
              <a:ext uri="{FF2B5EF4-FFF2-40B4-BE49-F238E27FC236}">
                <a16:creationId xmlns:a16="http://schemas.microsoft.com/office/drawing/2014/main" id="{5C9D9281-9EF1-F7A9-9D6C-9D88965E00E2}"/>
              </a:ext>
            </a:extLst>
          </p:cNvPr>
          <p:cNvSpPr txBox="1"/>
          <p:nvPr/>
        </p:nvSpPr>
        <p:spPr>
          <a:xfrm>
            <a:off x="4891709" y="1295046"/>
            <a:ext cx="18519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spc="300">
                <a:ea typeface="Verdana" panose="020B0604030504040204" pitchFamily="34" charset="0"/>
                <a:cs typeface="Verdana" panose="020B0604030504040204" pitchFamily="34" charset="0"/>
              </a:rPr>
              <a:t>UMSATZ</a:t>
            </a:r>
          </a:p>
        </p:txBody>
      </p:sp>
      <p:sp>
        <p:nvSpPr>
          <p:cNvPr id="6" name="TextBox 2">
            <a:extLst>
              <a:ext uri="{FF2B5EF4-FFF2-40B4-BE49-F238E27FC236}">
                <a16:creationId xmlns:a16="http://schemas.microsoft.com/office/drawing/2014/main" id="{505809A2-B8B4-F597-15BA-77DB84B32D50}"/>
              </a:ext>
            </a:extLst>
          </p:cNvPr>
          <p:cNvSpPr txBox="1"/>
          <p:nvPr/>
        </p:nvSpPr>
        <p:spPr>
          <a:xfrm>
            <a:off x="9043420" y="1295046"/>
            <a:ext cx="18519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spc="300">
                <a:ea typeface="Verdana" panose="020B0604030504040204" pitchFamily="34" charset="0"/>
                <a:cs typeface="Verdana" panose="020B0604030504040204" pitchFamily="34" charset="0"/>
              </a:rPr>
              <a:t>GEWINN</a:t>
            </a:r>
          </a:p>
        </p:txBody>
      </p:sp>
      <p:sp>
        <p:nvSpPr>
          <p:cNvPr id="7" name="TextBox 12">
            <a:extLst>
              <a:ext uri="{FF2B5EF4-FFF2-40B4-BE49-F238E27FC236}">
                <a16:creationId xmlns:a16="http://schemas.microsoft.com/office/drawing/2014/main" id="{E1E5230C-B35D-D039-C939-497D001B8F77}"/>
              </a:ext>
            </a:extLst>
          </p:cNvPr>
          <p:cNvSpPr txBox="1"/>
          <p:nvPr/>
        </p:nvSpPr>
        <p:spPr>
          <a:xfrm>
            <a:off x="428801" y="1873994"/>
            <a:ext cx="3997386" cy="453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400" b="1">
                <a:ea typeface="Verdana" panose="020B0604030504040204" pitchFamily="34" charset="0"/>
                <a:cs typeface="Verdana" panose="020B0604030504040204" pitchFamily="34" charset="0"/>
              </a:rPr>
              <a:t>Mix-n-Munch </a:t>
            </a:r>
            <a:r>
              <a:rPr lang="en-US" sz="1400" b="1" err="1">
                <a:ea typeface="Verdana" panose="020B0604030504040204" pitchFamily="34" charset="0"/>
                <a:cs typeface="Verdana" panose="020B0604030504040204" pitchFamily="34" charset="0"/>
              </a:rPr>
              <a:t>Basisprodukt</a:t>
            </a:r>
            <a:r>
              <a:rPr lang="en-US" sz="1400" b="1">
                <a:ea typeface="Verdana" panose="020B0604030504040204" pitchFamily="34" charset="0"/>
                <a:cs typeface="Verdana" panose="020B0604030504040204" pitchFamily="34" charset="0"/>
              </a:rPr>
              <a:t>(10 Beh.):</a:t>
            </a:r>
          </a:p>
          <a:p>
            <a:pPr marL="285750" indent="-285750">
              <a:spcBef>
                <a:spcPts val="600"/>
              </a:spcBef>
              <a:buFont typeface="Arial"/>
              <a:buChar char="•"/>
            </a:pPr>
            <a:r>
              <a:rPr lang="en-US" sz="1400" b="1">
                <a:ea typeface="Verdana" panose="020B0604030504040204" pitchFamily="34" charset="0"/>
                <a:cs typeface="Verdana" panose="020B0604030504040204" pitchFamily="34" charset="0"/>
              </a:rPr>
              <a:t>Material</a:t>
            </a:r>
          </a:p>
          <a:p>
            <a:pPr marL="742950" lvl="1" indent="-285750">
              <a:spcBef>
                <a:spcPts val="600"/>
              </a:spcBef>
              <a:buFont typeface="Courier New"/>
              <a:buChar char="o"/>
            </a:pPr>
            <a:r>
              <a:rPr lang="en-US" sz="1400" err="1">
                <a:ea typeface="Verdana" panose="020B0604030504040204" pitchFamily="34" charset="0"/>
                <a:cs typeface="Verdana" panose="020B0604030504040204" pitchFamily="34" charset="0"/>
              </a:rPr>
              <a:t>Sprachsensor</a:t>
            </a:r>
            <a:r>
              <a:rPr lang="en-US" sz="1400">
                <a:ea typeface="Verdana" panose="020B0604030504040204" pitchFamily="34" charset="0"/>
                <a:cs typeface="Verdana" panose="020B0604030504040204" pitchFamily="34" charset="0"/>
              </a:rPr>
              <a:t>                  	      20 €                      </a:t>
            </a:r>
          </a:p>
          <a:p>
            <a:pPr marL="742950" lvl="1" indent="-285750">
              <a:spcBef>
                <a:spcPts val="600"/>
              </a:spcBef>
              <a:buFont typeface="Courier New"/>
              <a:buChar char="o"/>
            </a:pPr>
            <a:r>
              <a:rPr lang="en-US" sz="1400">
                <a:ea typeface="Verdana" panose="020B0604030504040204" pitchFamily="34" charset="0"/>
                <a:cs typeface="Verdana" panose="020B0604030504040204" pitchFamily="34" charset="0"/>
              </a:rPr>
              <a:t>Display		        8 €</a:t>
            </a:r>
          </a:p>
          <a:p>
            <a:pPr marL="742950" lvl="1" indent="-285750">
              <a:spcBef>
                <a:spcPts val="600"/>
              </a:spcBef>
              <a:buFont typeface="Courier New"/>
              <a:buChar char="o"/>
            </a:pPr>
            <a:r>
              <a:rPr lang="en-US" sz="1400" err="1">
                <a:ea typeface="Verdana" panose="020B0604030504040204" pitchFamily="34" charset="0"/>
                <a:cs typeface="Verdana" panose="020B0604030504040204" pitchFamily="34" charset="0"/>
              </a:rPr>
              <a:t>Abstandssensoren</a:t>
            </a:r>
            <a:r>
              <a:rPr lang="en-US" sz="1400">
                <a:ea typeface="Verdana" panose="020B0604030504040204" pitchFamily="34" charset="0"/>
                <a:cs typeface="Verdana" panose="020B0604030504040204" pitchFamily="34" charset="0"/>
              </a:rPr>
              <a:t>                           15 €</a:t>
            </a:r>
          </a:p>
          <a:p>
            <a:pPr marL="742950" lvl="1" indent="-285750">
              <a:spcBef>
                <a:spcPts val="600"/>
              </a:spcBef>
              <a:buFont typeface="Courier New"/>
              <a:buChar char="o"/>
            </a:pPr>
            <a:r>
              <a:rPr lang="en-US" sz="1400" err="1">
                <a:ea typeface="Verdana" panose="020B0604030504040204" pitchFamily="34" charset="0"/>
                <a:cs typeface="Verdana" panose="020B0604030504040204" pitchFamily="34" charset="0"/>
              </a:rPr>
              <a:t>Waage</a:t>
            </a:r>
            <a:r>
              <a:rPr lang="en-US" sz="1400">
                <a:ea typeface="Verdana" panose="020B0604030504040204" pitchFamily="34" charset="0"/>
                <a:cs typeface="Verdana" panose="020B0604030504040204" pitchFamily="34" charset="0"/>
              </a:rPr>
              <a:t>		        5 €</a:t>
            </a:r>
          </a:p>
          <a:p>
            <a:pPr marL="742950" lvl="1" indent="-285750">
              <a:spcBef>
                <a:spcPts val="600"/>
              </a:spcBef>
              <a:buFont typeface="Courier New"/>
              <a:buChar char="o"/>
            </a:pPr>
            <a:r>
              <a:rPr lang="en-US" sz="1400" err="1">
                <a:ea typeface="Verdana" panose="020B0604030504040204" pitchFamily="34" charset="0"/>
                <a:cs typeface="Verdana" panose="020B0604030504040204" pitchFamily="34" charset="0"/>
              </a:rPr>
              <a:t>Gehäuse</a:t>
            </a:r>
            <a:r>
              <a:rPr lang="en-US" sz="1400">
                <a:ea typeface="Verdana" panose="020B0604030504040204" pitchFamily="34" charset="0"/>
                <a:cs typeface="Verdana" panose="020B0604030504040204" pitchFamily="34" charset="0"/>
              </a:rPr>
              <a:t>		     95 €	     </a:t>
            </a:r>
          </a:p>
          <a:p>
            <a:pPr marL="742950" lvl="1" indent="-285750">
              <a:spcBef>
                <a:spcPts val="600"/>
              </a:spcBef>
              <a:buFont typeface="Courier New"/>
              <a:buChar char="o"/>
            </a:pPr>
            <a:r>
              <a:rPr lang="en-US" sz="1400" err="1">
                <a:ea typeface="Verdana" panose="020B0604030504040204" pitchFamily="34" charset="0"/>
                <a:cs typeface="Verdana" panose="020B0604030504040204" pitchFamily="34" charset="0"/>
              </a:rPr>
              <a:t>Motoren</a:t>
            </a:r>
            <a:r>
              <a:rPr lang="en-US" sz="1400">
                <a:ea typeface="Verdana" panose="020B0604030504040204" pitchFamily="34" charset="0"/>
                <a:cs typeface="Verdana" panose="020B0604030504040204" pitchFamily="34" charset="0"/>
              </a:rPr>
              <a:t> 	     	     50 €</a:t>
            </a:r>
          </a:p>
          <a:p>
            <a:pPr marL="742950" lvl="1" indent="-285750">
              <a:spcBef>
                <a:spcPts val="600"/>
              </a:spcBef>
              <a:buFont typeface="Courier New"/>
              <a:buChar char="o"/>
            </a:pPr>
            <a:r>
              <a:rPr lang="en-US" sz="1400" err="1">
                <a:ea typeface="Verdana" panose="020B0604030504040204" pitchFamily="34" charset="0"/>
                <a:cs typeface="Verdana" panose="020B0604030504040204" pitchFamily="34" charset="0"/>
              </a:rPr>
              <a:t>Sonstiges</a:t>
            </a:r>
            <a:r>
              <a:rPr lang="en-US" sz="1400">
                <a:ea typeface="Verdana" panose="020B0604030504040204" pitchFamily="34" charset="0"/>
                <a:cs typeface="Verdana" panose="020B0604030504040204" pitchFamily="34" charset="0"/>
              </a:rPr>
              <a:t>	                                 5 €</a:t>
            </a:r>
          </a:p>
          <a:p>
            <a:pPr>
              <a:spcBef>
                <a:spcPts val="600"/>
              </a:spcBef>
            </a:pPr>
            <a:r>
              <a:rPr lang="en-US" sz="1400" b="1">
                <a:ea typeface="Verdana" panose="020B0604030504040204" pitchFamily="34" charset="0"/>
                <a:cs typeface="Verdana" panose="020B0604030504040204" pitchFamily="34" charset="0"/>
              </a:rPr>
              <a:t>     Variable </a:t>
            </a:r>
            <a:r>
              <a:rPr lang="en-US" sz="1400" b="1" err="1">
                <a:ea typeface="Verdana" panose="020B0604030504040204" pitchFamily="34" charset="0"/>
                <a:cs typeface="Verdana" panose="020B0604030504040204" pitchFamily="34" charset="0"/>
              </a:rPr>
              <a:t>Kosten</a:t>
            </a:r>
            <a:r>
              <a:rPr lang="en-US" sz="1400" b="1">
                <a:ea typeface="Verdana" panose="020B0604030504040204" pitchFamily="34" charset="0"/>
                <a:cs typeface="Verdana" panose="020B0604030504040204" pitchFamily="34" charset="0"/>
              </a:rPr>
              <a:t>	                            198 €</a:t>
            </a:r>
            <a:br>
              <a:rPr lang="en-US" sz="1400" b="1">
                <a:ea typeface="Verdana" panose="020B0604030504040204" pitchFamily="34" charset="0"/>
                <a:cs typeface="Verdana" panose="020B0604030504040204" pitchFamily="34" charset="0"/>
              </a:rPr>
            </a:br>
            <a:endParaRPr lang="en-US" sz="1400" b="1">
              <a:ea typeface="Verdana" panose="020B0604030504040204" pitchFamily="34" charset="0"/>
              <a:cs typeface="Verdana" panose="020B0604030504040204" pitchFamily="34" charset="0"/>
            </a:endParaRPr>
          </a:p>
          <a:p>
            <a:pPr>
              <a:spcBef>
                <a:spcPts val="600"/>
              </a:spcBef>
            </a:pPr>
            <a:r>
              <a:rPr lang="en-US" sz="1400" b="1" err="1">
                <a:ea typeface="Verdana" panose="020B0604030504040204" pitchFamily="34" charset="0"/>
                <a:cs typeface="Verdana" panose="020B0604030504040204" pitchFamily="34" charset="0"/>
              </a:rPr>
              <a:t>Fixkosten</a:t>
            </a:r>
            <a:r>
              <a:rPr lang="en-US" sz="1400" b="1">
                <a:ea typeface="Verdana" panose="020B0604030504040204" pitchFamily="34" charset="0"/>
                <a:cs typeface="Verdana" panose="020B0604030504040204" pitchFamily="34" charset="0"/>
              </a:rPr>
              <a:t> pro Einheit </a:t>
            </a:r>
            <a:r>
              <a:rPr lang="en-US" sz="1400" b="1" err="1">
                <a:ea typeface="Verdana" panose="020B0604030504040204" pitchFamily="34" charset="0"/>
                <a:cs typeface="Verdana" panose="020B0604030504040204" pitchFamily="34" charset="0"/>
              </a:rPr>
              <a:t>bei</a:t>
            </a:r>
            <a:r>
              <a:rPr lang="en-US" sz="1400" b="1">
                <a:ea typeface="Verdana" panose="020B0604030504040204" pitchFamily="34" charset="0"/>
                <a:cs typeface="Verdana" panose="020B0604030504040204" pitchFamily="34" charset="0"/>
              </a:rPr>
              <a:t> </a:t>
            </a:r>
            <a:r>
              <a:rPr lang="en-US" sz="1400" b="1" err="1">
                <a:ea typeface="Verdana" panose="020B0604030504040204" pitchFamily="34" charset="0"/>
                <a:cs typeface="Verdana" panose="020B0604030504040204" pitchFamily="34" charset="0"/>
              </a:rPr>
              <a:t>erwartetem</a:t>
            </a:r>
            <a:r>
              <a:rPr lang="en-US" sz="1400" b="1">
                <a:ea typeface="Verdana" panose="020B0604030504040204" pitchFamily="34" charset="0"/>
                <a:cs typeface="Verdana" panose="020B0604030504040204" pitchFamily="34" charset="0"/>
              </a:rPr>
              <a:t> </a:t>
            </a:r>
            <a:r>
              <a:rPr lang="en-US" sz="1400" b="1" err="1">
                <a:ea typeface="Verdana" panose="020B0604030504040204" pitchFamily="34" charset="0"/>
                <a:cs typeface="Verdana" panose="020B0604030504040204" pitchFamily="34" charset="0"/>
              </a:rPr>
              <a:t>Absatz</a:t>
            </a:r>
            <a:br>
              <a:rPr lang="en-US" sz="1400" b="1">
                <a:ea typeface="Verdana" panose="020B0604030504040204" pitchFamily="34" charset="0"/>
                <a:cs typeface="Verdana" panose="020B0604030504040204" pitchFamily="34" charset="0"/>
              </a:rPr>
            </a:br>
            <a:r>
              <a:rPr lang="en-US" sz="1400" b="1">
                <a:ea typeface="Verdana" panose="020B0604030504040204" pitchFamily="34" charset="0"/>
                <a:cs typeface="Verdana" panose="020B0604030504040204" pitchFamily="34" charset="0"/>
              </a:rPr>
              <a:t> von 50 St./Monat:</a:t>
            </a:r>
          </a:p>
          <a:p>
            <a:pPr marL="285750" indent="-285750">
              <a:spcBef>
                <a:spcPts val="600"/>
              </a:spcBef>
              <a:buFont typeface="Arial"/>
              <a:buChar char="•"/>
            </a:pPr>
            <a:r>
              <a:rPr lang="en-US" sz="1400">
                <a:ea typeface="Verdana" panose="020B0604030504040204" pitchFamily="34" charset="0"/>
                <a:cs typeface="Verdana" panose="020B0604030504040204" pitchFamily="34" charset="0"/>
              </a:rPr>
              <a:t>Produktion</a:t>
            </a:r>
            <a:r>
              <a:rPr lang="en-US" sz="1400" b="1">
                <a:ea typeface="Verdana" panose="020B0604030504040204" pitchFamily="34" charset="0"/>
                <a:cs typeface="Verdana" panose="020B0604030504040204" pitchFamily="34" charset="0"/>
              </a:rPr>
              <a:t>		</a:t>
            </a:r>
            <a:r>
              <a:rPr lang="en-US" sz="1400">
                <a:ea typeface="Verdana" panose="020B0604030504040204" pitchFamily="34" charset="0"/>
                <a:cs typeface="Verdana" panose="020B0604030504040204" pitchFamily="34" charset="0"/>
              </a:rPr>
              <a:t>    80 €</a:t>
            </a:r>
          </a:p>
          <a:p>
            <a:pPr marL="285750" indent="-285750">
              <a:spcBef>
                <a:spcPts val="600"/>
              </a:spcBef>
              <a:buFont typeface="Arial"/>
              <a:buChar char="•"/>
            </a:pPr>
            <a:r>
              <a:rPr lang="en-US" sz="1400">
                <a:ea typeface="Verdana" panose="020B0604030504040204" pitchFamily="34" charset="0"/>
                <a:cs typeface="Verdana" panose="020B0604030504040204" pitchFamily="34" charset="0"/>
              </a:rPr>
              <a:t>Personal</a:t>
            </a:r>
            <a:r>
              <a:rPr lang="en-US" sz="1400" b="1">
                <a:ea typeface="Verdana" panose="020B0604030504040204" pitchFamily="34" charset="0"/>
                <a:cs typeface="Verdana" panose="020B0604030504040204" pitchFamily="34" charset="0"/>
              </a:rPr>
              <a:t>		  	  </a:t>
            </a:r>
            <a:r>
              <a:rPr lang="en-US" sz="1400">
                <a:ea typeface="Verdana" panose="020B0604030504040204" pitchFamily="34" charset="0"/>
                <a:cs typeface="Verdana" panose="020B0604030504040204" pitchFamily="34" charset="0"/>
              </a:rPr>
              <a:t>560 €</a:t>
            </a:r>
            <a:endParaRPr lang="en-US" sz="1400" b="1">
              <a:ea typeface="Verdana" panose="020B0604030504040204" pitchFamily="34" charset="0"/>
              <a:cs typeface="Verdana" panose="020B0604030504040204" pitchFamily="34" charset="0"/>
            </a:endParaRPr>
          </a:p>
          <a:p>
            <a:pPr>
              <a:spcBef>
                <a:spcPts val="600"/>
              </a:spcBef>
            </a:pPr>
            <a:r>
              <a:rPr lang="en-US" sz="1400" b="1">
                <a:ea typeface="Verdana" panose="020B0604030504040204" pitchFamily="34" charset="0"/>
                <a:cs typeface="Verdana" panose="020B0604030504040204" pitchFamily="34" charset="0"/>
              </a:rPr>
              <a:t>     </a:t>
            </a:r>
            <a:r>
              <a:rPr lang="en-US" sz="1400" b="1" err="1">
                <a:ea typeface="Verdana" panose="020B0604030504040204" pitchFamily="34" charset="0"/>
                <a:cs typeface="Verdana" panose="020B0604030504040204" pitchFamily="34" charset="0"/>
              </a:rPr>
              <a:t>Gesamt</a:t>
            </a:r>
            <a:r>
              <a:rPr lang="en-US" sz="1400" b="1">
                <a:ea typeface="Verdana" panose="020B0604030504040204" pitchFamily="34" charset="0"/>
                <a:cs typeface="Verdana" panose="020B0604030504040204" pitchFamily="34" charset="0"/>
              </a:rPr>
              <a:t>:		                           640 €</a:t>
            </a:r>
          </a:p>
        </p:txBody>
      </p:sp>
      <p:sp>
        <p:nvSpPr>
          <p:cNvPr id="8" name="TextBox 12">
            <a:extLst>
              <a:ext uri="{FF2B5EF4-FFF2-40B4-BE49-F238E27FC236}">
                <a16:creationId xmlns:a16="http://schemas.microsoft.com/office/drawing/2014/main" id="{9653D08B-FF24-4C4E-417E-7479C93C9206}"/>
              </a:ext>
            </a:extLst>
          </p:cNvPr>
          <p:cNvSpPr txBox="1"/>
          <p:nvPr/>
        </p:nvSpPr>
        <p:spPr>
          <a:xfrm>
            <a:off x="4891709" y="1873994"/>
            <a:ext cx="3505039" cy="17697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400" b="1">
                <a:ea typeface="Verdana" panose="020B0604030504040204" pitchFamily="34" charset="0"/>
                <a:cs typeface="Verdana" panose="020B0604030504040204" pitchFamily="34" charset="0"/>
              </a:rPr>
              <a:t>Mix-n-Munch </a:t>
            </a:r>
            <a:r>
              <a:rPr lang="en-US" sz="1400" b="1" err="1">
                <a:ea typeface="Verdana" panose="020B0604030504040204" pitchFamily="34" charset="0"/>
                <a:cs typeface="Verdana" panose="020B0604030504040204" pitchFamily="34" charset="0"/>
              </a:rPr>
              <a:t>Basisprodukt</a:t>
            </a:r>
            <a:r>
              <a:rPr lang="en-US" sz="1400" b="1">
                <a:ea typeface="Verdana" panose="020B0604030504040204" pitchFamily="34" charset="0"/>
                <a:cs typeface="Verdana" panose="020B0604030504040204" pitchFamily="34" charset="0"/>
              </a:rPr>
              <a:t>:</a:t>
            </a:r>
          </a:p>
          <a:p>
            <a:pPr marL="285750" indent="-285750">
              <a:spcBef>
                <a:spcPts val="600"/>
              </a:spcBef>
              <a:buFont typeface="Arial"/>
              <a:buChar char="•"/>
            </a:pPr>
            <a:r>
              <a:rPr lang="en-US" sz="1400" b="1" err="1">
                <a:ea typeface="Verdana" panose="020B0604030504040204" pitchFamily="34" charset="0"/>
                <a:cs typeface="Verdana" panose="020B0604030504040204" pitchFamily="34" charset="0"/>
              </a:rPr>
              <a:t>Verkauf</a:t>
            </a:r>
            <a:endParaRPr lang="en-US" sz="1400" b="1">
              <a:ea typeface="Verdana" panose="020B0604030504040204" pitchFamily="34" charset="0"/>
              <a:cs typeface="Verdana" panose="020B0604030504040204" pitchFamily="34" charset="0"/>
            </a:endParaRPr>
          </a:p>
          <a:p>
            <a:pPr marL="742950" lvl="1" indent="-285750">
              <a:spcBef>
                <a:spcPts val="600"/>
              </a:spcBef>
              <a:buFont typeface="Courier New" panose="02070309020205020404" pitchFamily="49" charset="0"/>
              <a:buChar char="o"/>
            </a:pPr>
            <a:r>
              <a:rPr lang="en-US" sz="1400">
                <a:ea typeface="Verdana" panose="020B0604030504040204" pitchFamily="34" charset="0"/>
                <a:cs typeface="Verdana" panose="020B0604030504040204" pitchFamily="34" charset="0"/>
              </a:rPr>
              <a:t>Mix-n-Munch                           3.499 €                      </a:t>
            </a:r>
          </a:p>
          <a:p>
            <a:pPr marL="285750" indent="-285750">
              <a:spcBef>
                <a:spcPts val="600"/>
              </a:spcBef>
              <a:buFont typeface="Arial"/>
              <a:buChar char="•"/>
            </a:pPr>
            <a:endParaRPr lang="en-US" sz="1400" b="1">
              <a:ea typeface="Verdana" panose="020B0604030504040204" pitchFamily="34" charset="0"/>
              <a:cs typeface="Verdana" panose="020B0604030504040204" pitchFamily="34" charset="0"/>
            </a:endParaRPr>
          </a:p>
          <a:p>
            <a:pPr>
              <a:spcBef>
                <a:spcPts val="600"/>
              </a:spcBef>
            </a:pPr>
            <a:endParaRPr lang="en-US" sz="1400" b="1">
              <a:ea typeface="Verdana" panose="020B0604030504040204" pitchFamily="34" charset="0"/>
              <a:cs typeface="Verdana" panose="020B0604030504040204" pitchFamily="34" charset="0"/>
            </a:endParaRPr>
          </a:p>
          <a:p>
            <a:pPr>
              <a:spcBef>
                <a:spcPts val="600"/>
              </a:spcBef>
            </a:pPr>
            <a:r>
              <a:rPr lang="en-US" sz="1400" b="1">
                <a:ea typeface="Verdana" panose="020B0604030504040204" pitchFamily="34" charset="0"/>
                <a:cs typeface="Verdana" panose="020B0604030504040204" pitchFamily="34" charset="0"/>
              </a:rPr>
              <a:t>     </a:t>
            </a:r>
            <a:r>
              <a:rPr lang="en-US" sz="1400" b="1" err="1">
                <a:ea typeface="Verdana" panose="020B0604030504040204" pitchFamily="34" charset="0"/>
                <a:cs typeface="Verdana" panose="020B0604030504040204" pitchFamily="34" charset="0"/>
              </a:rPr>
              <a:t>Gesamt</a:t>
            </a:r>
            <a:r>
              <a:rPr lang="en-US" sz="1400" b="1">
                <a:ea typeface="Verdana" panose="020B0604030504040204" pitchFamily="34" charset="0"/>
                <a:cs typeface="Verdana" panose="020B0604030504040204" pitchFamily="34" charset="0"/>
              </a:rPr>
              <a:t>:	                                                  3.499 €</a:t>
            </a:r>
          </a:p>
        </p:txBody>
      </p:sp>
      <p:sp>
        <p:nvSpPr>
          <p:cNvPr id="9" name="TextBox 12">
            <a:extLst>
              <a:ext uri="{FF2B5EF4-FFF2-40B4-BE49-F238E27FC236}">
                <a16:creationId xmlns:a16="http://schemas.microsoft.com/office/drawing/2014/main" id="{96875A18-5230-C23D-E169-101F25C0DE0C}"/>
              </a:ext>
            </a:extLst>
          </p:cNvPr>
          <p:cNvSpPr txBox="1"/>
          <p:nvPr/>
        </p:nvSpPr>
        <p:spPr>
          <a:xfrm>
            <a:off x="8999473" y="1782660"/>
            <a:ext cx="302272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400" b="1">
                <a:ea typeface="Verdana" panose="020B0604030504040204" pitchFamily="34" charset="0"/>
                <a:cs typeface="Verdana" panose="020B0604030504040204" pitchFamily="34" charset="0"/>
              </a:rPr>
              <a:t>Mix-n-Munch </a:t>
            </a:r>
            <a:r>
              <a:rPr lang="en-US" sz="1400" b="1" err="1">
                <a:ea typeface="Verdana" panose="020B0604030504040204" pitchFamily="34" charset="0"/>
                <a:cs typeface="Verdana" panose="020B0604030504040204" pitchFamily="34" charset="0"/>
              </a:rPr>
              <a:t>Basisprodukt</a:t>
            </a:r>
            <a:r>
              <a:rPr lang="en-US" sz="1400" b="1">
                <a:ea typeface="Verdana" panose="020B0604030504040204" pitchFamily="34" charset="0"/>
                <a:cs typeface="Verdana" panose="020B0604030504040204" pitchFamily="34" charset="0"/>
              </a:rPr>
              <a:t>:</a:t>
            </a:r>
          </a:p>
          <a:p>
            <a:pPr>
              <a:spcBef>
                <a:spcPts val="600"/>
              </a:spcBef>
            </a:pPr>
            <a:r>
              <a:rPr lang="en-US" sz="1400" err="1">
                <a:ea typeface="Verdana" panose="020B0604030504040204" pitchFamily="34" charset="0"/>
                <a:cs typeface="Verdana" panose="020B0604030504040204" pitchFamily="34" charset="0"/>
              </a:rPr>
              <a:t>Umsatz</a:t>
            </a:r>
            <a:r>
              <a:rPr lang="en-US" sz="1400">
                <a:ea typeface="Verdana" panose="020B0604030504040204" pitchFamily="34" charset="0"/>
                <a:cs typeface="Verdana" panose="020B0604030504040204" pitchFamily="34" charset="0"/>
              </a:rPr>
              <a:t>	                                   3.499 €</a:t>
            </a:r>
          </a:p>
          <a:p>
            <a:pPr>
              <a:spcBef>
                <a:spcPts val="600"/>
              </a:spcBef>
            </a:pPr>
            <a:r>
              <a:rPr lang="en-US" sz="1400">
                <a:ea typeface="Verdana" panose="020B0604030504040204" pitchFamily="34" charset="0"/>
                <a:cs typeface="Verdana" panose="020B0604030504040204" pitchFamily="34" charset="0"/>
              </a:rPr>
              <a:t>- </a:t>
            </a:r>
            <a:r>
              <a:rPr lang="en-US" sz="1400" err="1">
                <a:ea typeface="Verdana" panose="020B0604030504040204" pitchFamily="34" charset="0"/>
                <a:cs typeface="Verdana" panose="020B0604030504040204" pitchFamily="34" charset="0"/>
              </a:rPr>
              <a:t>Kosten</a:t>
            </a:r>
            <a:r>
              <a:rPr lang="en-US" sz="1400">
                <a:ea typeface="Verdana" panose="020B0604030504040204" pitchFamily="34" charset="0"/>
                <a:cs typeface="Verdana" panose="020B0604030504040204" pitchFamily="34" charset="0"/>
              </a:rPr>
              <a:t>                                               640 €</a:t>
            </a:r>
          </a:p>
          <a:p>
            <a:pPr>
              <a:spcBef>
                <a:spcPts val="600"/>
              </a:spcBef>
            </a:pPr>
            <a:endParaRPr lang="en-US" sz="1400">
              <a:ea typeface="Verdana" panose="020B0604030504040204" pitchFamily="34" charset="0"/>
              <a:cs typeface="Verdana" panose="020B0604030504040204" pitchFamily="34" charset="0"/>
            </a:endParaRPr>
          </a:p>
          <a:p>
            <a:pPr>
              <a:spcBef>
                <a:spcPts val="600"/>
              </a:spcBef>
            </a:pPr>
            <a:endParaRPr lang="en-US" sz="1400">
              <a:ea typeface="Verdana" panose="020B0604030504040204" pitchFamily="34" charset="0"/>
              <a:cs typeface="Verdana" panose="020B0604030504040204" pitchFamily="34" charset="0"/>
            </a:endParaRPr>
          </a:p>
          <a:p>
            <a:pPr>
              <a:spcBef>
                <a:spcPts val="600"/>
              </a:spcBef>
            </a:pPr>
            <a:r>
              <a:rPr lang="en-US" sz="1400" b="1" err="1">
                <a:ea typeface="Verdana" panose="020B0604030504040204" pitchFamily="34" charset="0"/>
                <a:cs typeface="Verdana" panose="020B0604030504040204" pitchFamily="34" charset="0"/>
              </a:rPr>
              <a:t>Gesamt</a:t>
            </a:r>
            <a:r>
              <a:rPr lang="en-US" sz="1400" b="1">
                <a:ea typeface="Verdana" panose="020B0604030504040204" pitchFamily="34" charset="0"/>
                <a:cs typeface="Verdana" panose="020B0604030504040204" pitchFamily="34" charset="0"/>
              </a:rPr>
              <a:t>:</a:t>
            </a:r>
            <a:r>
              <a:rPr lang="en-US" sz="1400">
                <a:ea typeface="Verdana" panose="020B0604030504040204" pitchFamily="34" charset="0"/>
                <a:cs typeface="Verdana" panose="020B0604030504040204" pitchFamily="34" charset="0"/>
              </a:rPr>
              <a:t>                                         </a:t>
            </a:r>
            <a:r>
              <a:rPr lang="en-US" sz="1400" b="1">
                <a:ea typeface="Verdana" panose="020B0604030504040204" pitchFamily="34" charset="0"/>
                <a:cs typeface="Verdana" panose="020B0604030504040204" pitchFamily="34" charset="0"/>
              </a:rPr>
              <a:t>2.859 €</a:t>
            </a:r>
          </a:p>
          <a:p>
            <a:pPr>
              <a:spcBef>
                <a:spcPts val="600"/>
              </a:spcBef>
            </a:pPr>
            <a:r>
              <a:rPr lang="en-US" sz="1400" b="1">
                <a:ea typeface="Verdana" panose="020B0604030504040204" pitchFamily="34" charset="0"/>
                <a:cs typeface="Verdana" panose="020B0604030504040204" pitchFamily="34" charset="0"/>
              </a:rPr>
              <a:t>		</a:t>
            </a:r>
            <a:r>
              <a:rPr lang="en-US" sz="1400">
                <a:ea typeface="Verdana" panose="020B0604030504040204" pitchFamily="34" charset="0"/>
                <a:cs typeface="Verdana" panose="020B0604030504040204" pitchFamily="34" charset="0"/>
              </a:rPr>
              <a:t>                      </a:t>
            </a:r>
          </a:p>
        </p:txBody>
      </p:sp>
      <p:sp>
        <p:nvSpPr>
          <p:cNvPr id="10" name="Rechteck: abgerundete Ecken 9">
            <a:extLst>
              <a:ext uri="{FF2B5EF4-FFF2-40B4-BE49-F238E27FC236}">
                <a16:creationId xmlns:a16="http://schemas.microsoft.com/office/drawing/2014/main" id="{CB85F9A0-08E0-5A23-335C-E5C9CD0E9F49}"/>
              </a:ext>
            </a:extLst>
          </p:cNvPr>
          <p:cNvSpPr/>
          <p:nvPr/>
        </p:nvSpPr>
        <p:spPr>
          <a:xfrm>
            <a:off x="4597518" y="3963511"/>
            <a:ext cx="3835898" cy="1877027"/>
          </a:xfrm>
          <a:prstGeom prst="roundRect">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400" b="1">
                <a:solidFill>
                  <a:schemeClr val="tx1"/>
                </a:solidFill>
                <a:latin typeface="Segoe UI"/>
                <a:cs typeface="Segoe UI"/>
              </a:rPr>
              <a:t>Potenzielle Kosteneinsparung durch Entlastung der Mitarbeiter durch Futterausgabeautomat:</a:t>
            </a:r>
            <a:endParaRPr lang="en-US" sz="1400">
              <a:solidFill>
                <a:schemeClr val="tx1"/>
              </a:solidFill>
              <a:latin typeface="Segoe UI"/>
              <a:cs typeface="Segoe UI"/>
            </a:endParaRPr>
          </a:p>
          <a:p>
            <a:pPr algn="ctr"/>
            <a:r>
              <a:rPr lang="de-DE" sz="1400">
                <a:solidFill>
                  <a:schemeClr val="tx1"/>
                </a:solidFill>
                <a:latin typeface="Segoe UI"/>
                <a:cs typeface="Segoe UI"/>
              </a:rPr>
              <a:t>12,41€/h *1h/Tag Essensvorbereitung *365Tage </a:t>
            </a:r>
            <a:br>
              <a:rPr lang="de-DE" sz="1400">
                <a:solidFill>
                  <a:schemeClr val="tx1"/>
                </a:solidFill>
                <a:latin typeface="Segoe UI"/>
                <a:cs typeface="Segoe UI"/>
              </a:rPr>
            </a:br>
            <a:r>
              <a:rPr lang="de-DE" sz="1400">
                <a:solidFill>
                  <a:schemeClr val="tx1"/>
                </a:solidFill>
                <a:latin typeface="Segoe UI"/>
                <a:cs typeface="Segoe UI"/>
              </a:rPr>
              <a:t>= 4.529€/J Kosten</a:t>
            </a:r>
            <a:endParaRPr lang="en-US" sz="1400">
              <a:solidFill>
                <a:schemeClr val="tx1"/>
              </a:solidFill>
              <a:latin typeface="Segoe UI"/>
              <a:cs typeface="Segoe UI"/>
            </a:endParaRPr>
          </a:p>
          <a:p>
            <a:pPr algn="ctr"/>
            <a:r>
              <a:rPr lang="de-DE" sz="1400" b="1">
                <a:solidFill>
                  <a:schemeClr val="tx1"/>
                </a:solidFill>
                <a:latin typeface="Segoe UI"/>
                <a:cs typeface="Segoe UI"/>
              </a:rPr>
              <a:t>=4.529€-3.499€ AK </a:t>
            </a:r>
            <a:br>
              <a:rPr lang="de-DE" sz="1400" b="1">
                <a:solidFill>
                  <a:schemeClr val="tx1"/>
                </a:solidFill>
                <a:latin typeface="Segoe UI"/>
                <a:cs typeface="Segoe UI"/>
              </a:rPr>
            </a:br>
            <a:r>
              <a:rPr lang="de-DE" sz="1400" b="1">
                <a:solidFill>
                  <a:schemeClr val="tx1"/>
                </a:solidFill>
                <a:latin typeface="Segoe UI"/>
                <a:cs typeface="Segoe UI"/>
              </a:rPr>
              <a:t>= </a:t>
            </a:r>
            <a:r>
              <a:rPr lang="de-DE" sz="1400" b="1">
                <a:solidFill>
                  <a:srgbClr val="FF0000"/>
                </a:solidFill>
                <a:latin typeface="Segoe UI"/>
                <a:cs typeface="Segoe UI"/>
              </a:rPr>
              <a:t>1.030€ Einsparung im Jahr 1 </a:t>
            </a:r>
            <a:endParaRPr lang="en-US" sz="1400">
              <a:solidFill>
                <a:srgbClr val="FF0000"/>
              </a:solidFill>
              <a:latin typeface="Segoe UI"/>
              <a:cs typeface="Segoe UI"/>
            </a:endParaRPr>
          </a:p>
        </p:txBody>
      </p:sp>
      <p:cxnSp>
        <p:nvCxnSpPr>
          <p:cNvPr id="11" name="Gerader Verbinder 10">
            <a:extLst>
              <a:ext uri="{FF2B5EF4-FFF2-40B4-BE49-F238E27FC236}">
                <a16:creationId xmlns:a16="http://schemas.microsoft.com/office/drawing/2014/main" id="{3D52CC79-2B12-541D-4A63-076D100C97B6}"/>
              </a:ext>
            </a:extLst>
          </p:cNvPr>
          <p:cNvCxnSpPr>
            <a:cxnSpLocks/>
          </p:cNvCxnSpPr>
          <p:nvPr/>
        </p:nvCxnSpPr>
        <p:spPr>
          <a:xfrm flipV="1">
            <a:off x="4329080" y="1690688"/>
            <a:ext cx="0" cy="4149850"/>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2" name="Gerader Verbinder 11">
            <a:extLst>
              <a:ext uri="{FF2B5EF4-FFF2-40B4-BE49-F238E27FC236}">
                <a16:creationId xmlns:a16="http://schemas.microsoft.com/office/drawing/2014/main" id="{D0073F0F-2767-84E8-CC23-7F7D9FA7CA80}"/>
              </a:ext>
            </a:extLst>
          </p:cNvPr>
          <p:cNvCxnSpPr>
            <a:cxnSpLocks/>
          </p:cNvCxnSpPr>
          <p:nvPr/>
        </p:nvCxnSpPr>
        <p:spPr>
          <a:xfrm flipV="1">
            <a:off x="8604747" y="1615950"/>
            <a:ext cx="0" cy="4149850"/>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4" name="Verbinder: gewinkelt 13">
            <a:extLst>
              <a:ext uri="{FF2B5EF4-FFF2-40B4-BE49-F238E27FC236}">
                <a16:creationId xmlns:a16="http://schemas.microsoft.com/office/drawing/2014/main" id="{ED1A44D6-B19C-6E3E-A60C-2638B5FAAFDB}"/>
              </a:ext>
            </a:extLst>
          </p:cNvPr>
          <p:cNvCxnSpPr>
            <a:cxnSpLocks/>
          </p:cNvCxnSpPr>
          <p:nvPr/>
        </p:nvCxnSpPr>
        <p:spPr>
          <a:xfrm rot="5400000">
            <a:off x="2603714" y="2166488"/>
            <a:ext cx="2926558" cy="329961"/>
          </a:xfrm>
          <a:prstGeom prst="bentConnector3">
            <a:avLst>
              <a:gd name="adj1"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Gerader Verbinder 20">
            <a:extLst>
              <a:ext uri="{FF2B5EF4-FFF2-40B4-BE49-F238E27FC236}">
                <a16:creationId xmlns:a16="http://schemas.microsoft.com/office/drawing/2014/main" id="{C04DCB1D-BD00-1053-E3AB-3F1705EC5A5C}"/>
              </a:ext>
            </a:extLst>
          </p:cNvPr>
          <p:cNvCxnSpPr>
            <a:cxnSpLocks/>
          </p:cNvCxnSpPr>
          <p:nvPr/>
        </p:nvCxnSpPr>
        <p:spPr>
          <a:xfrm>
            <a:off x="3810000" y="3783806"/>
            <a:ext cx="920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hteck: abgerundete Ecken 21">
            <a:extLst>
              <a:ext uri="{FF2B5EF4-FFF2-40B4-BE49-F238E27FC236}">
                <a16:creationId xmlns:a16="http://schemas.microsoft.com/office/drawing/2014/main" id="{B8F0E3A2-59C2-2277-75CD-A9E457E34260}"/>
              </a:ext>
            </a:extLst>
          </p:cNvPr>
          <p:cNvSpPr/>
          <p:nvPr/>
        </p:nvSpPr>
        <p:spPr>
          <a:xfrm>
            <a:off x="516099" y="212133"/>
            <a:ext cx="11324913" cy="65605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Kosten für 1 Behälter : </a:t>
            </a:r>
            <a:r>
              <a:rPr lang="de-DE" b="1">
                <a:solidFill>
                  <a:srgbClr val="FF0000"/>
                </a:solidFill>
              </a:rPr>
              <a:t>11,5€</a:t>
            </a:r>
            <a:r>
              <a:rPr lang="de-DE" b="1"/>
              <a:t> (5€ Behälter + 5€ Motor + 1,5€ Abstandssensor)</a:t>
            </a:r>
            <a:br>
              <a:rPr lang="de-DE"/>
            </a:br>
            <a:r>
              <a:rPr lang="de-DE"/>
              <a:t>Kosten für Kunde für 1 Behälter extra: </a:t>
            </a:r>
            <a:r>
              <a:rPr lang="de-DE" b="1">
                <a:solidFill>
                  <a:srgbClr val="FF0000"/>
                </a:solidFill>
              </a:rPr>
              <a:t>50€</a:t>
            </a:r>
          </a:p>
        </p:txBody>
      </p:sp>
    </p:spTree>
    <p:extLst>
      <p:ext uri="{BB962C8B-B14F-4D97-AF65-F5344CB8AC3E}">
        <p14:creationId xmlns:p14="http://schemas.microsoft.com/office/powerpoint/2010/main" val="198740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Architektur</a:t>
            </a:r>
          </a:p>
        </p:txBody>
      </p:sp>
      <p:grpSp>
        <p:nvGrpSpPr>
          <p:cNvPr id="4" name="Gruppieren 3">
            <a:extLst>
              <a:ext uri="{FF2B5EF4-FFF2-40B4-BE49-F238E27FC236}">
                <a16:creationId xmlns:a16="http://schemas.microsoft.com/office/drawing/2014/main" id="{5FDC575A-592E-40E2-3888-85FB574197DE}"/>
              </a:ext>
            </a:extLst>
          </p:cNvPr>
          <p:cNvGrpSpPr/>
          <p:nvPr/>
        </p:nvGrpSpPr>
        <p:grpSpPr>
          <a:xfrm>
            <a:off x="3695700" y="1394145"/>
            <a:ext cx="4800600" cy="76831"/>
            <a:chOff x="4086225" y="1423358"/>
            <a:chExt cx="4019550" cy="0"/>
          </a:xfrm>
        </p:grpSpPr>
        <p:cxnSp>
          <p:nvCxnSpPr>
            <p:cNvPr id="5" name="Gerader Verbinder 4">
              <a:extLst>
                <a:ext uri="{FF2B5EF4-FFF2-40B4-BE49-F238E27FC236}">
                  <a16:creationId xmlns:a16="http://schemas.microsoft.com/office/drawing/2014/main" id="{8D5335F8-84C6-5CBE-702E-2FA27950D982}"/>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BB872ABB-BC9A-4C4A-2312-B3B3DBD365C7}"/>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pic>
        <p:nvPicPr>
          <p:cNvPr id="67" name="Grafik 66">
            <a:extLst>
              <a:ext uri="{FF2B5EF4-FFF2-40B4-BE49-F238E27FC236}">
                <a16:creationId xmlns:a16="http://schemas.microsoft.com/office/drawing/2014/main" id="{FACA191F-FC17-959E-2312-08FD73217325}"/>
              </a:ext>
            </a:extLst>
          </p:cNvPr>
          <p:cNvPicPr>
            <a:picLocks noChangeAspect="1"/>
          </p:cNvPicPr>
          <p:nvPr/>
        </p:nvPicPr>
        <p:blipFill>
          <a:blip r:embed="rId3"/>
          <a:stretch>
            <a:fillRect/>
          </a:stretch>
        </p:blipFill>
        <p:spPr>
          <a:xfrm>
            <a:off x="1328468" y="1803140"/>
            <a:ext cx="9883921" cy="4689735"/>
          </a:xfrm>
          <a:prstGeom prst="rect">
            <a:avLst/>
          </a:prstGeom>
        </p:spPr>
      </p:pic>
      <p:pic>
        <p:nvPicPr>
          <p:cNvPr id="9" name="Grafik 8">
            <a:extLst>
              <a:ext uri="{FF2B5EF4-FFF2-40B4-BE49-F238E27FC236}">
                <a16:creationId xmlns:a16="http://schemas.microsoft.com/office/drawing/2014/main" id="{B625D8EA-1E6E-31EB-C274-1337CEFC68F5}"/>
              </a:ext>
            </a:extLst>
          </p:cNvPr>
          <p:cNvPicPr>
            <a:picLocks noChangeAspect="1"/>
          </p:cNvPicPr>
          <p:nvPr/>
        </p:nvPicPr>
        <p:blipFill>
          <a:blip r:embed="rId4"/>
          <a:stretch>
            <a:fillRect/>
          </a:stretch>
        </p:blipFill>
        <p:spPr>
          <a:xfrm>
            <a:off x="7860507" y="4043495"/>
            <a:ext cx="321468" cy="112806"/>
          </a:xfrm>
          <a:prstGeom prst="rect">
            <a:avLst/>
          </a:prstGeom>
        </p:spPr>
      </p:pic>
    </p:spTree>
    <p:extLst>
      <p:ext uri="{BB962C8B-B14F-4D97-AF65-F5344CB8AC3E}">
        <p14:creationId xmlns:p14="http://schemas.microsoft.com/office/powerpoint/2010/main" val="4192724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Raspberrypi 4 8GB | Astradis Elektronik">
            <a:extLst>
              <a:ext uri="{FF2B5EF4-FFF2-40B4-BE49-F238E27FC236}">
                <a16:creationId xmlns:a16="http://schemas.microsoft.com/office/drawing/2014/main" id="{ACEA59EC-D1E1-0E86-729B-F6392AACDA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50" r="17750"/>
          <a:stretch/>
        </p:blipFill>
        <p:spPr bwMode="auto">
          <a:xfrm>
            <a:off x="9815536" y="2909819"/>
            <a:ext cx="1409701" cy="1409701"/>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EFCAB7A-FD94-D0A9-738C-F65E9E09C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577051" y="2845038"/>
            <a:ext cx="1427245" cy="1427245"/>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descr="Arduino Shield - Display 2,8, Touch, 320 x 240 Pixel, ILI9341 FREI TF028">
            <a:extLst>
              <a:ext uri="{FF2B5EF4-FFF2-40B4-BE49-F238E27FC236}">
                <a16:creationId xmlns:a16="http://schemas.microsoft.com/office/drawing/2014/main" id="{32AC8D14-5DB7-DF0E-4FD6-505017A34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3725" y="2899096"/>
            <a:ext cx="1409700" cy="1409700"/>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TinkerForge 6130 Wägezelle  Passend für (Einplatinen-Computer) TinkerForge 1 St.">
            <a:extLst>
              <a:ext uri="{FF2B5EF4-FFF2-40B4-BE49-F238E27FC236}">
                <a16:creationId xmlns:a16="http://schemas.microsoft.com/office/drawing/2014/main" id="{91BF0C35-FB8E-CA8B-0273-94080A9D4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6227" y="2919296"/>
            <a:ext cx="1409700" cy="14097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Ultraschall-Abstandssensor HC-SR04 2-200cm - justPi">
            <a:extLst>
              <a:ext uri="{FF2B5EF4-FFF2-40B4-BE49-F238E27FC236}">
                <a16:creationId xmlns:a16="http://schemas.microsoft.com/office/drawing/2014/main" id="{4ACC92BC-17C1-7F4D-5F16-41A13988AF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539" y="2872109"/>
            <a:ext cx="1436688" cy="1436688"/>
          </a:xfrm>
          <a:prstGeom prst="ellipse">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Komponenten</a:t>
            </a:r>
          </a:p>
        </p:txBody>
      </p:sp>
      <p:sp>
        <p:nvSpPr>
          <p:cNvPr id="3" name="Inhaltsplatzhalter 2">
            <a:extLst>
              <a:ext uri="{FF2B5EF4-FFF2-40B4-BE49-F238E27FC236}">
                <a16:creationId xmlns:a16="http://schemas.microsoft.com/office/drawing/2014/main" id="{430846BA-B96C-26E6-5F5A-301A31FE2461}"/>
              </a:ext>
            </a:extLst>
          </p:cNvPr>
          <p:cNvSpPr>
            <a:spLocks noGrp="1"/>
          </p:cNvSpPr>
          <p:nvPr>
            <p:ph idx="1"/>
          </p:nvPr>
        </p:nvSpPr>
        <p:spPr/>
        <p:txBody>
          <a:bodyPr/>
          <a:lstStyle/>
          <a:p>
            <a:pPr marL="0" indent="0">
              <a:buNone/>
            </a:pPr>
            <a:r>
              <a:rPr lang="de-DE" dirty="0">
                <a:latin typeface="+mj-lt"/>
              </a:rPr>
              <a:t>Smart </a:t>
            </a:r>
            <a:r>
              <a:rPr lang="de-DE" dirty="0" err="1">
                <a:latin typeface="+mj-lt"/>
              </a:rPr>
              <a:t>Product</a:t>
            </a:r>
            <a:r>
              <a:rPr lang="de-DE" dirty="0">
                <a:latin typeface="+mj-lt"/>
              </a:rPr>
              <a:t> </a:t>
            </a:r>
            <a:r>
              <a:rPr lang="de-DE" dirty="0"/>
              <a:t>mit folgenden Sensoren/Aktoren:</a:t>
            </a:r>
          </a:p>
        </p:txBody>
      </p:sp>
      <p:grpSp>
        <p:nvGrpSpPr>
          <p:cNvPr id="4" name="Gruppieren 3">
            <a:extLst>
              <a:ext uri="{FF2B5EF4-FFF2-40B4-BE49-F238E27FC236}">
                <a16:creationId xmlns:a16="http://schemas.microsoft.com/office/drawing/2014/main" id="{5FDC575A-592E-40E2-3888-85FB574197DE}"/>
              </a:ext>
            </a:extLst>
          </p:cNvPr>
          <p:cNvGrpSpPr/>
          <p:nvPr/>
        </p:nvGrpSpPr>
        <p:grpSpPr>
          <a:xfrm>
            <a:off x="3695700" y="1394145"/>
            <a:ext cx="4800600" cy="76831"/>
            <a:chOff x="4086225" y="1423358"/>
            <a:chExt cx="4019550" cy="0"/>
          </a:xfrm>
        </p:grpSpPr>
        <p:cxnSp>
          <p:nvCxnSpPr>
            <p:cNvPr id="5" name="Gerader Verbinder 4">
              <a:extLst>
                <a:ext uri="{FF2B5EF4-FFF2-40B4-BE49-F238E27FC236}">
                  <a16:creationId xmlns:a16="http://schemas.microsoft.com/office/drawing/2014/main" id="{8D5335F8-84C6-5CBE-702E-2FA27950D982}"/>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BB872ABB-BC9A-4C4A-2312-B3B3DBD365C7}"/>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Produktvorstellung</a:t>
            </a:r>
          </a:p>
        </p:txBody>
      </p:sp>
      <p:sp>
        <p:nvSpPr>
          <p:cNvPr id="8" name="Ellipse 7">
            <a:extLst>
              <a:ext uri="{FF2B5EF4-FFF2-40B4-BE49-F238E27FC236}">
                <a16:creationId xmlns:a16="http://schemas.microsoft.com/office/drawing/2014/main" id="{56116DBB-0E43-7C92-0BC3-92862A986ED6}"/>
              </a:ext>
            </a:extLst>
          </p:cNvPr>
          <p:cNvSpPr/>
          <p:nvPr/>
        </p:nvSpPr>
        <p:spPr>
          <a:xfrm>
            <a:off x="904875" y="2899096"/>
            <a:ext cx="1409700" cy="14097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63878330-FBAD-CEB3-D92B-5A3362557286}"/>
              </a:ext>
            </a:extLst>
          </p:cNvPr>
          <p:cNvSpPr/>
          <p:nvPr/>
        </p:nvSpPr>
        <p:spPr>
          <a:xfrm>
            <a:off x="3133725" y="2899096"/>
            <a:ext cx="1409700" cy="14097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8A661455-DA86-2DA4-D7E8-341E1462593A}"/>
              </a:ext>
            </a:extLst>
          </p:cNvPr>
          <p:cNvSpPr/>
          <p:nvPr/>
        </p:nvSpPr>
        <p:spPr>
          <a:xfrm>
            <a:off x="5362575" y="2899096"/>
            <a:ext cx="1409700" cy="14097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277328DD-C607-21D9-010A-7F1CF1A3655B}"/>
              </a:ext>
            </a:extLst>
          </p:cNvPr>
          <p:cNvSpPr/>
          <p:nvPr/>
        </p:nvSpPr>
        <p:spPr>
          <a:xfrm>
            <a:off x="7591425" y="2862583"/>
            <a:ext cx="1409700" cy="14097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7742FF16-C88A-392D-555E-37EF52807769}"/>
              </a:ext>
            </a:extLst>
          </p:cNvPr>
          <p:cNvSpPr/>
          <p:nvPr/>
        </p:nvSpPr>
        <p:spPr>
          <a:xfrm>
            <a:off x="9820275" y="2899096"/>
            <a:ext cx="1409700" cy="14097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22DA76B8-2822-512D-F9D2-F00679D90209}"/>
              </a:ext>
            </a:extLst>
          </p:cNvPr>
          <p:cNvSpPr txBox="1"/>
          <p:nvPr/>
        </p:nvSpPr>
        <p:spPr>
          <a:xfrm>
            <a:off x="600075" y="4349195"/>
            <a:ext cx="2019300" cy="369332"/>
          </a:xfrm>
          <a:prstGeom prst="rect">
            <a:avLst/>
          </a:prstGeom>
          <a:noFill/>
        </p:spPr>
        <p:txBody>
          <a:bodyPr wrap="square" rtlCol="0">
            <a:spAutoFit/>
          </a:bodyPr>
          <a:lstStyle/>
          <a:p>
            <a:r>
              <a:rPr lang="de-DE" b="1" dirty="0"/>
              <a:t>3x</a:t>
            </a:r>
            <a:r>
              <a:rPr lang="de-DE" dirty="0"/>
              <a:t> Ultraschallsensor</a:t>
            </a:r>
          </a:p>
        </p:txBody>
      </p:sp>
      <p:sp>
        <p:nvSpPr>
          <p:cNvPr id="14" name="Textfeld 13">
            <a:extLst>
              <a:ext uri="{FF2B5EF4-FFF2-40B4-BE49-F238E27FC236}">
                <a16:creationId xmlns:a16="http://schemas.microsoft.com/office/drawing/2014/main" id="{7D5B8AE5-8981-6182-513F-59F630F70C7E}"/>
              </a:ext>
            </a:extLst>
          </p:cNvPr>
          <p:cNvSpPr txBox="1"/>
          <p:nvPr/>
        </p:nvSpPr>
        <p:spPr>
          <a:xfrm>
            <a:off x="3237242" y="4349195"/>
            <a:ext cx="2019300" cy="1200329"/>
          </a:xfrm>
          <a:prstGeom prst="rect">
            <a:avLst/>
          </a:prstGeom>
          <a:noFill/>
        </p:spPr>
        <p:txBody>
          <a:bodyPr wrap="square" rtlCol="0">
            <a:spAutoFit/>
          </a:bodyPr>
          <a:lstStyle/>
          <a:p>
            <a:r>
              <a:rPr lang="de-DE" b="1"/>
              <a:t>1x</a:t>
            </a:r>
            <a:r>
              <a:rPr lang="de-DE"/>
              <a:t> Display</a:t>
            </a:r>
          </a:p>
          <a:p>
            <a:endParaRPr lang="de-DE"/>
          </a:p>
          <a:p>
            <a:r>
              <a:rPr lang="de-DE" sz="1800">
                <a:solidFill>
                  <a:schemeClr val="tx1"/>
                </a:solidFill>
                <a:sym typeface="Wingdings" panose="05000000000000000000" pitchFamily="2" charset="2"/>
              </a:rPr>
              <a:t> inkl. </a:t>
            </a:r>
            <a:r>
              <a:rPr lang="de-DE" sz="1800" err="1">
                <a:solidFill>
                  <a:schemeClr val="tx1"/>
                </a:solidFill>
                <a:sym typeface="Wingdings" panose="05000000000000000000" pitchFamily="2" charset="2"/>
              </a:rPr>
              <a:t>Touchfunktion</a:t>
            </a:r>
            <a:endParaRPr lang="de-DE"/>
          </a:p>
        </p:txBody>
      </p:sp>
      <p:sp>
        <p:nvSpPr>
          <p:cNvPr id="15" name="Textfeld 14">
            <a:extLst>
              <a:ext uri="{FF2B5EF4-FFF2-40B4-BE49-F238E27FC236}">
                <a16:creationId xmlns:a16="http://schemas.microsoft.com/office/drawing/2014/main" id="{5012F990-4A12-F45D-B649-E10451DF7BAD}"/>
              </a:ext>
            </a:extLst>
          </p:cNvPr>
          <p:cNvSpPr txBox="1"/>
          <p:nvPr/>
        </p:nvSpPr>
        <p:spPr>
          <a:xfrm>
            <a:off x="5562600" y="4349195"/>
            <a:ext cx="2019300" cy="369332"/>
          </a:xfrm>
          <a:prstGeom prst="rect">
            <a:avLst/>
          </a:prstGeom>
          <a:noFill/>
        </p:spPr>
        <p:txBody>
          <a:bodyPr wrap="square" rtlCol="0">
            <a:spAutoFit/>
          </a:bodyPr>
          <a:lstStyle/>
          <a:p>
            <a:r>
              <a:rPr lang="de-DE" b="1"/>
              <a:t>1x</a:t>
            </a:r>
            <a:r>
              <a:rPr lang="de-DE"/>
              <a:t> Waage</a:t>
            </a:r>
          </a:p>
        </p:txBody>
      </p:sp>
      <p:sp>
        <p:nvSpPr>
          <p:cNvPr id="16" name="Textfeld 15">
            <a:extLst>
              <a:ext uri="{FF2B5EF4-FFF2-40B4-BE49-F238E27FC236}">
                <a16:creationId xmlns:a16="http://schemas.microsoft.com/office/drawing/2014/main" id="{A0C860C1-E419-8CE8-298F-2B4DECBCBEB0}"/>
              </a:ext>
            </a:extLst>
          </p:cNvPr>
          <p:cNvSpPr txBox="1"/>
          <p:nvPr/>
        </p:nvSpPr>
        <p:spPr>
          <a:xfrm>
            <a:off x="7749539" y="4349195"/>
            <a:ext cx="1894523" cy="2862322"/>
          </a:xfrm>
          <a:prstGeom prst="rect">
            <a:avLst/>
          </a:prstGeom>
          <a:noFill/>
        </p:spPr>
        <p:txBody>
          <a:bodyPr wrap="square" rtlCol="0">
            <a:spAutoFit/>
          </a:bodyPr>
          <a:lstStyle/>
          <a:p>
            <a:r>
              <a:rPr lang="de-DE" b="1" dirty="0"/>
              <a:t>3x</a:t>
            </a:r>
            <a:r>
              <a:rPr lang="de-DE" dirty="0"/>
              <a:t> Motor</a:t>
            </a:r>
          </a:p>
          <a:p>
            <a:endParaRPr lang="de-DE" dirty="0"/>
          </a:p>
          <a:p>
            <a:pPr marL="285750" indent="-285750">
              <a:buFont typeface="Wingdings" panose="05000000000000000000" pitchFamily="2" charset="2"/>
              <a:buChar char="à"/>
            </a:pPr>
            <a:r>
              <a:rPr lang="de-DE" dirty="0">
                <a:sym typeface="Wingdings" panose="05000000000000000000" pitchFamily="2" charset="2"/>
              </a:rPr>
              <a:t>1x Servomotor</a:t>
            </a:r>
          </a:p>
          <a:p>
            <a:pPr marL="285750" indent="-285750">
              <a:buFont typeface="Wingdings" panose="05000000000000000000" pitchFamily="2" charset="2"/>
              <a:buChar char="à"/>
            </a:pPr>
            <a:r>
              <a:rPr lang="de-DE" dirty="0">
                <a:sym typeface="Wingdings" panose="05000000000000000000" pitchFamily="2" charset="2"/>
              </a:rPr>
              <a:t>2x DC Motor</a:t>
            </a:r>
          </a:p>
          <a:p>
            <a:pPr marL="285750" indent="-285750">
              <a:buFont typeface="Wingdings" panose="05000000000000000000" pitchFamily="2" charset="2"/>
              <a:buChar char="à"/>
            </a:pPr>
            <a:r>
              <a:rPr lang="de-DE" sz="1800" dirty="0">
                <a:solidFill>
                  <a:schemeClr val="tx1"/>
                </a:solidFill>
                <a:sym typeface="Wingdings" panose="05000000000000000000" pitchFamily="2" charset="2"/>
              </a:rPr>
              <a:t>(2x Relais) </a:t>
            </a:r>
          </a:p>
          <a:p>
            <a:pPr marL="285750" indent="-285750">
              <a:buFont typeface="Wingdings" panose="05000000000000000000" pitchFamily="2" charset="2"/>
              <a:buChar char="à"/>
            </a:pPr>
            <a:endParaRPr lang="de-DE" dirty="0"/>
          </a:p>
          <a:p>
            <a:endParaRPr lang="de-DE" dirty="0"/>
          </a:p>
          <a:p>
            <a:br>
              <a:rPr lang="de-DE" dirty="0"/>
            </a:br>
            <a:br>
              <a:rPr lang="de-DE" dirty="0"/>
            </a:br>
            <a:endParaRPr lang="de-DE" dirty="0"/>
          </a:p>
        </p:txBody>
      </p:sp>
      <p:sp>
        <p:nvSpPr>
          <p:cNvPr id="17" name="Textfeld 16">
            <a:extLst>
              <a:ext uri="{FF2B5EF4-FFF2-40B4-BE49-F238E27FC236}">
                <a16:creationId xmlns:a16="http://schemas.microsoft.com/office/drawing/2014/main" id="{554D7638-2E22-C7D6-3D3E-A069BD9E6324}"/>
              </a:ext>
            </a:extLst>
          </p:cNvPr>
          <p:cNvSpPr txBox="1"/>
          <p:nvPr/>
        </p:nvSpPr>
        <p:spPr>
          <a:xfrm>
            <a:off x="9710737" y="4352847"/>
            <a:ext cx="2019300" cy="1754326"/>
          </a:xfrm>
          <a:prstGeom prst="rect">
            <a:avLst/>
          </a:prstGeom>
          <a:noFill/>
        </p:spPr>
        <p:txBody>
          <a:bodyPr wrap="square" rtlCol="0">
            <a:spAutoFit/>
          </a:bodyPr>
          <a:lstStyle/>
          <a:p>
            <a:r>
              <a:rPr lang="de-DE" b="1"/>
              <a:t>1x</a:t>
            </a:r>
            <a:r>
              <a:rPr lang="de-DE"/>
              <a:t> Sprachsensor</a:t>
            </a:r>
            <a:br>
              <a:rPr lang="de-DE"/>
            </a:br>
            <a:endParaRPr lang="de-DE"/>
          </a:p>
          <a:p>
            <a:pPr marL="285750" indent="-285750">
              <a:buFont typeface="Wingdings" panose="05000000000000000000" pitchFamily="2" charset="2"/>
              <a:buChar char="à"/>
            </a:pPr>
            <a:r>
              <a:rPr lang="de-DE" sz="1800">
                <a:solidFill>
                  <a:schemeClr val="tx1"/>
                </a:solidFill>
                <a:sym typeface="Wingdings" panose="05000000000000000000" pitchFamily="2" charset="2"/>
              </a:rPr>
              <a:t>Raspberry Pi</a:t>
            </a:r>
          </a:p>
          <a:p>
            <a:pPr marL="285750" indent="-285750">
              <a:buFont typeface="Wingdings" panose="05000000000000000000" pitchFamily="2" charset="2"/>
              <a:buChar char="à"/>
            </a:pPr>
            <a:r>
              <a:rPr lang="de-DE">
                <a:sym typeface="Wingdings" panose="05000000000000000000" pitchFamily="2" charset="2"/>
              </a:rPr>
              <a:t>Mikrofon</a:t>
            </a:r>
          </a:p>
          <a:p>
            <a:pPr marL="285750" indent="-285750">
              <a:buFont typeface="Wingdings" panose="05000000000000000000" pitchFamily="2" charset="2"/>
              <a:buChar char="à"/>
            </a:pPr>
            <a:r>
              <a:rPr lang="de-DE">
                <a:sym typeface="Wingdings" panose="05000000000000000000" pitchFamily="2" charset="2"/>
              </a:rPr>
              <a:t>Lautsprecher</a:t>
            </a:r>
          </a:p>
          <a:p>
            <a:pPr marL="285750" indent="-285750">
              <a:buFont typeface="Wingdings" panose="05000000000000000000" pitchFamily="2" charset="2"/>
              <a:buChar char="à"/>
            </a:pPr>
            <a:endParaRPr lang="de-DE"/>
          </a:p>
        </p:txBody>
      </p:sp>
      <p:sp>
        <p:nvSpPr>
          <p:cNvPr id="19" name="Textfeld 18">
            <a:extLst>
              <a:ext uri="{FF2B5EF4-FFF2-40B4-BE49-F238E27FC236}">
                <a16:creationId xmlns:a16="http://schemas.microsoft.com/office/drawing/2014/main" id="{6196B6F3-9AF4-2182-A76B-09F4FC1A702C}"/>
              </a:ext>
            </a:extLst>
          </p:cNvPr>
          <p:cNvSpPr txBox="1"/>
          <p:nvPr/>
        </p:nvSpPr>
        <p:spPr>
          <a:xfrm>
            <a:off x="838200" y="2242380"/>
            <a:ext cx="2656936" cy="338554"/>
          </a:xfrm>
          <a:prstGeom prst="rect">
            <a:avLst/>
          </a:prstGeom>
          <a:noFill/>
        </p:spPr>
        <p:txBody>
          <a:bodyPr wrap="square" rtlCol="0">
            <a:spAutoFit/>
          </a:bodyPr>
          <a:lstStyle/>
          <a:p>
            <a:r>
              <a:rPr lang="de-DE" sz="1600"/>
              <a:t>Mengenangaben für Prototyp:</a:t>
            </a:r>
          </a:p>
        </p:txBody>
      </p:sp>
    </p:spTree>
    <p:extLst>
      <p:ext uri="{BB962C8B-B14F-4D97-AF65-F5344CB8AC3E}">
        <p14:creationId xmlns:p14="http://schemas.microsoft.com/office/powerpoint/2010/main" val="3956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Smart Service</a:t>
            </a:r>
          </a:p>
        </p:txBody>
      </p:sp>
      <p:grpSp>
        <p:nvGrpSpPr>
          <p:cNvPr id="4" name="Gruppieren 3">
            <a:extLst>
              <a:ext uri="{FF2B5EF4-FFF2-40B4-BE49-F238E27FC236}">
                <a16:creationId xmlns:a16="http://schemas.microsoft.com/office/drawing/2014/main" id="{5FDC575A-592E-40E2-3888-85FB574197DE}"/>
              </a:ext>
            </a:extLst>
          </p:cNvPr>
          <p:cNvGrpSpPr/>
          <p:nvPr/>
        </p:nvGrpSpPr>
        <p:grpSpPr>
          <a:xfrm>
            <a:off x="3695700" y="1394145"/>
            <a:ext cx="4800600" cy="76831"/>
            <a:chOff x="4086225" y="1423358"/>
            <a:chExt cx="4019550" cy="0"/>
          </a:xfrm>
        </p:grpSpPr>
        <p:cxnSp>
          <p:nvCxnSpPr>
            <p:cNvPr id="5" name="Gerader Verbinder 4">
              <a:extLst>
                <a:ext uri="{FF2B5EF4-FFF2-40B4-BE49-F238E27FC236}">
                  <a16:creationId xmlns:a16="http://schemas.microsoft.com/office/drawing/2014/main" id="{8D5335F8-84C6-5CBE-702E-2FA27950D982}"/>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BB872ABB-BC9A-4C4A-2312-B3B3DBD365C7}"/>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Produktvorstellung</a:t>
            </a:r>
          </a:p>
        </p:txBody>
      </p:sp>
      <p:grpSp>
        <p:nvGrpSpPr>
          <p:cNvPr id="8" name="Gruppieren 7">
            <a:extLst>
              <a:ext uri="{FF2B5EF4-FFF2-40B4-BE49-F238E27FC236}">
                <a16:creationId xmlns:a16="http://schemas.microsoft.com/office/drawing/2014/main" id="{9A9FD918-4F6E-E86A-8995-4E2519B1E63E}"/>
              </a:ext>
            </a:extLst>
          </p:cNvPr>
          <p:cNvGrpSpPr/>
          <p:nvPr/>
        </p:nvGrpSpPr>
        <p:grpSpPr>
          <a:xfrm>
            <a:off x="5255717" y="1583514"/>
            <a:ext cx="4909361" cy="4909361"/>
            <a:chOff x="7077363" y="877455"/>
            <a:chExt cx="5283200" cy="5283200"/>
          </a:xfrm>
        </p:grpSpPr>
        <p:pic>
          <p:nvPicPr>
            <p:cNvPr id="9" name="Grafik 8">
              <a:extLst>
                <a:ext uri="{FF2B5EF4-FFF2-40B4-BE49-F238E27FC236}">
                  <a16:creationId xmlns:a16="http://schemas.microsoft.com/office/drawing/2014/main" id="{6E37BFBD-3C60-F87A-E2A9-B6F5FB8D0E4A}"/>
                </a:ext>
              </a:extLst>
            </p:cNvPr>
            <p:cNvPicPr>
              <a:picLocks noChangeAspect="1"/>
            </p:cNvPicPr>
            <p:nvPr/>
          </p:nvPicPr>
          <p:blipFill>
            <a:blip r:embed="rId3"/>
            <a:stretch>
              <a:fillRect/>
            </a:stretch>
          </p:blipFill>
          <p:spPr>
            <a:xfrm>
              <a:off x="8787369" y="1504373"/>
              <a:ext cx="1899681" cy="4045528"/>
            </a:xfrm>
            <a:prstGeom prst="roundRect">
              <a:avLst/>
            </a:prstGeom>
          </p:spPr>
        </p:pic>
        <p:pic>
          <p:nvPicPr>
            <p:cNvPr id="10" name="Grafik 9" descr="Ein Bild, das Handy, Smartphone enthält.&#10;&#10;Automatisch generierte Beschreibung">
              <a:extLst>
                <a:ext uri="{FF2B5EF4-FFF2-40B4-BE49-F238E27FC236}">
                  <a16:creationId xmlns:a16="http://schemas.microsoft.com/office/drawing/2014/main" id="{5DF672D6-A4A7-838F-ECAE-22E1D701208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77363" y="877455"/>
              <a:ext cx="5283200" cy="5283200"/>
            </a:xfrm>
            <a:prstGeom prst="rect">
              <a:avLst/>
            </a:prstGeom>
          </p:spPr>
        </p:pic>
      </p:grpSp>
      <p:grpSp>
        <p:nvGrpSpPr>
          <p:cNvPr id="11" name="Gruppieren 10">
            <a:extLst>
              <a:ext uri="{FF2B5EF4-FFF2-40B4-BE49-F238E27FC236}">
                <a16:creationId xmlns:a16="http://schemas.microsoft.com/office/drawing/2014/main" id="{17FEEF73-4240-E704-41F6-E71D7188D9F1}"/>
              </a:ext>
            </a:extLst>
          </p:cNvPr>
          <p:cNvGrpSpPr/>
          <p:nvPr/>
        </p:nvGrpSpPr>
        <p:grpSpPr>
          <a:xfrm>
            <a:off x="7710398" y="1574281"/>
            <a:ext cx="4909361" cy="4909361"/>
            <a:chOff x="7077363" y="877455"/>
            <a:chExt cx="5283200" cy="5283200"/>
          </a:xfrm>
        </p:grpSpPr>
        <p:pic>
          <p:nvPicPr>
            <p:cNvPr id="12" name="Grafik 11">
              <a:extLst>
                <a:ext uri="{FF2B5EF4-FFF2-40B4-BE49-F238E27FC236}">
                  <a16:creationId xmlns:a16="http://schemas.microsoft.com/office/drawing/2014/main" id="{BCC53A13-8832-AB3E-E587-7FC26F6E7E62}"/>
                </a:ext>
              </a:extLst>
            </p:cNvPr>
            <p:cNvPicPr>
              <a:picLocks noChangeAspect="1"/>
            </p:cNvPicPr>
            <p:nvPr/>
          </p:nvPicPr>
          <p:blipFill>
            <a:blip r:embed="rId5"/>
            <a:srcRect t="764" b="764"/>
            <a:stretch/>
          </p:blipFill>
          <p:spPr>
            <a:xfrm>
              <a:off x="8768612" y="1504373"/>
              <a:ext cx="1899681" cy="4045528"/>
            </a:xfrm>
            <a:prstGeom prst="roundRect">
              <a:avLst>
                <a:gd name="adj" fmla="val 14509"/>
              </a:avLst>
            </a:prstGeom>
          </p:spPr>
        </p:pic>
        <p:pic>
          <p:nvPicPr>
            <p:cNvPr id="13" name="Grafik 12" descr="Ein Bild, das Handy, Smartphone enthält.&#10;&#10;Automatisch generierte Beschreibung">
              <a:extLst>
                <a:ext uri="{FF2B5EF4-FFF2-40B4-BE49-F238E27FC236}">
                  <a16:creationId xmlns:a16="http://schemas.microsoft.com/office/drawing/2014/main" id="{E178C132-04A9-7689-7F04-04268B326B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77363" y="877455"/>
              <a:ext cx="5283200" cy="5283200"/>
            </a:xfrm>
            <a:prstGeom prst="rect">
              <a:avLst/>
            </a:prstGeom>
          </p:spPr>
        </p:pic>
      </p:grpSp>
      <p:sp>
        <p:nvSpPr>
          <p:cNvPr id="17" name="Textfeld 16">
            <a:extLst>
              <a:ext uri="{FF2B5EF4-FFF2-40B4-BE49-F238E27FC236}">
                <a16:creationId xmlns:a16="http://schemas.microsoft.com/office/drawing/2014/main" id="{E0149A9F-AB51-BE08-F743-E6C87114F6B7}"/>
              </a:ext>
            </a:extLst>
          </p:cNvPr>
          <p:cNvSpPr txBox="1"/>
          <p:nvPr/>
        </p:nvSpPr>
        <p:spPr>
          <a:xfrm>
            <a:off x="586740" y="5604596"/>
            <a:ext cx="5509260" cy="369332"/>
          </a:xfrm>
          <a:prstGeom prst="rect">
            <a:avLst/>
          </a:prstGeom>
          <a:noFill/>
        </p:spPr>
        <p:txBody>
          <a:bodyPr wrap="square" rtlCol="0">
            <a:spAutoFit/>
          </a:bodyPr>
          <a:lstStyle/>
          <a:p>
            <a:r>
              <a:rPr lang="de-DE" sz="1800" dirty="0">
                <a:solidFill>
                  <a:schemeClr val="tx1"/>
                </a:solidFill>
                <a:sym typeface="Wingdings" panose="05000000000000000000" pitchFamily="2" charset="2"/>
              </a:rPr>
              <a:t> </a:t>
            </a:r>
            <a:r>
              <a:rPr lang="de-DE" dirty="0"/>
              <a:t>Ultraschallsensor sendet bei kritischem Füllstand Email</a:t>
            </a:r>
          </a:p>
        </p:txBody>
      </p:sp>
      <p:pic>
        <p:nvPicPr>
          <p:cNvPr id="19" name="Grafik 18">
            <a:extLst>
              <a:ext uri="{FF2B5EF4-FFF2-40B4-BE49-F238E27FC236}">
                <a16:creationId xmlns:a16="http://schemas.microsoft.com/office/drawing/2014/main" id="{46527669-6497-C318-547B-7C67CFC84D8D}"/>
              </a:ext>
            </a:extLst>
          </p:cNvPr>
          <p:cNvPicPr>
            <a:picLocks noChangeAspect="1"/>
          </p:cNvPicPr>
          <p:nvPr/>
        </p:nvPicPr>
        <p:blipFill rotWithShape="1">
          <a:blip r:embed="rId6"/>
          <a:srcRect t="53889"/>
          <a:stretch/>
        </p:blipFill>
        <p:spPr>
          <a:xfrm>
            <a:off x="557985" y="2156839"/>
            <a:ext cx="5607799" cy="3447758"/>
          </a:xfrm>
          <a:prstGeom prst="roundRect">
            <a:avLst>
              <a:gd name="adj" fmla="val 7826"/>
            </a:avLst>
          </a:prstGeom>
        </p:spPr>
      </p:pic>
    </p:spTree>
    <p:extLst>
      <p:ext uri="{BB962C8B-B14F-4D97-AF65-F5344CB8AC3E}">
        <p14:creationId xmlns:p14="http://schemas.microsoft.com/office/powerpoint/2010/main" val="573299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Dashboard</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Produktvorstellung</a:t>
            </a:r>
          </a:p>
        </p:txBody>
      </p:sp>
      <p:grpSp>
        <p:nvGrpSpPr>
          <p:cNvPr id="8" name="Gruppieren 7">
            <a:extLst>
              <a:ext uri="{FF2B5EF4-FFF2-40B4-BE49-F238E27FC236}">
                <a16:creationId xmlns:a16="http://schemas.microsoft.com/office/drawing/2014/main" id="{18559F8A-B95B-3077-C353-8F2CE4B16B5C}"/>
              </a:ext>
            </a:extLst>
          </p:cNvPr>
          <p:cNvGrpSpPr/>
          <p:nvPr/>
        </p:nvGrpSpPr>
        <p:grpSpPr>
          <a:xfrm>
            <a:off x="4086225" y="1394783"/>
            <a:ext cx="4019550" cy="0"/>
            <a:chOff x="4086225" y="1423358"/>
            <a:chExt cx="4019550" cy="0"/>
          </a:xfrm>
        </p:grpSpPr>
        <p:cxnSp>
          <p:nvCxnSpPr>
            <p:cNvPr id="9" name="Gerader Verbinder 8">
              <a:extLst>
                <a:ext uri="{FF2B5EF4-FFF2-40B4-BE49-F238E27FC236}">
                  <a16:creationId xmlns:a16="http://schemas.microsoft.com/office/drawing/2014/main" id="{E4A11191-E2DE-5B13-07F5-970D388369DD}"/>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Gerader Verbinder 9">
              <a:extLst>
                <a:ext uri="{FF2B5EF4-FFF2-40B4-BE49-F238E27FC236}">
                  <a16:creationId xmlns:a16="http://schemas.microsoft.com/office/drawing/2014/main" id="{9E850946-BDB2-5B0F-9829-CE1E2C25E0C8}"/>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uppieren 5">
            <a:extLst>
              <a:ext uri="{FF2B5EF4-FFF2-40B4-BE49-F238E27FC236}">
                <a16:creationId xmlns:a16="http://schemas.microsoft.com/office/drawing/2014/main" id="{25A00E5D-DCB9-7BE3-EF01-C6026FBB21A1}"/>
              </a:ext>
            </a:extLst>
          </p:cNvPr>
          <p:cNvGrpSpPr/>
          <p:nvPr/>
        </p:nvGrpSpPr>
        <p:grpSpPr>
          <a:xfrm>
            <a:off x="1343017" y="1862126"/>
            <a:ext cx="9505965" cy="4314837"/>
            <a:chOff x="1343017" y="1862126"/>
            <a:chExt cx="9505965" cy="4314837"/>
          </a:xfrm>
        </p:grpSpPr>
        <p:pic>
          <p:nvPicPr>
            <p:cNvPr id="4" name="Grafik 3">
              <a:extLst>
                <a:ext uri="{FF2B5EF4-FFF2-40B4-BE49-F238E27FC236}">
                  <a16:creationId xmlns:a16="http://schemas.microsoft.com/office/drawing/2014/main" id="{3D804BB6-8E6A-16B5-3EC4-AECF6CD3F9D9}"/>
                </a:ext>
              </a:extLst>
            </p:cNvPr>
            <p:cNvPicPr>
              <a:picLocks noChangeAspect="1"/>
            </p:cNvPicPr>
            <p:nvPr/>
          </p:nvPicPr>
          <p:blipFill>
            <a:blip r:embed="rId3"/>
            <a:stretch>
              <a:fillRect/>
            </a:stretch>
          </p:blipFill>
          <p:spPr>
            <a:xfrm>
              <a:off x="1343017" y="1862126"/>
              <a:ext cx="9505965" cy="4314837"/>
            </a:xfrm>
            <a:prstGeom prst="rect">
              <a:avLst/>
            </a:prstGeom>
          </p:spPr>
        </p:pic>
        <p:pic>
          <p:nvPicPr>
            <p:cNvPr id="5" name="Grafik 4">
              <a:extLst>
                <a:ext uri="{FF2B5EF4-FFF2-40B4-BE49-F238E27FC236}">
                  <a16:creationId xmlns:a16="http://schemas.microsoft.com/office/drawing/2014/main" id="{B3DAA531-9A44-E156-E4F3-3EBDB59A00CC}"/>
                </a:ext>
              </a:extLst>
            </p:cNvPr>
            <p:cNvPicPr>
              <a:picLocks noChangeAspect="1"/>
            </p:cNvPicPr>
            <p:nvPr/>
          </p:nvPicPr>
          <p:blipFill>
            <a:blip r:embed="rId4"/>
            <a:stretch>
              <a:fillRect/>
            </a:stretch>
          </p:blipFill>
          <p:spPr>
            <a:xfrm>
              <a:off x="7727950" y="3028949"/>
              <a:ext cx="3082925" cy="1356527"/>
            </a:xfrm>
            <a:prstGeom prst="rect">
              <a:avLst/>
            </a:prstGeom>
          </p:spPr>
        </p:pic>
      </p:grpSp>
    </p:spTree>
    <p:extLst>
      <p:ext uri="{BB962C8B-B14F-4D97-AF65-F5344CB8AC3E}">
        <p14:creationId xmlns:p14="http://schemas.microsoft.com/office/powerpoint/2010/main" val="2555659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Ablauf</a:t>
            </a:r>
          </a:p>
        </p:txBody>
      </p:sp>
      <p:grpSp>
        <p:nvGrpSpPr>
          <p:cNvPr id="4" name="Gruppieren 3">
            <a:extLst>
              <a:ext uri="{FF2B5EF4-FFF2-40B4-BE49-F238E27FC236}">
                <a16:creationId xmlns:a16="http://schemas.microsoft.com/office/drawing/2014/main" id="{5FDC575A-592E-40E2-3888-85FB574197DE}"/>
              </a:ext>
            </a:extLst>
          </p:cNvPr>
          <p:cNvGrpSpPr/>
          <p:nvPr/>
        </p:nvGrpSpPr>
        <p:grpSpPr>
          <a:xfrm>
            <a:off x="3695700" y="1394145"/>
            <a:ext cx="4800600" cy="76831"/>
            <a:chOff x="4086225" y="1423358"/>
            <a:chExt cx="4019550" cy="0"/>
          </a:xfrm>
        </p:grpSpPr>
        <p:cxnSp>
          <p:nvCxnSpPr>
            <p:cNvPr id="5" name="Gerader Verbinder 4">
              <a:extLst>
                <a:ext uri="{FF2B5EF4-FFF2-40B4-BE49-F238E27FC236}">
                  <a16:creationId xmlns:a16="http://schemas.microsoft.com/office/drawing/2014/main" id="{8D5335F8-84C6-5CBE-702E-2FA27950D982}"/>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BB872ABB-BC9A-4C4A-2312-B3B3DBD365C7}"/>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Produktvorstellung</a:t>
            </a:r>
          </a:p>
        </p:txBody>
      </p:sp>
      <p:grpSp>
        <p:nvGrpSpPr>
          <p:cNvPr id="96" name="Gruppieren 95">
            <a:extLst>
              <a:ext uri="{FF2B5EF4-FFF2-40B4-BE49-F238E27FC236}">
                <a16:creationId xmlns:a16="http://schemas.microsoft.com/office/drawing/2014/main" id="{C681F808-0D15-41DA-CE0D-6523C71B1E2A}"/>
              </a:ext>
            </a:extLst>
          </p:cNvPr>
          <p:cNvGrpSpPr/>
          <p:nvPr/>
        </p:nvGrpSpPr>
        <p:grpSpPr>
          <a:xfrm>
            <a:off x="610443" y="2088240"/>
            <a:ext cx="10971114" cy="3232958"/>
            <a:chOff x="610443" y="1956262"/>
            <a:chExt cx="10971114" cy="3232958"/>
          </a:xfrm>
        </p:grpSpPr>
        <p:grpSp>
          <p:nvGrpSpPr>
            <p:cNvPr id="94" name="Gruppieren 93">
              <a:extLst>
                <a:ext uri="{FF2B5EF4-FFF2-40B4-BE49-F238E27FC236}">
                  <a16:creationId xmlns:a16="http://schemas.microsoft.com/office/drawing/2014/main" id="{4ED7EDF5-F9F2-4EA7-F337-2D2FCA31B766}"/>
                </a:ext>
              </a:extLst>
            </p:cNvPr>
            <p:cNvGrpSpPr/>
            <p:nvPr/>
          </p:nvGrpSpPr>
          <p:grpSpPr>
            <a:xfrm>
              <a:off x="610443" y="1956262"/>
              <a:ext cx="10971114" cy="3232958"/>
              <a:chOff x="164950" y="1956262"/>
              <a:chExt cx="10971114" cy="3232958"/>
            </a:xfrm>
          </p:grpSpPr>
          <p:sp>
            <p:nvSpPr>
              <p:cNvPr id="9" name="Rechteck: abgerundete Ecken 8">
                <a:extLst>
                  <a:ext uri="{FF2B5EF4-FFF2-40B4-BE49-F238E27FC236}">
                    <a16:creationId xmlns:a16="http://schemas.microsoft.com/office/drawing/2014/main" id="{10E5251A-F6A5-330D-AAA6-82076F4FAD8F}"/>
                  </a:ext>
                </a:extLst>
              </p:cNvPr>
              <p:cNvSpPr/>
              <p:nvPr/>
            </p:nvSpPr>
            <p:spPr>
              <a:xfrm>
                <a:off x="164950" y="1956262"/>
                <a:ext cx="2160960" cy="993606"/>
              </a:xfrm>
              <a:prstGeom prst="roundRect">
                <a:avLst>
                  <a:gd name="adj" fmla="val 18584"/>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600" b="1" err="1">
                    <a:solidFill>
                      <a:schemeClr val="tx1"/>
                    </a:solidFill>
                  </a:rPr>
                  <a:t>Spracheingabe</a:t>
                </a:r>
                <a:r>
                  <a:rPr lang="en-US" sz="1600">
                    <a:solidFill>
                      <a:schemeClr val="tx1"/>
                    </a:solidFill>
                  </a:rPr>
                  <a:t> </a:t>
                </a:r>
                <a:r>
                  <a:rPr lang="en-US" sz="1600" err="1">
                    <a:solidFill>
                      <a:schemeClr val="tx1"/>
                    </a:solidFill>
                  </a:rPr>
                  <a:t>durch</a:t>
                </a:r>
                <a:r>
                  <a:rPr lang="en-US" sz="1600">
                    <a:solidFill>
                      <a:schemeClr val="tx1"/>
                    </a:solidFill>
                  </a:rPr>
                  <a:t> Mitarbeiter </a:t>
                </a:r>
                <a:br>
                  <a:rPr lang="en-US" sz="1600">
                    <a:solidFill>
                      <a:schemeClr val="tx1"/>
                    </a:solidFill>
                  </a:rPr>
                </a:br>
                <a:r>
                  <a:rPr lang="en-US" sz="1600">
                    <a:solidFill>
                      <a:schemeClr val="tx1"/>
                    </a:solidFill>
                  </a:rPr>
                  <a:t>(Name/ID des </a:t>
                </a:r>
                <a:r>
                  <a:rPr lang="en-US" sz="1600" err="1">
                    <a:solidFill>
                      <a:schemeClr val="tx1"/>
                    </a:solidFill>
                  </a:rPr>
                  <a:t>Tieres</a:t>
                </a:r>
                <a:r>
                  <a:rPr lang="en-US" sz="1600">
                    <a:solidFill>
                      <a:schemeClr val="tx1"/>
                    </a:solidFill>
                  </a:rPr>
                  <a:t>)</a:t>
                </a:r>
                <a:endParaRPr lang="de-DE" sz="1600">
                  <a:solidFill>
                    <a:schemeClr val="tx1"/>
                  </a:solidFill>
                </a:endParaRPr>
              </a:p>
            </p:txBody>
          </p:sp>
          <p:grpSp>
            <p:nvGrpSpPr>
              <p:cNvPr id="10" name="Gruppieren 9">
                <a:extLst>
                  <a:ext uri="{FF2B5EF4-FFF2-40B4-BE49-F238E27FC236}">
                    <a16:creationId xmlns:a16="http://schemas.microsoft.com/office/drawing/2014/main" id="{C0AE2AFA-A322-6A80-7C93-348B4FB65D4C}"/>
                  </a:ext>
                </a:extLst>
              </p:cNvPr>
              <p:cNvGrpSpPr/>
              <p:nvPr/>
            </p:nvGrpSpPr>
            <p:grpSpPr>
              <a:xfrm>
                <a:off x="2544988" y="2267431"/>
                <a:ext cx="360418" cy="316390"/>
                <a:chOff x="3943579" y="2680193"/>
                <a:chExt cx="334508" cy="316390"/>
              </a:xfrm>
            </p:grpSpPr>
            <p:grpSp>
              <p:nvGrpSpPr>
                <p:cNvPr id="23" name="Gruppieren 22">
                  <a:extLst>
                    <a:ext uri="{FF2B5EF4-FFF2-40B4-BE49-F238E27FC236}">
                      <a16:creationId xmlns:a16="http://schemas.microsoft.com/office/drawing/2014/main" id="{ED941073-11FE-3E85-00C7-C7A485242AC3}"/>
                    </a:ext>
                  </a:extLst>
                </p:cNvPr>
                <p:cNvGrpSpPr/>
                <p:nvPr/>
              </p:nvGrpSpPr>
              <p:grpSpPr>
                <a:xfrm rot="16200000">
                  <a:off x="3851437" y="2774214"/>
                  <a:ext cx="314511" cy="130228"/>
                  <a:chOff x="5829300" y="3676650"/>
                  <a:chExt cx="522678" cy="216423"/>
                </a:xfrm>
              </p:grpSpPr>
              <p:cxnSp>
                <p:nvCxnSpPr>
                  <p:cNvPr id="30" name="Gerader Verbinder 29">
                    <a:extLst>
                      <a:ext uri="{FF2B5EF4-FFF2-40B4-BE49-F238E27FC236}">
                        <a16:creationId xmlns:a16="http://schemas.microsoft.com/office/drawing/2014/main" id="{47120BC2-36B8-CDB2-081B-50E8400BA638}"/>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Gerader Verbinder 30">
                    <a:extLst>
                      <a:ext uri="{FF2B5EF4-FFF2-40B4-BE49-F238E27FC236}">
                        <a16:creationId xmlns:a16="http://schemas.microsoft.com/office/drawing/2014/main" id="{9278933F-5AD6-2E95-87D5-3587D926F082}"/>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 name="Gruppieren 23">
                  <a:extLst>
                    <a:ext uri="{FF2B5EF4-FFF2-40B4-BE49-F238E27FC236}">
                      <a16:creationId xmlns:a16="http://schemas.microsoft.com/office/drawing/2014/main" id="{E44FFD05-613E-3037-9A88-C83C35E7FC1F}"/>
                    </a:ext>
                  </a:extLst>
                </p:cNvPr>
                <p:cNvGrpSpPr/>
                <p:nvPr/>
              </p:nvGrpSpPr>
              <p:grpSpPr>
                <a:xfrm rot="16200000">
                  <a:off x="3956213" y="2774214"/>
                  <a:ext cx="314511" cy="130228"/>
                  <a:chOff x="5829300" y="3676650"/>
                  <a:chExt cx="522678" cy="216423"/>
                </a:xfrm>
              </p:grpSpPr>
              <p:cxnSp>
                <p:nvCxnSpPr>
                  <p:cNvPr id="28" name="Gerader Verbinder 27">
                    <a:extLst>
                      <a:ext uri="{FF2B5EF4-FFF2-40B4-BE49-F238E27FC236}">
                        <a16:creationId xmlns:a16="http://schemas.microsoft.com/office/drawing/2014/main" id="{455DB819-C176-52E5-2E8F-B95EF9CCB26B}"/>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Gerader Verbinder 28">
                    <a:extLst>
                      <a:ext uri="{FF2B5EF4-FFF2-40B4-BE49-F238E27FC236}">
                        <a16:creationId xmlns:a16="http://schemas.microsoft.com/office/drawing/2014/main" id="{9366D0F3-CF1B-26A1-EEBE-D039D32AD7F6}"/>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5" name="Gruppieren 24">
                  <a:extLst>
                    <a:ext uri="{FF2B5EF4-FFF2-40B4-BE49-F238E27FC236}">
                      <a16:creationId xmlns:a16="http://schemas.microsoft.com/office/drawing/2014/main" id="{6EB1DFEA-F6E3-6D65-97B3-1AC01F9F04EF}"/>
                    </a:ext>
                  </a:extLst>
                </p:cNvPr>
                <p:cNvGrpSpPr/>
                <p:nvPr/>
              </p:nvGrpSpPr>
              <p:grpSpPr>
                <a:xfrm rot="16200000">
                  <a:off x="4055717" y="2772335"/>
                  <a:ext cx="314511" cy="130228"/>
                  <a:chOff x="5829300" y="3676650"/>
                  <a:chExt cx="522678" cy="216423"/>
                </a:xfrm>
              </p:grpSpPr>
              <p:cxnSp>
                <p:nvCxnSpPr>
                  <p:cNvPr id="26" name="Gerader Verbinder 25">
                    <a:extLst>
                      <a:ext uri="{FF2B5EF4-FFF2-40B4-BE49-F238E27FC236}">
                        <a16:creationId xmlns:a16="http://schemas.microsoft.com/office/drawing/2014/main" id="{77EE203E-611E-111F-4A7F-AE1C92D5376A}"/>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Gerader Verbinder 26">
                    <a:extLst>
                      <a:ext uri="{FF2B5EF4-FFF2-40B4-BE49-F238E27FC236}">
                        <a16:creationId xmlns:a16="http://schemas.microsoft.com/office/drawing/2014/main" id="{A0BD5EC5-4F87-7C3F-206F-F8E59783225B}"/>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 name="Rechteck: abgerundete Ecken 10">
                <a:extLst>
                  <a:ext uri="{FF2B5EF4-FFF2-40B4-BE49-F238E27FC236}">
                    <a16:creationId xmlns:a16="http://schemas.microsoft.com/office/drawing/2014/main" id="{F918C9CB-4D35-B23A-9D64-C68A9D6B2892}"/>
                  </a:ext>
                </a:extLst>
              </p:cNvPr>
              <p:cNvSpPr/>
              <p:nvPr/>
            </p:nvSpPr>
            <p:spPr>
              <a:xfrm>
                <a:off x="3101669" y="1958449"/>
                <a:ext cx="2160961" cy="993606"/>
              </a:xfrm>
              <a:prstGeom prst="roundRect">
                <a:avLst>
                  <a:gd name="adj" fmla="val 18584"/>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600" err="1">
                    <a:solidFill>
                      <a:schemeClr val="tx1"/>
                    </a:solidFill>
                  </a:rPr>
                  <a:t>Futterangaben</a:t>
                </a:r>
                <a:r>
                  <a:rPr lang="en-US" sz="1600">
                    <a:solidFill>
                      <a:schemeClr val="tx1"/>
                    </a:solidFill>
                  </a:rPr>
                  <a:t> </a:t>
                </a:r>
                <a:br>
                  <a:rPr lang="en-US" sz="1600">
                    <a:solidFill>
                      <a:schemeClr val="tx1"/>
                    </a:solidFill>
                  </a:rPr>
                </a:br>
                <a:r>
                  <a:rPr lang="en-US" sz="1600" err="1">
                    <a:solidFill>
                      <a:schemeClr val="tx1"/>
                    </a:solidFill>
                  </a:rPr>
                  <a:t>werden</a:t>
                </a:r>
                <a:r>
                  <a:rPr lang="en-US" sz="1600">
                    <a:solidFill>
                      <a:schemeClr val="tx1"/>
                    </a:solidFill>
                  </a:rPr>
                  <a:t> </a:t>
                </a:r>
                <a:r>
                  <a:rPr lang="en-US" sz="1600" err="1">
                    <a:solidFill>
                      <a:schemeClr val="tx1"/>
                    </a:solidFill>
                  </a:rPr>
                  <a:t>aus</a:t>
                </a:r>
                <a:r>
                  <a:rPr lang="en-US" sz="1600">
                    <a:solidFill>
                      <a:schemeClr val="tx1"/>
                    </a:solidFill>
                  </a:rPr>
                  <a:t> </a:t>
                </a:r>
                <a:br>
                  <a:rPr lang="en-US" sz="1600">
                    <a:solidFill>
                      <a:schemeClr val="tx1"/>
                    </a:solidFill>
                  </a:rPr>
                </a:br>
                <a:r>
                  <a:rPr lang="en-US" sz="1600" b="1" err="1">
                    <a:solidFill>
                      <a:schemeClr val="tx1"/>
                    </a:solidFill>
                  </a:rPr>
                  <a:t>Datenbank</a:t>
                </a:r>
                <a:r>
                  <a:rPr lang="en-US" sz="1600">
                    <a:solidFill>
                      <a:schemeClr val="tx1"/>
                    </a:solidFill>
                  </a:rPr>
                  <a:t> </a:t>
                </a:r>
                <a:r>
                  <a:rPr lang="en-US" sz="1600" err="1">
                    <a:solidFill>
                      <a:schemeClr val="tx1"/>
                    </a:solidFill>
                  </a:rPr>
                  <a:t>abgerufen</a:t>
                </a:r>
                <a:endParaRPr lang="de-DE" sz="1600">
                  <a:solidFill>
                    <a:schemeClr val="tx1"/>
                  </a:solidFill>
                </a:endParaRPr>
              </a:p>
            </p:txBody>
          </p:sp>
          <p:grpSp>
            <p:nvGrpSpPr>
              <p:cNvPr id="12" name="Gruppieren 11">
                <a:extLst>
                  <a:ext uri="{FF2B5EF4-FFF2-40B4-BE49-F238E27FC236}">
                    <a16:creationId xmlns:a16="http://schemas.microsoft.com/office/drawing/2014/main" id="{33800C3F-9141-A132-73A7-A82E5826F04B}"/>
                  </a:ext>
                </a:extLst>
              </p:cNvPr>
              <p:cNvGrpSpPr/>
              <p:nvPr/>
            </p:nvGrpSpPr>
            <p:grpSpPr>
              <a:xfrm>
                <a:off x="5487850" y="2276778"/>
                <a:ext cx="360418" cy="316390"/>
                <a:chOff x="3943579" y="2680193"/>
                <a:chExt cx="334508" cy="316390"/>
              </a:xfrm>
            </p:grpSpPr>
            <p:grpSp>
              <p:nvGrpSpPr>
                <p:cNvPr id="14" name="Gruppieren 13">
                  <a:extLst>
                    <a:ext uri="{FF2B5EF4-FFF2-40B4-BE49-F238E27FC236}">
                      <a16:creationId xmlns:a16="http://schemas.microsoft.com/office/drawing/2014/main" id="{B39CD4FC-7FB7-A46F-756F-109EDA09EE9E}"/>
                    </a:ext>
                  </a:extLst>
                </p:cNvPr>
                <p:cNvGrpSpPr/>
                <p:nvPr/>
              </p:nvGrpSpPr>
              <p:grpSpPr>
                <a:xfrm rot="16200000">
                  <a:off x="3851437" y="2774214"/>
                  <a:ext cx="314511" cy="130228"/>
                  <a:chOff x="5829300" y="3676650"/>
                  <a:chExt cx="522678" cy="216423"/>
                </a:xfrm>
              </p:grpSpPr>
              <p:cxnSp>
                <p:nvCxnSpPr>
                  <p:cNvPr id="21" name="Gerader Verbinder 20">
                    <a:extLst>
                      <a:ext uri="{FF2B5EF4-FFF2-40B4-BE49-F238E27FC236}">
                        <a16:creationId xmlns:a16="http://schemas.microsoft.com/office/drawing/2014/main" id="{0DEB78C4-CFD0-8486-C726-3028C415E42F}"/>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Gerader Verbinder 21">
                    <a:extLst>
                      <a:ext uri="{FF2B5EF4-FFF2-40B4-BE49-F238E27FC236}">
                        <a16:creationId xmlns:a16="http://schemas.microsoft.com/office/drawing/2014/main" id="{AA821136-CF47-200E-C82C-C4C6892FAD47}"/>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 name="Gruppieren 14">
                  <a:extLst>
                    <a:ext uri="{FF2B5EF4-FFF2-40B4-BE49-F238E27FC236}">
                      <a16:creationId xmlns:a16="http://schemas.microsoft.com/office/drawing/2014/main" id="{239C4E6B-8B1E-0112-4D2A-CA174D4077E6}"/>
                    </a:ext>
                  </a:extLst>
                </p:cNvPr>
                <p:cNvGrpSpPr/>
                <p:nvPr/>
              </p:nvGrpSpPr>
              <p:grpSpPr>
                <a:xfrm rot="16200000">
                  <a:off x="3956213" y="2774214"/>
                  <a:ext cx="314511" cy="130228"/>
                  <a:chOff x="5829300" y="3676650"/>
                  <a:chExt cx="522678" cy="216423"/>
                </a:xfrm>
              </p:grpSpPr>
              <p:cxnSp>
                <p:nvCxnSpPr>
                  <p:cNvPr id="19" name="Gerader Verbinder 18">
                    <a:extLst>
                      <a:ext uri="{FF2B5EF4-FFF2-40B4-BE49-F238E27FC236}">
                        <a16:creationId xmlns:a16="http://schemas.microsoft.com/office/drawing/2014/main" id="{78BD0B63-CDA8-3AA9-E006-033E98457919}"/>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Gerader Verbinder 19">
                    <a:extLst>
                      <a:ext uri="{FF2B5EF4-FFF2-40B4-BE49-F238E27FC236}">
                        <a16:creationId xmlns:a16="http://schemas.microsoft.com/office/drawing/2014/main" id="{094BC914-8B29-FD48-E4EB-618E58A7688D}"/>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uppieren 15">
                  <a:extLst>
                    <a:ext uri="{FF2B5EF4-FFF2-40B4-BE49-F238E27FC236}">
                      <a16:creationId xmlns:a16="http://schemas.microsoft.com/office/drawing/2014/main" id="{CBE2BA6D-AFCD-3099-D2B7-DFFAA5D837A3}"/>
                    </a:ext>
                  </a:extLst>
                </p:cNvPr>
                <p:cNvGrpSpPr/>
                <p:nvPr/>
              </p:nvGrpSpPr>
              <p:grpSpPr>
                <a:xfrm rot="16200000">
                  <a:off x="4055717" y="2772335"/>
                  <a:ext cx="314511" cy="130228"/>
                  <a:chOff x="5829300" y="3676650"/>
                  <a:chExt cx="522678" cy="216423"/>
                </a:xfrm>
              </p:grpSpPr>
              <p:cxnSp>
                <p:nvCxnSpPr>
                  <p:cNvPr id="17" name="Gerader Verbinder 16">
                    <a:extLst>
                      <a:ext uri="{FF2B5EF4-FFF2-40B4-BE49-F238E27FC236}">
                        <a16:creationId xmlns:a16="http://schemas.microsoft.com/office/drawing/2014/main" id="{ACEF0858-842B-1608-89B9-0AEB7A1EC0AF}"/>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7A1D9B27-0A90-345D-8299-7FF7B51456DD}"/>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3" name="Rechteck: abgerundete Ecken 12">
                <a:extLst>
                  <a:ext uri="{FF2B5EF4-FFF2-40B4-BE49-F238E27FC236}">
                    <a16:creationId xmlns:a16="http://schemas.microsoft.com/office/drawing/2014/main" id="{5DB11A93-8D6C-9E7A-2CC1-96CD5B1C2F53}"/>
                  </a:ext>
                </a:extLst>
              </p:cNvPr>
              <p:cNvSpPr/>
              <p:nvPr/>
            </p:nvSpPr>
            <p:spPr>
              <a:xfrm>
                <a:off x="6038387" y="1956262"/>
                <a:ext cx="2160961" cy="993606"/>
              </a:xfrm>
              <a:prstGeom prst="roundRect">
                <a:avLst>
                  <a:gd name="adj" fmla="val 18584"/>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Futter</a:t>
                </a:r>
                <a:r>
                  <a:rPr lang="en-US" sz="1600">
                    <a:solidFill>
                      <a:schemeClr val="tx1"/>
                    </a:solidFill>
                  </a:rPr>
                  <a:t> </a:t>
                </a:r>
                <a:r>
                  <a:rPr lang="en-US" sz="1600" err="1">
                    <a:solidFill>
                      <a:schemeClr val="tx1"/>
                    </a:solidFill>
                  </a:rPr>
                  <a:t>ausgeben</a:t>
                </a:r>
                <a:endParaRPr lang="de-DE" sz="1600">
                  <a:solidFill>
                    <a:schemeClr val="tx1"/>
                  </a:solidFill>
                </a:endParaRPr>
              </a:p>
            </p:txBody>
          </p:sp>
          <p:sp>
            <p:nvSpPr>
              <p:cNvPr id="35" name="Rechteck: abgerundete Ecken 34">
                <a:extLst>
                  <a:ext uri="{FF2B5EF4-FFF2-40B4-BE49-F238E27FC236}">
                    <a16:creationId xmlns:a16="http://schemas.microsoft.com/office/drawing/2014/main" id="{5273C413-2F54-4E09-0F4E-B0D7E87D2A31}"/>
                  </a:ext>
                </a:extLst>
              </p:cNvPr>
              <p:cNvSpPr/>
              <p:nvPr/>
            </p:nvSpPr>
            <p:spPr>
              <a:xfrm>
                <a:off x="6038388" y="3136408"/>
                <a:ext cx="2160959" cy="513103"/>
              </a:xfrm>
              <a:prstGeom prst="roundRect">
                <a:avLst>
                  <a:gd name="adj" fmla="val 18584"/>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600" b="1">
                    <a:solidFill>
                      <a:schemeClr val="tx1"/>
                    </a:solidFill>
                  </a:rPr>
                  <a:t>Motor</a:t>
                </a:r>
                <a:r>
                  <a:rPr lang="en-US" sz="1600">
                    <a:solidFill>
                      <a:schemeClr val="tx1"/>
                    </a:solidFill>
                  </a:rPr>
                  <a:t> </a:t>
                </a:r>
                <a:r>
                  <a:rPr lang="en-US" sz="1600" err="1">
                    <a:solidFill>
                      <a:schemeClr val="tx1"/>
                    </a:solidFill>
                  </a:rPr>
                  <a:t>befördert</a:t>
                </a:r>
                <a:r>
                  <a:rPr lang="en-US" sz="1600">
                    <a:solidFill>
                      <a:schemeClr val="tx1"/>
                    </a:solidFill>
                  </a:rPr>
                  <a:t> Futter</a:t>
                </a:r>
                <a:endParaRPr lang="de-DE" sz="1600">
                  <a:solidFill>
                    <a:schemeClr val="tx1"/>
                  </a:solidFill>
                </a:endParaRPr>
              </a:p>
            </p:txBody>
          </p:sp>
          <p:sp>
            <p:nvSpPr>
              <p:cNvPr id="42" name="Rechteck: abgerundete Ecken 41">
                <a:extLst>
                  <a:ext uri="{FF2B5EF4-FFF2-40B4-BE49-F238E27FC236}">
                    <a16:creationId xmlns:a16="http://schemas.microsoft.com/office/drawing/2014/main" id="{C12D4060-CDC9-2760-81F2-D92DFBB56104}"/>
                  </a:ext>
                </a:extLst>
              </p:cNvPr>
              <p:cNvSpPr/>
              <p:nvPr/>
            </p:nvSpPr>
            <p:spPr>
              <a:xfrm>
                <a:off x="3101669" y="3121634"/>
                <a:ext cx="2160959" cy="593263"/>
              </a:xfrm>
              <a:prstGeom prst="roundRect">
                <a:avLst>
                  <a:gd name="adj" fmla="val 18584"/>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600" b="1">
                    <a:solidFill>
                      <a:schemeClr val="tx1"/>
                    </a:solidFill>
                  </a:rPr>
                  <a:t>Display</a:t>
                </a:r>
                <a:r>
                  <a:rPr lang="en-US" sz="1600">
                    <a:solidFill>
                      <a:schemeClr val="tx1"/>
                    </a:solidFill>
                  </a:rPr>
                  <a:t> </a:t>
                </a:r>
                <a:br>
                  <a:rPr lang="en-US" sz="1600">
                    <a:solidFill>
                      <a:schemeClr val="tx1"/>
                    </a:solidFill>
                  </a:rPr>
                </a:br>
                <a:r>
                  <a:rPr lang="en-US" sz="1600" err="1">
                    <a:solidFill>
                      <a:schemeClr val="tx1"/>
                    </a:solidFill>
                  </a:rPr>
                  <a:t>visualisiert</a:t>
                </a:r>
                <a:r>
                  <a:rPr lang="en-US" sz="1600">
                    <a:solidFill>
                      <a:schemeClr val="tx1"/>
                    </a:solidFill>
                  </a:rPr>
                  <a:t> </a:t>
                </a:r>
                <a:r>
                  <a:rPr lang="en-US" sz="1600" err="1">
                    <a:solidFill>
                      <a:schemeClr val="tx1"/>
                    </a:solidFill>
                  </a:rPr>
                  <a:t>Werte</a:t>
                </a:r>
                <a:endParaRPr lang="de-DE" sz="1600">
                  <a:solidFill>
                    <a:schemeClr val="tx1"/>
                  </a:solidFill>
                </a:endParaRPr>
              </a:p>
            </p:txBody>
          </p:sp>
          <p:cxnSp>
            <p:nvCxnSpPr>
              <p:cNvPr id="43" name="Gerader Verbinder 42">
                <a:extLst>
                  <a:ext uri="{FF2B5EF4-FFF2-40B4-BE49-F238E27FC236}">
                    <a16:creationId xmlns:a16="http://schemas.microsoft.com/office/drawing/2014/main" id="{C2BC5721-C774-938B-15A9-7713CAF06CFB}"/>
                  </a:ext>
                </a:extLst>
              </p:cNvPr>
              <p:cNvCxnSpPr>
                <a:cxnSpLocks/>
                <a:stCxn id="11" idx="2"/>
                <a:endCxn id="42" idx="0"/>
              </p:cNvCxnSpPr>
              <p:nvPr/>
            </p:nvCxnSpPr>
            <p:spPr>
              <a:xfrm flipH="1">
                <a:off x="4182149" y="2952055"/>
                <a:ext cx="1" cy="1695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8" name="Gruppieren 67">
                <a:extLst>
                  <a:ext uri="{FF2B5EF4-FFF2-40B4-BE49-F238E27FC236}">
                    <a16:creationId xmlns:a16="http://schemas.microsoft.com/office/drawing/2014/main" id="{8B207E50-A3A4-A503-0737-6C1EB41C0027}"/>
                  </a:ext>
                </a:extLst>
              </p:cNvPr>
              <p:cNvGrpSpPr/>
              <p:nvPr/>
            </p:nvGrpSpPr>
            <p:grpSpPr>
              <a:xfrm>
                <a:off x="8429335" y="2297057"/>
                <a:ext cx="360418" cy="316390"/>
                <a:chOff x="3943579" y="2680193"/>
                <a:chExt cx="334508" cy="316390"/>
              </a:xfrm>
            </p:grpSpPr>
            <p:grpSp>
              <p:nvGrpSpPr>
                <p:cNvPr id="69" name="Gruppieren 68">
                  <a:extLst>
                    <a:ext uri="{FF2B5EF4-FFF2-40B4-BE49-F238E27FC236}">
                      <a16:creationId xmlns:a16="http://schemas.microsoft.com/office/drawing/2014/main" id="{6FC2F9B4-C02E-E675-5BC3-2F2629073B85}"/>
                    </a:ext>
                  </a:extLst>
                </p:cNvPr>
                <p:cNvGrpSpPr/>
                <p:nvPr/>
              </p:nvGrpSpPr>
              <p:grpSpPr>
                <a:xfrm rot="16200000">
                  <a:off x="3851437" y="2774214"/>
                  <a:ext cx="314511" cy="130228"/>
                  <a:chOff x="5829300" y="3676650"/>
                  <a:chExt cx="522678" cy="216423"/>
                </a:xfrm>
              </p:grpSpPr>
              <p:cxnSp>
                <p:nvCxnSpPr>
                  <p:cNvPr id="76" name="Gerader Verbinder 75">
                    <a:extLst>
                      <a:ext uri="{FF2B5EF4-FFF2-40B4-BE49-F238E27FC236}">
                        <a16:creationId xmlns:a16="http://schemas.microsoft.com/office/drawing/2014/main" id="{D035DD16-914A-5B0C-37DC-BB0849F8B128}"/>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FC51A231-AA98-6DBD-AC54-30C62ECA8764}"/>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0" name="Gruppieren 69">
                  <a:extLst>
                    <a:ext uri="{FF2B5EF4-FFF2-40B4-BE49-F238E27FC236}">
                      <a16:creationId xmlns:a16="http://schemas.microsoft.com/office/drawing/2014/main" id="{F2E0CFDC-1A4D-1A85-79C1-14CFF7214ADC}"/>
                    </a:ext>
                  </a:extLst>
                </p:cNvPr>
                <p:cNvGrpSpPr/>
                <p:nvPr/>
              </p:nvGrpSpPr>
              <p:grpSpPr>
                <a:xfrm rot="16200000">
                  <a:off x="3956213" y="2774214"/>
                  <a:ext cx="314511" cy="130228"/>
                  <a:chOff x="5829300" y="3676650"/>
                  <a:chExt cx="522678" cy="216423"/>
                </a:xfrm>
              </p:grpSpPr>
              <p:cxnSp>
                <p:nvCxnSpPr>
                  <p:cNvPr id="74" name="Gerader Verbinder 73">
                    <a:extLst>
                      <a:ext uri="{FF2B5EF4-FFF2-40B4-BE49-F238E27FC236}">
                        <a16:creationId xmlns:a16="http://schemas.microsoft.com/office/drawing/2014/main" id="{66A15519-063E-C380-AE1C-24121885077A}"/>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Gerader Verbinder 74">
                    <a:extLst>
                      <a:ext uri="{FF2B5EF4-FFF2-40B4-BE49-F238E27FC236}">
                        <a16:creationId xmlns:a16="http://schemas.microsoft.com/office/drawing/2014/main" id="{41DC3BDB-0743-EDB0-78CA-0C0E3FEA08DC}"/>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1" name="Gruppieren 70">
                  <a:extLst>
                    <a:ext uri="{FF2B5EF4-FFF2-40B4-BE49-F238E27FC236}">
                      <a16:creationId xmlns:a16="http://schemas.microsoft.com/office/drawing/2014/main" id="{1CF601A8-7581-B102-9099-F47DA51D2010}"/>
                    </a:ext>
                  </a:extLst>
                </p:cNvPr>
                <p:cNvGrpSpPr/>
                <p:nvPr/>
              </p:nvGrpSpPr>
              <p:grpSpPr>
                <a:xfrm rot="16200000">
                  <a:off x="4055717" y="2772335"/>
                  <a:ext cx="314511" cy="130228"/>
                  <a:chOff x="5829300" y="3676650"/>
                  <a:chExt cx="522678" cy="216423"/>
                </a:xfrm>
              </p:grpSpPr>
              <p:cxnSp>
                <p:nvCxnSpPr>
                  <p:cNvPr id="72" name="Gerader Verbinder 71">
                    <a:extLst>
                      <a:ext uri="{FF2B5EF4-FFF2-40B4-BE49-F238E27FC236}">
                        <a16:creationId xmlns:a16="http://schemas.microsoft.com/office/drawing/2014/main" id="{73C91FE2-B9BD-DF79-187E-539F1B2C5F08}"/>
                      </a:ext>
                    </a:extLst>
                  </p:cNvPr>
                  <p:cNvCxnSpPr>
                    <a:cxnSpLocks/>
                  </p:cNvCxnSpPr>
                  <p:nvPr/>
                </p:nvCxnSpPr>
                <p:spPr>
                  <a:xfrm>
                    <a:off x="5829300" y="3676650"/>
                    <a:ext cx="259723"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Gerader Verbinder 72">
                    <a:extLst>
                      <a:ext uri="{FF2B5EF4-FFF2-40B4-BE49-F238E27FC236}">
                        <a16:creationId xmlns:a16="http://schemas.microsoft.com/office/drawing/2014/main" id="{81E00591-AC53-C31D-BC1E-CE50DE5A5051}"/>
                      </a:ext>
                    </a:extLst>
                  </p:cNvPr>
                  <p:cNvCxnSpPr>
                    <a:cxnSpLocks/>
                  </p:cNvCxnSpPr>
                  <p:nvPr/>
                </p:nvCxnSpPr>
                <p:spPr>
                  <a:xfrm flipH="1">
                    <a:off x="6068903" y="3676650"/>
                    <a:ext cx="283075" cy="21642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78" name="Rechteck: abgerundete Ecken 77">
                <a:extLst>
                  <a:ext uri="{FF2B5EF4-FFF2-40B4-BE49-F238E27FC236}">
                    <a16:creationId xmlns:a16="http://schemas.microsoft.com/office/drawing/2014/main" id="{4A2F47D1-FBB4-108C-23AF-FB72AEB3B225}"/>
                  </a:ext>
                </a:extLst>
              </p:cNvPr>
              <p:cNvSpPr/>
              <p:nvPr/>
            </p:nvSpPr>
            <p:spPr>
              <a:xfrm>
                <a:off x="8975104" y="1956262"/>
                <a:ext cx="2160960" cy="993606"/>
              </a:xfrm>
              <a:prstGeom prst="roundRect">
                <a:avLst>
                  <a:gd name="adj" fmla="val 18584"/>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Essen </a:t>
                </a:r>
                <a:r>
                  <a:rPr lang="en-US" sz="1600" err="1">
                    <a:solidFill>
                      <a:schemeClr val="tx1"/>
                    </a:solidFill>
                  </a:rPr>
                  <a:t>fertig</a:t>
                </a:r>
                <a:endParaRPr lang="de-DE" sz="1600">
                  <a:solidFill>
                    <a:schemeClr val="tx1"/>
                  </a:solidFill>
                </a:endParaRPr>
              </a:p>
            </p:txBody>
          </p:sp>
          <p:cxnSp>
            <p:nvCxnSpPr>
              <p:cNvPr id="83" name="Gerader Verbinder 82">
                <a:extLst>
                  <a:ext uri="{FF2B5EF4-FFF2-40B4-BE49-F238E27FC236}">
                    <a16:creationId xmlns:a16="http://schemas.microsoft.com/office/drawing/2014/main" id="{3ADD9BD6-8C32-9E88-82E1-799BE232D6BB}"/>
                  </a:ext>
                </a:extLst>
              </p:cNvPr>
              <p:cNvCxnSpPr>
                <a:cxnSpLocks/>
              </p:cNvCxnSpPr>
              <p:nvPr/>
            </p:nvCxnSpPr>
            <p:spPr>
              <a:xfrm flipH="1">
                <a:off x="7118866" y="2966828"/>
                <a:ext cx="1" cy="1695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4" name="Rechteck: abgerundete Ecken 83">
                <a:extLst>
                  <a:ext uri="{FF2B5EF4-FFF2-40B4-BE49-F238E27FC236}">
                    <a16:creationId xmlns:a16="http://schemas.microsoft.com/office/drawing/2014/main" id="{6A38681B-FD56-8816-7761-181D85EA6F70}"/>
                  </a:ext>
                </a:extLst>
              </p:cNvPr>
              <p:cNvSpPr/>
              <p:nvPr/>
            </p:nvSpPr>
            <p:spPr>
              <a:xfrm>
                <a:off x="6038388" y="3817230"/>
                <a:ext cx="2160959" cy="513103"/>
              </a:xfrm>
              <a:prstGeom prst="roundRect">
                <a:avLst>
                  <a:gd name="adj" fmla="val 18584"/>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600" b="1" err="1">
                    <a:solidFill>
                      <a:schemeClr val="tx1"/>
                    </a:solidFill>
                  </a:rPr>
                  <a:t>Waage</a:t>
                </a:r>
                <a:r>
                  <a:rPr lang="en-US" sz="1600">
                    <a:solidFill>
                      <a:schemeClr val="tx1"/>
                    </a:solidFill>
                  </a:rPr>
                  <a:t> </a:t>
                </a:r>
                <a:r>
                  <a:rPr lang="en-US" sz="1600" err="1">
                    <a:solidFill>
                      <a:schemeClr val="tx1"/>
                    </a:solidFill>
                  </a:rPr>
                  <a:t>prüft</a:t>
                </a:r>
                <a:r>
                  <a:rPr lang="en-US" sz="1600">
                    <a:solidFill>
                      <a:schemeClr val="tx1"/>
                    </a:solidFill>
                  </a:rPr>
                  <a:t> </a:t>
                </a:r>
                <a:r>
                  <a:rPr lang="en-US" sz="1600" err="1">
                    <a:solidFill>
                      <a:schemeClr val="tx1"/>
                    </a:solidFill>
                  </a:rPr>
                  <a:t>Gewicht</a:t>
                </a:r>
                <a:endParaRPr lang="de-DE" sz="1600">
                  <a:solidFill>
                    <a:schemeClr val="tx1"/>
                  </a:solidFill>
                </a:endParaRPr>
              </a:p>
            </p:txBody>
          </p:sp>
          <p:cxnSp>
            <p:nvCxnSpPr>
              <p:cNvPr id="85" name="Gerader Verbinder 84">
                <a:extLst>
                  <a:ext uri="{FF2B5EF4-FFF2-40B4-BE49-F238E27FC236}">
                    <a16:creationId xmlns:a16="http://schemas.microsoft.com/office/drawing/2014/main" id="{B5A1C33F-C966-7242-428A-51A994F3111C}"/>
                  </a:ext>
                </a:extLst>
              </p:cNvPr>
              <p:cNvCxnSpPr>
                <a:cxnSpLocks/>
              </p:cNvCxnSpPr>
              <p:nvPr/>
            </p:nvCxnSpPr>
            <p:spPr>
              <a:xfrm flipH="1">
                <a:off x="7118866" y="3647650"/>
                <a:ext cx="1" cy="1695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6" name="Rechteck: abgerundete Ecken 85">
                <a:extLst>
                  <a:ext uri="{FF2B5EF4-FFF2-40B4-BE49-F238E27FC236}">
                    <a16:creationId xmlns:a16="http://schemas.microsoft.com/office/drawing/2014/main" id="{C0701F51-4D2F-589B-8C48-4B79F0C7B55B}"/>
                  </a:ext>
                </a:extLst>
              </p:cNvPr>
              <p:cNvSpPr/>
              <p:nvPr/>
            </p:nvSpPr>
            <p:spPr>
              <a:xfrm>
                <a:off x="6038388" y="4498051"/>
                <a:ext cx="2160959" cy="691169"/>
              </a:xfrm>
              <a:prstGeom prst="roundRect">
                <a:avLst>
                  <a:gd name="adj" fmla="val 18584"/>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600">
                    <a:solidFill>
                      <a:schemeClr val="tx1"/>
                    </a:solidFill>
                  </a:rPr>
                  <a:t> </a:t>
                </a:r>
                <a:r>
                  <a:rPr lang="en-US" sz="1600" err="1">
                    <a:solidFill>
                      <a:schemeClr val="tx1"/>
                    </a:solidFill>
                  </a:rPr>
                  <a:t>Zielmenge</a:t>
                </a:r>
                <a:r>
                  <a:rPr lang="en-US" sz="1600">
                    <a:solidFill>
                      <a:schemeClr val="tx1"/>
                    </a:solidFill>
                  </a:rPr>
                  <a:t> </a:t>
                </a:r>
                <a:r>
                  <a:rPr lang="en-US" sz="1600" err="1">
                    <a:solidFill>
                      <a:schemeClr val="tx1"/>
                    </a:solidFill>
                  </a:rPr>
                  <a:t>erreicht</a:t>
                </a:r>
                <a:endParaRPr lang="de-DE" sz="1600">
                  <a:solidFill>
                    <a:schemeClr val="tx1"/>
                  </a:solidFill>
                </a:endParaRPr>
              </a:p>
            </p:txBody>
          </p:sp>
          <p:cxnSp>
            <p:nvCxnSpPr>
              <p:cNvPr id="87" name="Gerader Verbinder 86">
                <a:extLst>
                  <a:ext uri="{FF2B5EF4-FFF2-40B4-BE49-F238E27FC236}">
                    <a16:creationId xmlns:a16="http://schemas.microsoft.com/office/drawing/2014/main" id="{52B0E382-256B-4011-FF1D-F10E2EECB746}"/>
                  </a:ext>
                </a:extLst>
              </p:cNvPr>
              <p:cNvCxnSpPr>
                <a:cxnSpLocks/>
              </p:cNvCxnSpPr>
              <p:nvPr/>
            </p:nvCxnSpPr>
            <p:spPr>
              <a:xfrm flipH="1">
                <a:off x="7118866" y="4328471"/>
                <a:ext cx="1" cy="1695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Verbinder: gewinkelt 88">
                <a:extLst>
                  <a:ext uri="{FF2B5EF4-FFF2-40B4-BE49-F238E27FC236}">
                    <a16:creationId xmlns:a16="http://schemas.microsoft.com/office/drawing/2014/main" id="{A19E010D-EFCA-002E-7113-AAF58913D93E}"/>
                  </a:ext>
                </a:extLst>
              </p:cNvPr>
              <p:cNvCxnSpPr>
                <a:cxnSpLocks/>
                <a:stCxn id="13" idx="3"/>
              </p:cNvCxnSpPr>
              <p:nvPr/>
            </p:nvCxnSpPr>
            <p:spPr>
              <a:xfrm>
                <a:off x="8199348" y="2453065"/>
                <a:ext cx="169951" cy="2390571"/>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91" name="Gerader Verbinder 90">
              <a:extLst>
                <a:ext uri="{FF2B5EF4-FFF2-40B4-BE49-F238E27FC236}">
                  <a16:creationId xmlns:a16="http://schemas.microsoft.com/office/drawing/2014/main" id="{0403C748-C409-5E24-6499-CACC534900DE}"/>
                </a:ext>
              </a:extLst>
            </p:cNvPr>
            <p:cNvCxnSpPr>
              <a:cxnSpLocks/>
              <a:stCxn id="86" idx="3"/>
            </p:cNvCxnSpPr>
            <p:nvPr/>
          </p:nvCxnSpPr>
          <p:spPr>
            <a:xfrm>
              <a:off x="8644840" y="4843636"/>
              <a:ext cx="16995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33854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Video</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Produktvorstellung</a:t>
            </a:r>
          </a:p>
        </p:txBody>
      </p:sp>
      <p:grpSp>
        <p:nvGrpSpPr>
          <p:cNvPr id="8" name="Gruppieren 7">
            <a:extLst>
              <a:ext uri="{FF2B5EF4-FFF2-40B4-BE49-F238E27FC236}">
                <a16:creationId xmlns:a16="http://schemas.microsoft.com/office/drawing/2014/main" id="{18559F8A-B95B-3077-C353-8F2CE4B16B5C}"/>
              </a:ext>
            </a:extLst>
          </p:cNvPr>
          <p:cNvGrpSpPr/>
          <p:nvPr/>
        </p:nvGrpSpPr>
        <p:grpSpPr>
          <a:xfrm>
            <a:off x="4086225" y="1394783"/>
            <a:ext cx="4019550" cy="0"/>
            <a:chOff x="4086225" y="1423358"/>
            <a:chExt cx="4019550" cy="0"/>
          </a:xfrm>
        </p:grpSpPr>
        <p:cxnSp>
          <p:nvCxnSpPr>
            <p:cNvPr id="9" name="Gerader Verbinder 8">
              <a:extLst>
                <a:ext uri="{FF2B5EF4-FFF2-40B4-BE49-F238E27FC236}">
                  <a16:creationId xmlns:a16="http://schemas.microsoft.com/office/drawing/2014/main" id="{E4A11191-E2DE-5B13-07F5-970D388369DD}"/>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Gerader Verbinder 9">
              <a:extLst>
                <a:ext uri="{FF2B5EF4-FFF2-40B4-BE49-F238E27FC236}">
                  <a16:creationId xmlns:a16="http://schemas.microsoft.com/office/drawing/2014/main" id="{9E850946-BDB2-5B0F-9829-CE1E2C25E0C8}"/>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 name="Textfeld 4">
            <a:extLst>
              <a:ext uri="{FF2B5EF4-FFF2-40B4-BE49-F238E27FC236}">
                <a16:creationId xmlns:a16="http://schemas.microsoft.com/office/drawing/2014/main" id="{DFF709A0-7092-BE56-7DD9-5085B8531251}"/>
              </a:ext>
            </a:extLst>
          </p:cNvPr>
          <p:cNvSpPr txBox="1"/>
          <p:nvPr/>
        </p:nvSpPr>
        <p:spPr>
          <a:xfrm>
            <a:off x="1762120" y="6327956"/>
            <a:ext cx="8667757" cy="369332"/>
          </a:xfrm>
          <a:prstGeom prst="rect">
            <a:avLst/>
          </a:prstGeom>
          <a:noFill/>
        </p:spPr>
        <p:txBody>
          <a:bodyPr wrap="none" rtlCol="0">
            <a:spAutoFit/>
          </a:bodyPr>
          <a:lstStyle/>
          <a:p>
            <a:r>
              <a:rPr lang="de-DE">
                <a:hlinkClick r:id="rId3"/>
              </a:rPr>
              <a:t>https://1drv.ms/v/c/6d8ffb50b5738151/ERx2IBq__cVAp4__wLY49OoBwEXfYdivBA2eqiG9Nla2uA</a:t>
            </a:r>
            <a:endParaRPr lang="de-DE"/>
          </a:p>
        </p:txBody>
      </p:sp>
    </p:spTree>
    <p:extLst>
      <p:ext uri="{BB962C8B-B14F-4D97-AF65-F5344CB8AC3E}">
        <p14:creationId xmlns:p14="http://schemas.microsoft.com/office/powerpoint/2010/main" val="2284325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CF33C-4490-7ECC-10B9-440AA3FFBD29}"/>
              </a:ext>
            </a:extLst>
          </p:cNvPr>
          <p:cNvSpPr>
            <a:spLocks noGrp="1"/>
          </p:cNvSpPr>
          <p:nvPr>
            <p:ph type="title"/>
          </p:nvPr>
        </p:nvSpPr>
        <p:spPr/>
        <p:txBody>
          <a:bodyPr/>
          <a:lstStyle/>
          <a:p>
            <a:pPr algn="ctr"/>
            <a:r>
              <a:rPr lang="de-DE"/>
              <a:t>Team</a:t>
            </a:r>
          </a:p>
        </p:txBody>
      </p:sp>
      <p:grpSp>
        <p:nvGrpSpPr>
          <p:cNvPr id="5" name="Gruppieren 4">
            <a:extLst>
              <a:ext uri="{FF2B5EF4-FFF2-40B4-BE49-F238E27FC236}">
                <a16:creationId xmlns:a16="http://schemas.microsoft.com/office/drawing/2014/main" id="{676D6FA3-793E-3E5E-FA55-72AA3C3C57C3}"/>
              </a:ext>
            </a:extLst>
          </p:cNvPr>
          <p:cNvGrpSpPr/>
          <p:nvPr/>
        </p:nvGrpSpPr>
        <p:grpSpPr>
          <a:xfrm>
            <a:off x="3566986" y="2326160"/>
            <a:ext cx="1440000" cy="1843201"/>
            <a:chOff x="2829498" y="2319166"/>
            <a:chExt cx="1440000" cy="1843201"/>
          </a:xfrm>
        </p:grpSpPr>
        <p:sp>
          <p:nvSpPr>
            <p:cNvPr id="24" name="Ellipse 4">
              <a:extLst>
                <a:ext uri="{FF2B5EF4-FFF2-40B4-BE49-F238E27FC236}">
                  <a16:creationId xmlns:a16="http://schemas.microsoft.com/office/drawing/2014/main" id="{D27E5D24-E14C-1554-8863-ED68B7FC1518}"/>
                </a:ext>
              </a:extLst>
            </p:cNvPr>
            <p:cNvSpPr/>
            <p:nvPr/>
          </p:nvSpPr>
          <p:spPr>
            <a:xfrm>
              <a:off x="2829498" y="2319166"/>
              <a:ext cx="1440000" cy="1440000"/>
            </a:xfrm>
            <a:prstGeom prst="ellipse">
              <a:avLst/>
            </a:prstGeom>
            <a:blipFill>
              <a:blip r:embed="rId3"/>
              <a:stretch>
                <a:fillRect/>
              </a:stretch>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3B471C52-6355-5913-0A5D-C88E4E0D9C78}"/>
                </a:ext>
              </a:extLst>
            </p:cNvPr>
            <p:cNvSpPr txBox="1"/>
            <p:nvPr/>
          </p:nvSpPr>
          <p:spPr>
            <a:xfrm>
              <a:off x="3033010" y="3793035"/>
              <a:ext cx="930063" cy="369332"/>
            </a:xfrm>
            <a:prstGeom prst="rect">
              <a:avLst/>
            </a:prstGeom>
            <a:noFill/>
          </p:spPr>
          <p:txBody>
            <a:bodyPr wrap="none" rtlCol="0">
              <a:spAutoFit/>
            </a:bodyPr>
            <a:lstStyle/>
            <a:p>
              <a:r>
                <a:rPr lang="de-DE" b="1">
                  <a:ea typeface="Verdana" panose="020B0604030504040204" pitchFamily="34" charset="0"/>
                  <a:cs typeface="Verdana" panose="020B0604030504040204" pitchFamily="34" charset="0"/>
                </a:rPr>
                <a:t>Mustafa</a:t>
              </a:r>
            </a:p>
          </p:txBody>
        </p:sp>
      </p:grpSp>
      <p:grpSp>
        <p:nvGrpSpPr>
          <p:cNvPr id="6" name="Gruppieren 5">
            <a:extLst>
              <a:ext uri="{FF2B5EF4-FFF2-40B4-BE49-F238E27FC236}">
                <a16:creationId xmlns:a16="http://schemas.microsoft.com/office/drawing/2014/main" id="{14274B50-471C-AB64-D6DB-1EFA6BB8D804}"/>
              </a:ext>
            </a:extLst>
          </p:cNvPr>
          <p:cNvGrpSpPr/>
          <p:nvPr/>
        </p:nvGrpSpPr>
        <p:grpSpPr>
          <a:xfrm>
            <a:off x="1737938" y="2327806"/>
            <a:ext cx="1445239" cy="1839909"/>
            <a:chOff x="1137567" y="2319166"/>
            <a:chExt cx="1445239" cy="1839909"/>
          </a:xfrm>
        </p:grpSpPr>
        <p:sp>
          <p:nvSpPr>
            <p:cNvPr id="20" name="Textfeld 19">
              <a:extLst>
                <a:ext uri="{FF2B5EF4-FFF2-40B4-BE49-F238E27FC236}">
                  <a16:creationId xmlns:a16="http://schemas.microsoft.com/office/drawing/2014/main" id="{9ABBA62E-3457-DCCD-8054-5E86CFE24B38}"/>
                </a:ext>
              </a:extLst>
            </p:cNvPr>
            <p:cNvSpPr txBox="1"/>
            <p:nvPr/>
          </p:nvSpPr>
          <p:spPr>
            <a:xfrm>
              <a:off x="1410366" y="3789743"/>
              <a:ext cx="875561" cy="369332"/>
            </a:xfrm>
            <a:prstGeom prst="rect">
              <a:avLst/>
            </a:prstGeom>
            <a:noFill/>
          </p:spPr>
          <p:txBody>
            <a:bodyPr wrap="none" lIns="91440" tIns="45720" rIns="91440" bIns="45720" rtlCol="0" anchor="t">
              <a:spAutoFit/>
            </a:bodyPr>
            <a:lstStyle/>
            <a:p>
              <a:r>
                <a:rPr lang="de-DE" b="1" err="1">
                  <a:ea typeface="Verdana"/>
                  <a:cs typeface="Verdana" panose="020B0604030504040204" pitchFamily="34" charset="0"/>
                </a:rPr>
                <a:t>Abilash</a:t>
              </a:r>
              <a:endParaRPr lang="de-DE" b="1" err="1">
                <a:ea typeface="Verdana" panose="020B0604030504040204" pitchFamily="34" charset="0"/>
                <a:cs typeface="Verdana" panose="020B0604030504040204" pitchFamily="34" charset="0"/>
              </a:endParaRPr>
            </a:p>
          </p:txBody>
        </p:sp>
        <p:grpSp>
          <p:nvGrpSpPr>
            <p:cNvPr id="21" name="Gruppieren 20">
              <a:extLst>
                <a:ext uri="{FF2B5EF4-FFF2-40B4-BE49-F238E27FC236}">
                  <a16:creationId xmlns:a16="http://schemas.microsoft.com/office/drawing/2014/main" id="{FF0B33BF-236D-308E-96D8-549C3DCD944B}"/>
                </a:ext>
              </a:extLst>
            </p:cNvPr>
            <p:cNvGrpSpPr/>
            <p:nvPr/>
          </p:nvGrpSpPr>
          <p:grpSpPr>
            <a:xfrm>
              <a:off x="1137567" y="2319166"/>
              <a:ext cx="1445239" cy="1440000"/>
              <a:chOff x="1221136" y="2308486"/>
              <a:chExt cx="1445239" cy="1440000"/>
            </a:xfrm>
          </p:grpSpPr>
          <p:pic>
            <p:nvPicPr>
              <p:cNvPr id="22" name="Picture 2" descr="Profilfoto von Abilash Shanmugavel">
                <a:extLst>
                  <a:ext uri="{FF2B5EF4-FFF2-40B4-BE49-F238E27FC236}">
                    <a16:creationId xmlns:a16="http://schemas.microsoft.com/office/drawing/2014/main" id="{0D233BF9-2245-5B0D-B6FC-D52875DB0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375" y="2308486"/>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23" name="Ellipse 4">
                <a:extLst>
                  <a:ext uri="{FF2B5EF4-FFF2-40B4-BE49-F238E27FC236}">
                    <a16:creationId xmlns:a16="http://schemas.microsoft.com/office/drawing/2014/main" id="{C3A0BCAC-C39E-53E2-1EAA-3C194A18CCD0}"/>
                  </a:ext>
                </a:extLst>
              </p:cNvPr>
              <p:cNvSpPr/>
              <p:nvPr/>
            </p:nvSpPr>
            <p:spPr>
              <a:xfrm>
                <a:off x="1221136" y="2308486"/>
                <a:ext cx="1440000" cy="144000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7" name="Gruppieren 6">
            <a:extLst>
              <a:ext uri="{FF2B5EF4-FFF2-40B4-BE49-F238E27FC236}">
                <a16:creationId xmlns:a16="http://schemas.microsoft.com/office/drawing/2014/main" id="{4EC86368-29E2-21A7-2D6A-CBD9B75F668D}"/>
              </a:ext>
            </a:extLst>
          </p:cNvPr>
          <p:cNvGrpSpPr/>
          <p:nvPr/>
        </p:nvGrpSpPr>
        <p:grpSpPr>
          <a:xfrm>
            <a:off x="7215761" y="2328712"/>
            <a:ext cx="1440000" cy="1836734"/>
            <a:chOff x="5997734" y="2340526"/>
            <a:chExt cx="1440000" cy="1836734"/>
          </a:xfrm>
        </p:grpSpPr>
        <p:sp>
          <p:nvSpPr>
            <p:cNvPr id="18" name="Ellipse 4">
              <a:extLst>
                <a:ext uri="{FF2B5EF4-FFF2-40B4-BE49-F238E27FC236}">
                  <a16:creationId xmlns:a16="http://schemas.microsoft.com/office/drawing/2014/main" id="{5BBE7C4A-73E0-D1F9-4F26-0B98CCBAACB6}"/>
                </a:ext>
              </a:extLst>
            </p:cNvPr>
            <p:cNvSpPr/>
            <p:nvPr/>
          </p:nvSpPr>
          <p:spPr>
            <a:xfrm>
              <a:off x="5997734" y="2340526"/>
              <a:ext cx="1440000" cy="14400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6F17BF54-A532-D737-4F66-BD82CE4FE422}"/>
                </a:ext>
              </a:extLst>
            </p:cNvPr>
            <p:cNvSpPr txBox="1"/>
            <p:nvPr/>
          </p:nvSpPr>
          <p:spPr>
            <a:xfrm>
              <a:off x="6257473" y="3807928"/>
              <a:ext cx="930063" cy="369332"/>
            </a:xfrm>
            <a:prstGeom prst="rect">
              <a:avLst/>
            </a:prstGeom>
            <a:noFill/>
          </p:spPr>
          <p:txBody>
            <a:bodyPr wrap="square" rtlCol="0">
              <a:spAutoFit/>
            </a:bodyPr>
            <a:lstStyle/>
            <a:p>
              <a:r>
                <a:rPr lang="de-DE" b="1" dirty="0">
                  <a:ea typeface="Verdana" panose="020B0604030504040204" pitchFamily="34" charset="0"/>
                  <a:cs typeface="Verdana" panose="020B0604030504040204" pitchFamily="34" charset="0"/>
                </a:rPr>
                <a:t>Michael</a:t>
              </a:r>
            </a:p>
          </p:txBody>
        </p:sp>
      </p:grpSp>
      <p:grpSp>
        <p:nvGrpSpPr>
          <p:cNvPr id="8" name="Gruppieren 7">
            <a:extLst>
              <a:ext uri="{FF2B5EF4-FFF2-40B4-BE49-F238E27FC236}">
                <a16:creationId xmlns:a16="http://schemas.microsoft.com/office/drawing/2014/main" id="{DBE40620-F55B-BD30-0F46-75425A575879}"/>
              </a:ext>
            </a:extLst>
          </p:cNvPr>
          <p:cNvGrpSpPr/>
          <p:nvPr/>
        </p:nvGrpSpPr>
        <p:grpSpPr>
          <a:xfrm>
            <a:off x="5390795" y="2332491"/>
            <a:ext cx="1441157" cy="1830539"/>
            <a:chOff x="4424454" y="2351206"/>
            <a:chExt cx="1441157" cy="1830539"/>
          </a:xfrm>
        </p:grpSpPr>
        <p:sp>
          <p:nvSpPr>
            <p:cNvPr id="14" name="Textfeld 13">
              <a:extLst>
                <a:ext uri="{FF2B5EF4-FFF2-40B4-BE49-F238E27FC236}">
                  <a16:creationId xmlns:a16="http://schemas.microsoft.com/office/drawing/2014/main" id="{DC9741C4-F242-8741-D89B-108673AE3E5C}"/>
                </a:ext>
              </a:extLst>
            </p:cNvPr>
            <p:cNvSpPr txBox="1"/>
            <p:nvPr/>
          </p:nvSpPr>
          <p:spPr>
            <a:xfrm>
              <a:off x="4749377" y="3812413"/>
              <a:ext cx="731290" cy="369332"/>
            </a:xfrm>
            <a:prstGeom prst="rect">
              <a:avLst/>
            </a:prstGeom>
            <a:noFill/>
          </p:spPr>
          <p:txBody>
            <a:bodyPr wrap="none" rtlCol="0">
              <a:spAutoFit/>
            </a:bodyPr>
            <a:lstStyle/>
            <a:p>
              <a:r>
                <a:rPr lang="de-DE" b="1">
                  <a:ea typeface="Verdana" panose="020B0604030504040204" pitchFamily="34" charset="0"/>
                  <a:cs typeface="Verdana" panose="020B0604030504040204" pitchFamily="34" charset="0"/>
                </a:rPr>
                <a:t>Burak</a:t>
              </a:r>
            </a:p>
          </p:txBody>
        </p:sp>
        <p:grpSp>
          <p:nvGrpSpPr>
            <p:cNvPr id="15" name="Gruppieren 14">
              <a:extLst>
                <a:ext uri="{FF2B5EF4-FFF2-40B4-BE49-F238E27FC236}">
                  <a16:creationId xmlns:a16="http://schemas.microsoft.com/office/drawing/2014/main" id="{AB5451E8-FA1B-AFAD-8731-84F0BB0EBE83}"/>
                </a:ext>
              </a:extLst>
            </p:cNvPr>
            <p:cNvGrpSpPr/>
            <p:nvPr/>
          </p:nvGrpSpPr>
          <p:grpSpPr>
            <a:xfrm>
              <a:off x="4424454" y="2351206"/>
              <a:ext cx="1441157" cy="1440350"/>
              <a:chOff x="4489243" y="2351206"/>
              <a:chExt cx="1441157" cy="1440350"/>
            </a:xfrm>
          </p:grpSpPr>
          <p:pic>
            <p:nvPicPr>
              <p:cNvPr id="16" name="Grafik 15">
                <a:extLst>
                  <a:ext uri="{FF2B5EF4-FFF2-40B4-BE49-F238E27FC236}">
                    <a16:creationId xmlns:a16="http://schemas.microsoft.com/office/drawing/2014/main" id="{25295149-56A4-CBD8-2966-671817F8C196}"/>
                  </a:ext>
                </a:extLst>
              </p:cNvPr>
              <p:cNvPicPr>
                <a:picLocks noChangeAspect="1"/>
              </p:cNvPicPr>
              <p:nvPr/>
            </p:nvPicPr>
            <p:blipFill>
              <a:blip r:embed="rId6"/>
              <a:stretch>
                <a:fillRect/>
              </a:stretch>
            </p:blipFill>
            <p:spPr>
              <a:xfrm>
                <a:off x="4490399" y="2351206"/>
                <a:ext cx="1440001" cy="1440001"/>
              </a:xfrm>
              <a:prstGeom prst="ellipse">
                <a:avLst/>
              </a:prstGeom>
            </p:spPr>
          </p:pic>
          <p:sp>
            <p:nvSpPr>
              <p:cNvPr id="17" name="Ellipse 4">
                <a:extLst>
                  <a:ext uri="{FF2B5EF4-FFF2-40B4-BE49-F238E27FC236}">
                    <a16:creationId xmlns:a16="http://schemas.microsoft.com/office/drawing/2014/main" id="{AC1EC4A0-84EC-08B4-C3DB-E9A048E60DAF}"/>
                  </a:ext>
                </a:extLst>
              </p:cNvPr>
              <p:cNvSpPr/>
              <p:nvPr/>
            </p:nvSpPr>
            <p:spPr>
              <a:xfrm>
                <a:off x="4489243" y="2351556"/>
                <a:ext cx="1440000" cy="144000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9" name="Gruppieren 8">
            <a:extLst>
              <a:ext uri="{FF2B5EF4-FFF2-40B4-BE49-F238E27FC236}">
                <a16:creationId xmlns:a16="http://schemas.microsoft.com/office/drawing/2014/main" id="{3C308DB3-3F0E-DCB3-930D-578A948BD039}"/>
              </a:ext>
            </a:extLst>
          </p:cNvPr>
          <p:cNvGrpSpPr/>
          <p:nvPr/>
        </p:nvGrpSpPr>
        <p:grpSpPr>
          <a:xfrm>
            <a:off x="9039570" y="2321153"/>
            <a:ext cx="1445239" cy="1853213"/>
            <a:chOff x="8593169" y="2499272"/>
            <a:chExt cx="1445239" cy="1853213"/>
          </a:xfrm>
        </p:grpSpPr>
        <p:sp>
          <p:nvSpPr>
            <p:cNvPr id="10" name="Textfeld 9">
              <a:extLst>
                <a:ext uri="{FF2B5EF4-FFF2-40B4-BE49-F238E27FC236}">
                  <a16:creationId xmlns:a16="http://schemas.microsoft.com/office/drawing/2014/main" id="{5A4A33DA-F4A7-59BF-ABA7-8677E2ECFD9F}"/>
                </a:ext>
              </a:extLst>
            </p:cNvPr>
            <p:cNvSpPr txBox="1"/>
            <p:nvPr/>
          </p:nvSpPr>
          <p:spPr>
            <a:xfrm>
              <a:off x="8930692" y="3983153"/>
              <a:ext cx="764953" cy="369332"/>
            </a:xfrm>
            <a:prstGeom prst="rect">
              <a:avLst/>
            </a:prstGeom>
            <a:noFill/>
          </p:spPr>
          <p:txBody>
            <a:bodyPr wrap="none" rtlCol="0">
              <a:spAutoFit/>
            </a:bodyPr>
            <a:lstStyle/>
            <a:p>
              <a:r>
                <a:rPr lang="de-DE" b="1" dirty="0">
                  <a:ea typeface="Verdana" panose="020B0604030504040204" pitchFamily="34" charset="0"/>
                  <a:cs typeface="Verdana" panose="020B0604030504040204" pitchFamily="34" charset="0"/>
                </a:rPr>
                <a:t>Alexej</a:t>
              </a:r>
            </a:p>
          </p:txBody>
        </p:sp>
        <p:grpSp>
          <p:nvGrpSpPr>
            <p:cNvPr id="11" name="Gruppieren 10">
              <a:extLst>
                <a:ext uri="{FF2B5EF4-FFF2-40B4-BE49-F238E27FC236}">
                  <a16:creationId xmlns:a16="http://schemas.microsoft.com/office/drawing/2014/main" id="{099C7043-DE05-BAE2-527F-E870863E4C07}"/>
                </a:ext>
              </a:extLst>
            </p:cNvPr>
            <p:cNvGrpSpPr/>
            <p:nvPr/>
          </p:nvGrpSpPr>
          <p:grpSpPr>
            <a:xfrm>
              <a:off x="8593169" y="2499272"/>
              <a:ext cx="1445239" cy="1440000"/>
              <a:chOff x="1221136" y="2308486"/>
              <a:chExt cx="1445239" cy="1440000"/>
            </a:xfrm>
          </p:grpSpPr>
          <p:pic>
            <p:nvPicPr>
              <p:cNvPr id="12" name="Picture 2">
                <a:extLst>
                  <a:ext uri="{FF2B5EF4-FFF2-40B4-BE49-F238E27FC236}">
                    <a16:creationId xmlns:a16="http://schemas.microsoft.com/office/drawing/2014/main" id="{169F7F58-2007-615A-409D-264007C14334}"/>
                  </a:ext>
                </a:extLst>
              </p:cNvPr>
              <p:cNvPicPr>
                <a:picLocks noChangeAspect="1" noChangeArrowheads="1"/>
              </p:cNvPicPr>
              <p:nvPr/>
            </p:nvPicPr>
            <p:blipFill>
              <a:blip r:embed="rId7"/>
              <a:srcRect t="8326" b="8326"/>
              <a:stretch/>
            </p:blipFill>
            <p:spPr bwMode="auto">
              <a:xfrm>
                <a:off x="1226375" y="2308486"/>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13" name="Ellipse 4">
                <a:extLst>
                  <a:ext uri="{FF2B5EF4-FFF2-40B4-BE49-F238E27FC236}">
                    <a16:creationId xmlns:a16="http://schemas.microsoft.com/office/drawing/2014/main" id="{149B2C2F-1560-CFB8-DF3A-4A45704A8171}"/>
                  </a:ext>
                </a:extLst>
              </p:cNvPr>
              <p:cNvSpPr/>
              <p:nvPr/>
            </p:nvSpPr>
            <p:spPr>
              <a:xfrm>
                <a:off x="1221136" y="2308486"/>
                <a:ext cx="1440000" cy="144000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33" name="Gruppieren 32">
            <a:extLst>
              <a:ext uri="{FF2B5EF4-FFF2-40B4-BE49-F238E27FC236}">
                <a16:creationId xmlns:a16="http://schemas.microsoft.com/office/drawing/2014/main" id="{BBE428FB-B4FE-3849-9550-1FED05FED0E3}"/>
              </a:ext>
            </a:extLst>
          </p:cNvPr>
          <p:cNvGrpSpPr/>
          <p:nvPr/>
        </p:nvGrpSpPr>
        <p:grpSpPr>
          <a:xfrm>
            <a:off x="4086225" y="1394783"/>
            <a:ext cx="4019550" cy="0"/>
            <a:chOff x="4086225" y="1423358"/>
            <a:chExt cx="4019550" cy="0"/>
          </a:xfrm>
        </p:grpSpPr>
        <p:cxnSp>
          <p:nvCxnSpPr>
            <p:cNvPr id="30" name="Gerader Verbinder 29">
              <a:extLst>
                <a:ext uri="{FF2B5EF4-FFF2-40B4-BE49-F238E27FC236}">
                  <a16:creationId xmlns:a16="http://schemas.microsoft.com/office/drawing/2014/main" id="{4741C296-65D3-3820-05D0-1526548D54D1}"/>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Gerader Verbinder 31">
              <a:extLst>
                <a:ext uri="{FF2B5EF4-FFF2-40B4-BE49-F238E27FC236}">
                  <a16:creationId xmlns:a16="http://schemas.microsoft.com/office/drawing/2014/main" id="{85F69165-E35D-BFFD-E887-60ADA63CF30C}"/>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Grafik 2" descr="Luftballons mit Konfetti">
            <a:extLst>
              <a:ext uri="{FF2B5EF4-FFF2-40B4-BE49-F238E27FC236}">
                <a16:creationId xmlns:a16="http://schemas.microsoft.com/office/drawing/2014/main" id="{FFA5A7C7-624B-C63D-128D-1A99617C8D5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78330" b="53154"/>
          <a:stretch/>
        </p:blipFill>
        <p:spPr>
          <a:xfrm rot="353842">
            <a:off x="9804731" y="3931237"/>
            <a:ext cx="2620720" cy="3186839"/>
          </a:xfrm>
          <a:prstGeom prst="rect">
            <a:avLst/>
          </a:prstGeom>
        </p:spPr>
      </p:pic>
    </p:spTree>
    <p:extLst>
      <p:ext uri="{BB962C8B-B14F-4D97-AF65-F5344CB8AC3E}">
        <p14:creationId xmlns:p14="http://schemas.microsoft.com/office/powerpoint/2010/main" val="1335326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3D – Druck - Futterbehälter</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Produktion</a:t>
            </a:r>
          </a:p>
        </p:txBody>
      </p:sp>
      <p:grpSp>
        <p:nvGrpSpPr>
          <p:cNvPr id="8" name="Gruppieren 7">
            <a:extLst>
              <a:ext uri="{FF2B5EF4-FFF2-40B4-BE49-F238E27FC236}">
                <a16:creationId xmlns:a16="http://schemas.microsoft.com/office/drawing/2014/main" id="{18559F8A-B95B-3077-C353-8F2CE4B16B5C}"/>
              </a:ext>
            </a:extLst>
          </p:cNvPr>
          <p:cNvGrpSpPr/>
          <p:nvPr/>
        </p:nvGrpSpPr>
        <p:grpSpPr>
          <a:xfrm flipV="1">
            <a:off x="2657475" y="1349063"/>
            <a:ext cx="6877050" cy="52730"/>
            <a:chOff x="4086225" y="1423358"/>
            <a:chExt cx="4019550" cy="0"/>
          </a:xfrm>
        </p:grpSpPr>
        <p:cxnSp>
          <p:nvCxnSpPr>
            <p:cNvPr id="9" name="Gerader Verbinder 8">
              <a:extLst>
                <a:ext uri="{FF2B5EF4-FFF2-40B4-BE49-F238E27FC236}">
                  <a16:creationId xmlns:a16="http://schemas.microsoft.com/office/drawing/2014/main" id="{E4A11191-E2DE-5B13-07F5-970D388369DD}"/>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Gerader Verbinder 9">
              <a:extLst>
                <a:ext uri="{FF2B5EF4-FFF2-40B4-BE49-F238E27FC236}">
                  <a16:creationId xmlns:a16="http://schemas.microsoft.com/office/drawing/2014/main" id="{9E850946-BDB2-5B0F-9829-CE1E2C25E0C8}"/>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Grafik 3">
            <a:extLst>
              <a:ext uri="{FF2B5EF4-FFF2-40B4-BE49-F238E27FC236}">
                <a16:creationId xmlns:a16="http://schemas.microsoft.com/office/drawing/2014/main" id="{0BFD5F4F-94A4-EEA7-4401-296B65E3BA3B}"/>
              </a:ext>
            </a:extLst>
          </p:cNvPr>
          <p:cNvPicPr>
            <a:picLocks noChangeAspect="1"/>
          </p:cNvPicPr>
          <p:nvPr/>
        </p:nvPicPr>
        <p:blipFill rotWithShape="1">
          <a:blip r:embed="rId3"/>
          <a:srcRect t="44861"/>
          <a:stretch/>
        </p:blipFill>
        <p:spPr>
          <a:xfrm>
            <a:off x="5849885" y="2038349"/>
            <a:ext cx="5608690" cy="4123426"/>
          </a:xfrm>
          <a:prstGeom prst="rect">
            <a:avLst/>
          </a:prstGeom>
        </p:spPr>
      </p:pic>
      <p:pic>
        <p:nvPicPr>
          <p:cNvPr id="6" name="Grafik 5">
            <a:extLst>
              <a:ext uri="{FF2B5EF4-FFF2-40B4-BE49-F238E27FC236}">
                <a16:creationId xmlns:a16="http://schemas.microsoft.com/office/drawing/2014/main" id="{257788DB-0D46-54C0-4208-07FF5FED8DBB}"/>
              </a:ext>
            </a:extLst>
          </p:cNvPr>
          <p:cNvPicPr>
            <a:picLocks noChangeAspect="1"/>
          </p:cNvPicPr>
          <p:nvPr/>
        </p:nvPicPr>
        <p:blipFill rotWithShape="1">
          <a:blip r:embed="rId4"/>
          <a:srcRect l="16783" t="18491" r="40743" b="21383"/>
          <a:stretch/>
        </p:blipFill>
        <p:spPr>
          <a:xfrm>
            <a:off x="837482" y="2038349"/>
            <a:ext cx="4485735" cy="4123426"/>
          </a:xfrm>
          <a:prstGeom prst="rect">
            <a:avLst/>
          </a:prstGeom>
        </p:spPr>
      </p:pic>
    </p:spTree>
    <p:extLst>
      <p:ext uri="{BB962C8B-B14F-4D97-AF65-F5344CB8AC3E}">
        <p14:creationId xmlns:p14="http://schemas.microsoft.com/office/powerpoint/2010/main" val="1524207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3D – Druck - Tablettenbehälter</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Produktion</a:t>
            </a:r>
          </a:p>
        </p:txBody>
      </p:sp>
      <p:pic>
        <p:nvPicPr>
          <p:cNvPr id="11" name="Grafik 10">
            <a:extLst>
              <a:ext uri="{FF2B5EF4-FFF2-40B4-BE49-F238E27FC236}">
                <a16:creationId xmlns:a16="http://schemas.microsoft.com/office/drawing/2014/main" id="{5ADE8699-C5A5-7682-DF32-A74DD8A70AF5}"/>
              </a:ext>
            </a:extLst>
          </p:cNvPr>
          <p:cNvPicPr>
            <a:picLocks noChangeAspect="1"/>
          </p:cNvPicPr>
          <p:nvPr/>
        </p:nvPicPr>
        <p:blipFill>
          <a:blip r:embed="rId3"/>
          <a:stretch>
            <a:fillRect/>
          </a:stretch>
        </p:blipFill>
        <p:spPr>
          <a:xfrm>
            <a:off x="7600950" y="1795462"/>
            <a:ext cx="3400425" cy="4533899"/>
          </a:xfrm>
          <a:prstGeom prst="rect">
            <a:avLst/>
          </a:prstGeom>
        </p:spPr>
      </p:pic>
      <p:grpSp>
        <p:nvGrpSpPr>
          <p:cNvPr id="12" name="Gruppieren 11">
            <a:extLst>
              <a:ext uri="{FF2B5EF4-FFF2-40B4-BE49-F238E27FC236}">
                <a16:creationId xmlns:a16="http://schemas.microsoft.com/office/drawing/2014/main" id="{12C50F14-FDF4-8D31-6E3D-C915397B250D}"/>
              </a:ext>
            </a:extLst>
          </p:cNvPr>
          <p:cNvGrpSpPr/>
          <p:nvPr/>
        </p:nvGrpSpPr>
        <p:grpSpPr>
          <a:xfrm flipV="1">
            <a:off x="2249422" y="1349063"/>
            <a:ext cx="7693156" cy="58988"/>
            <a:chOff x="4086225" y="1423358"/>
            <a:chExt cx="4019550" cy="0"/>
          </a:xfrm>
        </p:grpSpPr>
        <p:cxnSp>
          <p:nvCxnSpPr>
            <p:cNvPr id="13" name="Gerader Verbinder 12">
              <a:extLst>
                <a:ext uri="{FF2B5EF4-FFF2-40B4-BE49-F238E27FC236}">
                  <a16:creationId xmlns:a16="http://schemas.microsoft.com/office/drawing/2014/main" id="{F7793E1E-7AA0-356E-1632-6C2E64070E3F}"/>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F81105DF-4B1A-09B6-2F4A-B2A89B72DF5D}"/>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Grafik 3">
            <a:extLst>
              <a:ext uri="{FF2B5EF4-FFF2-40B4-BE49-F238E27FC236}">
                <a16:creationId xmlns:a16="http://schemas.microsoft.com/office/drawing/2014/main" id="{3204A2EE-5D93-32A4-0ABF-65FD1DFA7D5A}"/>
              </a:ext>
            </a:extLst>
          </p:cNvPr>
          <p:cNvPicPr>
            <a:picLocks noChangeAspect="1"/>
          </p:cNvPicPr>
          <p:nvPr/>
        </p:nvPicPr>
        <p:blipFill rotWithShape="1">
          <a:blip r:embed="rId4"/>
          <a:srcRect l="16864" t="22893" r="40661" b="28805"/>
          <a:stretch/>
        </p:blipFill>
        <p:spPr>
          <a:xfrm>
            <a:off x="638533" y="1811559"/>
            <a:ext cx="6115950" cy="4516394"/>
          </a:xfrm>
          <a:prstGeom prst="rect">
            <a:avLst/>
          </a:prstGeom>
        </p:spPr>
      </p:pic>
    </p:spTree>
    <p:extLst>
      <p:ext uri="{BB962C8B-B14F-4D97-AF65-F5344CB8AC3E}">
        <p14:creationId xmlns:p14="http://schemas.microsoft.com/office/powerpoint/2010/main" val="1244660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3D – Druck - Förderschnecke</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Produktion</a:t>
            </a:r>
          </a:p>
        </p:txBody>
      </p:sp>
      <p:grpSp>
        <p:nvGrpSpPr>
          <p:cNvPr id="4" name="Gruppieren 3">
            <a:extLst>
              <a:ext uri="{FF2B5EF4-FFF2-40B4-BE49-F238E27FC236}">
                <a16:creationId xmlns:a16="http://schemas.microsoft.com/office/drawing/2014/main" id="{193B3B12-BF92-25CE-2476-4B61BD97585B}"/>
              </a:ext>
            </a:extLst>
          </p:cNvPr>
          <p:cNvGrpSpPr/>
          <p:nvPr/>
        </p:nvGrpSpPr>
        <p:grpSpPr>
          <a:xfrm flipV="1">
            <a:off x="2657475" y="1349063"/>
            <a:ext cx="6877050" cy="52730"/>
            <a:chOff x="4086225" y="1423358"/>
            <a:chExt cx="4019550" cy="0"/>
          </a:xfrm>
        </p:grpSpPr>
        <p:cxnSp>
          <p:nvCxnSpPr>
            <p:cNvPr id="5" name="Gerader Verbinder 4">
              <a:extLst>
                <a:ext uri="{FF2B5EF4-FFF2-40B4-BE49-F238E27FC236}">
                  <a16:creationId xmlns:a16="http://schemas.microsoft.com/office/drawing/2014/main" id="{70AA4E06-1328-8DF6-A0D5-DDC6852B49C1}"/>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745C3DFC-3D88-8C83-A39D-CF17B3F2B496}"/>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126" name="Picture 6" descr="upload.wikimedia.org/wikipedia/commons/2/22/Archim...">
            <a:extLst>
              <a:ext uri="{FF2B5EF4-FFF2-40B4-BE49-F238E27FC236}">
                <a16:creationId xmlns:a16="http://schemas.microsoft.com/office/drawing/2014/main" id="{11FFB75F-4585-FDF5-69CB-EED1033A3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363" y="2260452"/>
            <a:ext cx="5358437" cy="387292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077F6C12-27B0-C940-E64A-9BED0A34DFFC}"/>
              </a:ext>
            </a:extLst>
          </p:cNvPr>
          <p:cNvPicPr>
            <a:picLocks noChangeAspect="1"/>
          </p:cNvPicPr>
          <p:nvPr/>
        </p:nvPicPr>
        <p:blipFill rotWithShape="1">
          <a:blip r:embed="rId4"/>
          <a:srcRect l="18123" t="34466" r="42512" b="17359"/>
          <a:stretch/>
        </p:blipFill>
        <p:spPr>
          <a:xfrm>
            <a:off x="838199" y="2260452"/>
            <a:ext cx="4873265" cy="3872929"/>
          </a:xfrm>
          <a:prstGeom prst="rect">
            <a:avLst/>
          </a:prstGeom>
        </p:spPr>
      </p:pic>
    </p:spTree>
    <p:extLst>
      <p:ext uri="{BB962C8B-B14F-4D97-AF65-F5344CB8AC3E}">
        <p14:creationId xmlns:p14="http://schemas.microsoft.com/office/powerpoint/2010/main" val="1168274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Cartoon, Logo, Screenshot enthält.&#10;&#10;Beschreibung automatisch generiert.">
            <a:extLst>
              <a:ext uri="{FF2B5EF4-FFF2-40B4-BE49-F238E27FC236}">
                <a16:creationId xmlns:a16="http://schemas.microsoft.com/office/drawing/2014/main" id="{BA521066-2794-C8F0-2327-C8C987E12B4E}"/>
              </a:ext>
            </a:extLst>
          </p:cNvPr>
          <p:cNvPicPr>
            <a:picLocks noChangeAspect="1"/>
          </p:cNvPicPr>
          <p:nvPr/>
        </p:nvPicPr>
        <p:blipFill>
          <a:blip r:embed="rId3"/>
          <a:stretch>
            <a:fillRect/>
          </a:stretch>
        </p:blipFill>
        <p:spPr>
          <a:xfrm>
            <a:off x="0" y="594"/>
            <a:ext cx="12192000" cy="6856811"/>
          </a:xfrm>
          <a:prstGeom prst="rect">
            <a:avLst/>
          </a:prstGeom>
        </p:spPr>
      </p:pic>
    </p:spTree>
    <p:extLst>
      <p:ext uri="{BB962C8B-B14F-4D97-AF65-F5344CB8AC3E}">
        <p14:creationId xmlns:p14="http://schemas.microsoft.com/office/powerpoint/2010/main" val="539048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Skripte</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err="1"/>
              <a:t>IoBroker</a:t>
            </a:r>
            <a:endParaRPr lang="de-DE" sz="1400"/>
          </a:p>
        </p:txBody>
      </p:sp>
      <p:grpSp>
        <p:nvGrpSpPr>
          <p:cNvPr id="3" name="Gruppieren 2">
            <a:extLst>
              <a:ext uri="{FF2B5EF4-FFF2-40B4-BE49-F238E27FC236}">
                <a16:creationId xmlns:a16="http://schemas.microsoft.com/office/drawing/2014/main" id="{92F891E7-B3A5-1ADD-613B-8007D8585D05}"/>
              </a:ext>
            </a:extLst>
          </p:cNvPr>
          <p:cNvGrpSpPr/>
          <p:nvPr/>
        </p:nvGrpSpPr>
        <p:grpSpPr>
          <a:xfrm>
            <a:off x="4086225" y="1394783"/>
            <a:ext cx="4019550" cy="0"/>
            <a:chOff x="4086225" y="1423358"/>
            <a:chExt cx="4019550" cy="0"/>
          </a:xfrm>
        </p:grpSpPr>
        <p:cxnSp>
          <p:nvCxnSpPr>
            <p:cNvPr id="9" name="Gerader Verbinder 8">
              <a:extLst>
                <a:ext uri="{FF2B5EF4-FFF2-40B4-BE49-F238E27FC236}">
                  <a16:creationId xmlns:a16="http://schemas.microsoft.com/office/drawing/2014/main" id="{FF695FA7-F82B-64B9-0B8B-25313EF44306}"/>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Gerader Verbinder 9">
              <a:extLst>
                <a:ext uri="{FF2B5EF4-FFF2-40B4-BE49-F238E27FC236}">
                  <a16:creationId xmlns:a16="http://schemas.microsoft.com/office/drawing/2014/main" id="{6716A6E1-0B41-68F8-8C3D-6CB38CFCDD19}"/>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2" name="Grafik 11">
            <a:extLst>
              <a:ext uri="{FF2B5EF4-FFF2-40B4-BE49-F238E27FC236}">
                <a16:creationId xmlns:a16="http://schemas.microsoft.com/office/drawing/2014/main" id="{0DEC9335-F2CB-B8E9-F86A-CD2982A6EF7E}"/>
              </a:ext>
            </a:extLst>
          </p:cNvPr>
          <p:cNvPicPr>
            <a:picLocks noChangeAspect="1"/>
          </p:cNvPicPr>
          <p:nvPr/>
        </p:nvPicPr>
        <p:blipFill>
          <a:blip r:embed="rId2"/>
          <a:stretch>
            <a:fillRect/>
          </a:stretch>
        </p:blipFill>
        <p:spPr>
          <a:xfrm>
            <a:off x="3401997" y="1613050"/>
            <a:ext cx="5388005" cy="4972336"/>
          </a:xfrm>
          <a:prstGeom prst="rect">
            <a:avLst/>
          </a:prstGeom>
        </p:spPr>
      </p:pic>
      <p:cxnSp>
        <p:nvCxnSpPr>
          <p:cNvPr id="14" name="Gerader Verbinder 13">
            <a:extLst>
              <a:ext uri="{FF2B5EF4-FFF2-40B4-BE49-F238E27FC236}">
                <a16:creationId xmlns:a16="http://schemas.microsoft.com/office/drawing/2014/main" id="{B0FE2041-E4B0-D89E-F356-D5C5D7FBA4CB}"/>
              </a:ext>
            </a:extLst>
          </p:cNvPr>
          <p:cNvCxnSpPr/>
          <p:nvPr/>
        </p:nvCxnSpPr>
        <p:spPr>
          <a:xfrm>
            <a:off x="5054600" y="2863850"/>
            <a:ext cx="13398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9F973BD5-E342-5762-26A5-9F3D693F257C}"/>
              </a:ext>
            </a:extLst>
          </p:cNvPr>
          <p:cNvCxnSpPr>
            <a:cxnSpLocks/>
          </p:cNvCxnSpPr>
          <p:nvPr/>
        </p:nvCxnSpPr>
        <p:spPr>
          <a:xfrm>
            <a:off x="5054600" y="3959225"/>
            <a:ext cx="7080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8704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Objekte - Datenpunkte</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err="1"/>
              <a:t>IoBroker</a:t>
            </a:r>
            <a:endParaRPr lang="de-DE" sz="1400"/>
          </a:p>
        </p:txBody>
      </p:sp>
      <p:grpSp>
        <p:nvGrpSpPr>
          <p:cNvPr id="4" name="Gruppieren 3">
            <a:extLst>
              <a:ext uri="{FF2B5EF4-FFF2-40B4-BE49-F238E27FC236}">
                <a16:creationId xmlns:a16="http://schemas.microsoft.com/office/drawing/2014/main" id="{60FD6947-FB52-2464-EEB5-6251203060B3}"/>
              </a:ext>
            </a:extLst>
          </p:cNvPr>
          <p:cNvGrpSpPr/>
          <p:nvPr/>
        </p:nvGrpSpPr>
        <p:grpSpPr>
          <a:xfrm flipV="1">
            <a:off x="2657475" y="1349063"/>
            <a:ext cx="6877050" cy="52730"/>
            <a:chOff x="4086225" y="1423358"/>
            <a:chExt cx="4019550" cy="0"/>
          </a:xfrm>
        </p:grpSpPr>
        <p:cxnSp>
          <p:nvCxnSpPr>
            <p:cNvPr id="5" name="Gerader Verbinder 4">
              <a:extLst>
                <a:ext uri="{FF2B5EF4-FFF2-40B4-BE49-F238E27FC236}">
                  <a16:creationId xmlns:a16="http://schemas.microsoft.com/office/drawing/2014/main" id="{2B9AE374-8CE3-AF54-93ED-A9BD6A28AA6D}"/>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B512ADD1-B28D-61D9-9963-D49F96E9B438}"/>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1" name="Grafik 10">
            <a:extLst>
              <a:ext uri="{FF2B5EF4-FFF2-40B4-BE49-F238E27FC236}">
                <a16:creationId xmlns:a16="http://schemas.microsoft.com/office/drawing/2014/main" id="{9ECF8E51-E259-269D-650C-76BC9C2B4AB7}"/>
              </a:ext>
            </a:extLst>
          </p:cNvPr>
          <p:cNvPicPr>
            <a:picLocks noChangeAspect="1"/>
          </p:cNvPicPr>
          <p:nvPr/>
        </p:nvPicPr>
        <p:blipFill>
          <a:blip r:embed="rId2"/>
          <a:stretch>
            <a:fillRect/>
          </a:stretch>
        </p:blipFill>
        <p:spPr>
          <a:xfrm>
            <a:off x="419100" y="1971558"/>
            <a:ext cx="11353800" cy="3330448"/>
          </a:xfrm>
          <a:prstGeom prst="rect">
            <a:avLst/>
          </a:prstGeom>
        </p:spPr>
      </p:pic>
    </p:spTree>
    <p:extLst>
      <p:ext uri="{BB962C8B-B14F-4D97-AF65-F5344CB8AC3E}">
        <p14:creationId xmlns:p14="http://schemas.microsoft.com/office/powerpoint/2010/main" val="622298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Python Code für den Sprachsensor</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Behind The Scenes</a:t>
            </a:r>
          </a:p>
        </p:txBody>
      </p:sp>
      <p:grpSp>
        <p:nvGrpSpPr>
          <p:cNvPr id="4" name="Gruppieren 3">
            <a:extLst>
              <a:ext uri="{FF2B5EF4-FFF2-40B4-BE49-F238E27FC236}">
                <a16:creationId xmlns:a16="http://schemas.microsoft.com/office/drawing/2014/main" id="{60FD6947-FB52-2464-EEB5-6251203060B3}"/>
              </a:ext>
            </a:extLst>
          </p:cNvPr>
          <p:cNvGrpSpPr/>
          <p:nvPr/>
        </p:nvGrpSpPr>
        <p:grpSpPr>
          <a:xfrm flipV="1">
            <a:off x="1747838" y="1349062"/>
            <a:ext cx="8696325" cy="66679"/>
            <a:chOff x="4086225" y="1423358"/>
            <a:chExt cx="4019550" cy="0"/>
          </a:xfrm>
        </p:grpSpPr>
        <p:cxnSp>
          <p:nvCxnSpPr>
            <p:cNvPr id="5" name="Gerader Verbinder 4">
              <a:extLst>
                <a:ext uri="{FF2B5EF4-FFF2-40B4-BE49-F238E27FC236}">
                  <a16:creationId xmlns:a16="http://schemas.microsoft.com/office/drawing/2014/main" id="{2B9AE374-8CE3-AF54-93ED-A9BD6A28AA6D}"/>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B512ADD1-B28D-61D9-9963-D49F96E9B438}"/>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5" name="Inhaltsplatzhalter 14" descr="Ein Bild, das Text, Screenshot enthält.&#10;&#10;Beschreibung automatisch generiert.">
            <a:extLst>
              <a:ext uri="{FF2B5EF4-FFF2-40B4-BE49-F238E27FC236}">
                <a16:creationId xmlns:a16="http://schemas.microsoft.com/office/drawing/2014/main" id="{6B1406CA-9C79-7D0E-AC4C-A9D1BFC657C0}"/>
              </a:ext>
            </a:extLst>
          </p:cNvPr>
          <p:cNvPicPr>
            <a:picLocks noGrp="1" noChangeAspect="1"/>
          </p:cNvPicPr>
          <p:nvPr>
            <p:ph idx="1"/>
          </p:nvPr>
        </p:nvPicPr>
        <p:blipFill>
          <a:blip r:embed="rId2"/>
          <a:stretch>
            <a:fillRect/>
          </a:stretch>
        </p:blipFill>
        <p:spPr>
          <a:xfrm>
            <a:off x="6188259" y="1690688"/>
            <a:ext cx="4602880" cy="4704271"/>
          </a:xfrm>
        </p:spPr>
      </p:pic>
      <p:pic>
        <p:nvPicPr>
          <p:cNvPr id="17" name="Grafik 16" descr="Ein Bild, das Text, Screenshot enthält.&#10;&#10;Beschreibung automatisch generiert.">
            <a:extLst>
              <a:ext uri="{FF2B5EF4-FFF2-40B4-BE49-F238E27FC236}">
                <a16:creationId xmlns:a16="http://schemas.microsoft.com/office/drawing/2014/main" id="{6F3530B2-E908-9C62-D5D1-16B92BEFC418}"/>
              </a:ext>
            </a:extLst>
          </p:cNvPr>
          <p:cNvPicPr>
            <a:picLocks noChangeAspect="1"/>
          </p:cNvPicPr>
          <p:nvPr/>
        </p:nvPicPr>
        <p:blipFill>
          <a:blip r:embed="rId3"/>
          <a:stretch>
            <a:fillRect/>
          </a:stretch>
        </p:blipFill>
        <p:spPr>
          <a:xfrm>
            <a:off x="1877698" y="1691635"/>
            <a:ext cx="3772029" cy="4704272"/>
          </a:xfrm>
          <a:prstGeom prst="rect">
            <a:avLst/>
          </a:prstGeom>
        </p:spPr>
      </p:pic>
    </p:spTree>
    <p:extLst>
      <p:ext uri="{BB962C8B-B14F-4D97-AF65-F5344CB8AC3E}">
        <p14:creationId xmlns:p14="http://schemas.microsoft.com/office/powerpoint/2010/main" val="937599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Video Sprachsensor</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Behind The Scenes</a:t>
            </a:r>
          </a:p>
        </p:txBody>
      </p:sp>
      <p:grpSp>
        <p:nvGrpSpPr>
          <p:cNvPr id="12" name="Gruppieren 11">
            <a:extLst>
              <a:ext uri="{FF2B5EF4-FFF2-40B4-BE49-F238E27FC236}">
                <a16:creationId xmlns:a16="http://schemas.microsoft.com/office/drawing/2014/main" id="{62F44BF4-770F-A37D-1F7E-9700F2A59729}"/>
              </a:ext>
            </a:extLst>
          </p:cNvPr>
          <p:cNvGrpSpPr/>
          <p:nvPr/>
        </p:nvGrpSpPr>
        <p:grpSpPr>
          <a:xfrm flipV="1">
            <a:off x="2657475" y="1349063"/>
            <a:ext cx="6877050" cy="52730"/>
            <a:chOff x="4086225" y="1423358"/>
            <a:chExt cx="4019550" cy="0"/>
          </a:xfrm>
        </p:grpSpPr>
        <p:cxnSp>
          <p:nvCxnSpPr>
            <p:cNvPr id="13" name="Gerader Verbinder 12">
              <a:extLst>
                <a:ext uri="{FF2B5EF4-FFF2-40B4-BE49-F238E27FC236}">
                  <a16:creationId xmlns:a16="http://schemas.microsoft.com/office/drawing/2014/main" id="{346DA42B-DD79-351E-3342-128F9A477D48}"/>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A1796BB5-2B21-C7A7-94CB-3CEF48AEBF2E}"/>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5" name="Jarvis Behind the Scenes">
            <a:hlinkClick r:id="" action="ppaction://media"/>
            <a:extLst>
              <a:ext uri="{FF2B5EF4-FFF2-40B4-BE49-F238E27FC236}">
                <a16:creationId xmlns:a16="http://schemas.microsoft.com/office/drawing/2014/main" id="{43C06EDE-4F2B-8F6F-30EB-0E27421B1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1136" y="1690688"/>
            <a:ext cx="8077200" cy="4572000"/>
          </a:xfrm>
          <a:prstGeom prst="rect">
            <a:avLst/>
          </a:prstGeom>
        </p:spPr>
      </p:pic>
    </p:spTree>
    <p:extLst>
      <p:ext uri="{BB962C8B-B14F-4D97-AF65-F5344CB8AC3E}">
        <p14:creationId xmlns:p14="http://schemas.microsoft.com/office/powerpoint/2010/main" val="174398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Touch Funktion </a:t>
            </a:r>
          </a:p>
        </p:txBody>
      </p:sp>
      <p:sp>
        <p:nvSpPr>
          <p:cNvPr id="7" name="Titel 1">
            <a:extLst>
              <a:ext uri="{FF2B5EF4-FFF2-40B4-BE49-F238E27FC236}">
                <a16:creationId xmlns:a16="http://schemas.microsoft.com/office/drawing/2014/main" id="{EECA5492-990F-1DB7-F60F-EE3921FD9D42}"/>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Behind The Scenes</a:t>
            </a:r>
          </a:p>
        </p:txBody>
      </p:sp>
      <p:grpSp>
        <p:nvGrpSpPr>
          <p:cNvPr id="12" name="Gruppieren 11">
            <a:extLst>
              <a:ext uri="{FF2B5EF4-FFF2-40B4-BE49-F238E27FC236}">
                <a16:creationId xmlns:a16="http://schemas.microsoft.com/office/drawing/2014/main" id="{62F44BF4-770F-A37D-1F7E-9700F2A59729}"/>
              </a:ext>
            </a:extLst>
          </p:cNvPr>
          <p:cNvGrpSpPr/>
          <p:nvPr/>
        </p:nvGrpSpPr>
        <p:grpSpPr>
          <a:xfrm flipV="1">
            <a:off x="2657475" y="1349063"/>
            <a:ext cx="6877050" cy="52730"/>
            <a:chOff x="4086225" y="1423358"/>
            <a:chExt cx="4019550" cy="0"/>
          </a:xfrm>
        </p:grpSpPr>
        <p:cxnSp>
          <p:nvCxnSpPr>
            <p:cNvPr id="13" name="Gerader Verbinder 12">
              <a:extLst>
                <a:ext uri="{FF2B5EF4-FFF2-40B4-BE49-F238E27FC236}">
                  <a16:creationId xmlns:a16="http://schemas.microsoft.com/office/drawing/2014/main" id="{346DA42B-DD79-351E-3342-128F9A477D48}"/>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A1796BB5-2B21-C7A7-94CB-3CEF48AEBF2E}"/>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TouchDisplay Show">
            <a:hlinkClick r:id="" action="ppaction://media"/>
            <a:extLst>
              <a:ext uri="{FF2B5EF4-FFF2-40B4-BE49-F238E27FC236}">
                <a16:creationId xmlns:a16="http://schemas.microsoft.com/office/drawing/2014/main" id="{9E6A04A5-7BD9-BA4C-A997-FD2382FE8D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7041" y="1690688"/>
            <a:ext cx="8773064" cy="4934849"/>
          </a:xfrm>
          <a:prstGeom prst="rect">
            <a:avLst/>
          </a:prstGeom>
        </p:spPr>
      </p:pic>
    </p:spTree>
    <p:extLst>
      <p:ext uri="{BB962C8B-B14F-4D97-AF65-F5344CB8AC3E}">
        <p14:creationId xmlns:p14="http://schemas.microsoft.com/office/powerpoint/2010/main" val="16809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CF33C-4490-7ECC-10B9-440AA3FFBD29}"/>
              </a:ext>
            </a:extLst>
          </p:cNvPr>
          <p:cNvSpPr>
            <a:spLocks noGrp="1"/>
          </p:cNvSpPr>
          <p:nvPr>
            <p:ph type="title"/>
          </p:nvPr>
        </p:nvSpPr>
        <p:spPr/>
        <p:txBody>
          <a:bodyPr/>
          <a:lstStyle/>
          <a:p>
            <a:pPr algn="ctr"/>
            <a:r>
              <a:rPr lang="de-DE"/>
              <a:t>Agenda</a:t>
            </a:r>
          </a:p>
        </p:txBody>
      </p:sp>
      <p:grpSp>
        <p:nvGrpSpPr>
          <p:cNvPr id="33" name="Gruppieren 32">
            <a:extLst>
              <a:ext uri="{FF2B5EF4-FFF2-40B4-BE49-F238E27FC236}">
                <a16:creationId xmlns:a16="http://schemas.microsoft.com/office/drawing/2014/main" id="{BBE428FB-B4FE-3849-9550-1FED05FED0E3}"/>
              </a:ext>
            </a:extLst>
          </p:cNvPr>
          <p:cNvGrpSpPr/>
          <p:nvPr/>
        </p:nvGrpSpPr>
        <p:grpSpPr>
          <a:xfrm>
            <a:off x="4086225" y="1394783"/>
            <a:ext cx="4019550" cy="0"/>
            <a:chOff x="4086225" y="1423358"/>
            <a:chExt cx="4019550" cy="0"/>
          </a:xfrm>
        </p:grpSpPr>
        <p:cxnSp>
          <p:nvCxnSpPr>
            <p:cNvPr id="30" name="Gerader Verbinder 29">
              <a:extLst>
                <a:ext uri="{FF2B5EF4-FFF2-40B4-BE49-F238E27FC236}">
                  <a16:creationId xmlns:a16="http://schemas.microsoft.com/office/drawing/2014/main" id="{4741C296-65D3-3820-05D0-1526548D54D1}"/>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Gerader Verbinder 31">
              <a:extLst>
                <a:ext uri="{FF2B5EF4-FFF2-40B4-BE49-F238E27FC236}">
                  <a16:creationId xmlns:a16="http://schemas.microsoft.com/office/drawing/2014/main" id="{85F69165-E35D-BFFD-E887-60ADA63CF30C}"/>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8" name="Ellipse 27">
            <a:extLst>
              <a:ext uri="{FF2B5EF4-FFF2-40B4-BE49-F238E27FC236}">
                <a16:creationId xmlns:a16="http://schemas.microsoft.com/office/drawing/2014/main" id="{0967B1F8-B696-46E2-D745-0D853F8940BD}"/>
              </a:ext>
            </a:extLst>
          </p:cNvPr>
          <p:cNvSpPr/>
          <p:nvPr/>
        </p:nvSpPr>
        <p:spPr>
          <a:xfrm>
            <a:off x="1259461" y="2331997"/>
            <a:ext cx="1483742" cy="1483742"/>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0">
                <a:solidFill>
                  <a:schemeClr val="tx1"/>
                </a:solidFill>
                <a:latin typeface="Matura MT Script Capitals" panose="03020802060602070202" pitchFamily="66" charset="0"/>
              </a:rPr>
              <a:t>1</a:t>
            </a:r>
          </a:p>
        </p:txBody>
      </p:sp>
      <p:sp>
        <p:nvSpPr>
          <p:cNvPr id="29" name="Ellipse 28">
            <a:extLst>
              <a:ext uri="{FF2B5EF4-FFF2-40B4-BE49-F238E27FC236}">
                <a16:creationId xmlns:a16="http://schemas.microsoft.com/office/drawing/2014/main" id="{97D4CB76-2E0F-B1E0-39A2-2E51A4B41C2F}"/>
              </a:ext>
            </a:extLst>
          </p:cNvPr>
          <p:cNvSpPr/>
          <p:nvPr/>
        </p:nvSpPr>
        <p:spPr>
          <a:xfrm>
            <a:off x="3980718" y="2331997"/>
            <a:ext cx="1483742" cy="1483742"/>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0">
                <a:solidFill>
                  <a:schemeClr val="tx1"/>
                </a:solidFill>
                <a:latin typeface="Matura MT Script Capitals" panose="03020802060602070202" pitchFamily="66" charset="0"/>
              </a:rPr>
              <a:t>2</a:t>
            </a:r>
          </a:p>
        </p:txBody>
      </p:sp>
      <p:sp>
        <p:nvSpPr>
          <p:cNvPr id="31" name="Ellipse 30">
            <a:extLst>
              <a:ext uri="{FF2B5EF4-FFF2-40B4-BE49-F238E27FC236}">
                <a16:creationId xmlns:a16="http://schemas.microsoft.com/office/drawing/2014/main" id="{9F766FEB-F95D-EA40-9C92-F839987D5F64}"/>
              </a:ext>
            </a:extLst>
          </p:cNvPr>
          <p:cNvSpPr/>
          <p:nvPr/>
        </p:nvSpPr>
        <p:spPr>
          <a:xfrm>
            <a:off x="6701975" y="2335801"/>
            <a:ext cx="1483742" cy="1483742"/>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0">
                <a:solidFill>
                  <a:schemeClr val="tx1"/>
                </a:solidFill>
                <a:latin typeface="Matura MT Script Capitals" panose="03020802060602070202" pitchFamily="66" charset="0"/>
              </a:rPr>
              <a:t>3</a:t>
            </a:r>
          </a:p>
        </p:txBody>
      </p:sp>
      <p:sp>
        <p:nvSpPr>
          <p:cNvPr id="34" name="Ellipse 33">
            <a:extLst>
              <a:ext uri="{FF2B5EF4-FFF2-40B4-BE49-F238E27FC236}">
                <a16:creationId xmlns:a16="http://schemas.microsoft.com/office/drawing/2014/main" id="{61F135CA-3EB1-F2A2-0D25-E7A23B2AE44D}"/>
              </a:ext>
            </a:extLst>
          </p:cNvPr>
          <p:cNvSpPr/>
          <p:nvPr/>
        </p:nvSpPr>
        <p:spPr>
          <a:xfrm>
            <a:off x="9423232" y="2331997"/>
            <a:ext cx="1483742" cy="1483742"/>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0">
                <a:solidFill>
                  <a:schemeClr val="tx1"/>
                </a:solidFill>
                <a:latin typeface="Matura MT Script Capitals" panose="03020802060602070202" pitchFamily="66" charset="0"/>
              </a:rPr>
              <a:t>4</a:t>
            </a:r>
          </a:p>
        </p:txBody>
      </p:sp>
      <p:sp>
        <p:nvSpPr>
          <p:cNvPr id="35" name="Textfeld 34">
            <a:extLst>
              <a:ext uri="{FF2B5EF4-FFF2-40B4-BE49-F238E27FC236}">
                <a16:creationId xmlns:a16="http://schemas.microsoft.com/office/drawing/2014/main" id="{4F18BCC0-8E4A-40B8-E267-4F47DB07DA30}"/>
              </a:ext>
            </a:extLst>
          </p:cNvPr>
          <p:cNvSpPr txBox="1"/>
          <p:nvPr/>
        </p:nvSpPr>
        <p:spPr>
          <a:xfrm>
            <a:off x="1192786" y="3901464"/>
            <a:ext cx="1913443" cy="369332"/>
          </a:xfrm>
          <a:prstGeom prst="rect">
            <a:avLst/>
          </a:prstGeom>
          <a:noFill/>
        </p:spPr>
        <p:txBody>
          <a:bodyPr wrap="square" rtlCol="0">
            <a:spAutoFit/>
          </a:bodyPr>
          <a:lstStyle/>
          <a:p>
            <a:r>
              <a:rPr lang="de-DE" b="1"/>
              <a:t>Geschäftsidee</a:t>
            </a:r>
            <a:endParaRPr lang="de-DE"/>
          </a:p>
        </p:txBody>
      </p:sp>
      <p:sp>
        <p:nvSpPr>
          <p:cNvPr id="36" name="Textfeld 35">
            <a:extLst>
              <a:ext uri="{FF2B5EF4-FFF2-40B4-BE49-F238E27FC236}">
                <a16:creationId xmlns:a16="http://schemas.microsoft.com/office/drawing/2014/main" id="{9B3116B9-3FF1-C320-2DD7-35BF57C719CD}"/>
              </a:ext>
            </a:extLst>
          </p:cNvPr>
          <p:cNvSpPr txBox="1"/>
          <p:nvPr/>
        </p:nvSpPr>
        <p:spPr>
          <a:xfrm>
            <a:off x="3842067" y="3901464"/>
            <a:ext cx="1913443" cy="369332"/>
          </a:xfrm>
          <a:prstGeom prst="rect">
            <a:avLst/>
          </a:prstGeom>
          <a:noFill/>
        </p:spPr>
        <p:txBody>
          <a:bodyPr wrap="square" rtlCol="0">
            <a:spAutoFit/>
          </a:bodyPr>
          <a:lstStyle/>
          <a:p>
            <a:r>
              <a:rPr lang="de-DE" b="1"/>
              <a:t>Geschäftsmodell</a:t>
            </a:r>
            <a:endParaRPr lang="de-DE"/>
          </a:p>
        </p:txBody>
      </p:sp>
      <p:sp>
        <p:nvSpPr>
          <p:cNvPr id="37" name="Textfeld 36">
            <a:extLst>
              <a:ext uri="{FF2B5EF4-FFF2-40B4-BE49-F238E27FC236}">
                <a16:creationId xmlns:a16="http://schemas.microsoft.com/office/drawing/2014/main" id="{6680EDE7-8A37-C1ED-87B3-E1BC42D781B8}"/>
              </a:ext>
            </a:extLst>
          </p:cNvPr>
          <p:cNvSpPr txBox="1"/>
          <p:nvPr/>
        </p:nvSpPr>
        <p:spPr>
          <a:xfrm>
            <a:off x="6510202" y="3901464"/>
            <a:ext cx="2085376" cy="369332"/>
          </a:xfrm>
          <a:prstGeom prst="rect">
            <a:avLst/>
          </a:prstGeom>
          <a:noFill/>
        </p:spPr>
        <p:txBody>
          <a:bodyPr wrap="square" rtlCol="0">
            <a:spAutoFit/>
          </a:bodyPr>
          <a:lstStyle/>
          <a:p>
            <a:r>
              <a:rPr lang="de-DE" b="1"/>
              <a:t>Produktvorstellung</a:t>
            </a:r>
            <a:endParaRPr lang="de-DE"/>
          </a:p>
        </p:txBody>
      </p:sp>
      <p:sp>
        <p:nvSpPr>
          <p:cNvPr id="38" name="Textfeld 37">
            <a:extLst>
              <a:ext uri="{FF2B5EF4-FFF2-40B4-BE49-F238E27FC236}">
                <a16:creationId xmlns:a16="http://schemas.microsoft.com/office/drawing/2014/main" id="{7FDA9C1B-EBF2-9BEE-DEF7-72293356151D}"/>
              </a:ext>
            </a:extLst>
          </p:cNvPr>
          <p:cNvSpPr txBox="1"/>
          <p:nvPr/>
        </p:nvSpPr>
        <p:spPr>
          <a:xfrm>
            <a:off x="9576111" y="3901464"/>
            <a:ext cx="1403559" cy="369332"/>
          </a:xfrm>
          <a:prstGeom prst="rect">
            <a:avLst/>
          </a:prstGeom>
          <a:noFill/>
        </p:spPr>
        <p:txBody>
          <a:bodyPr wrap="square" rtlCol="0">
            <a:spAutoFit/>
          </a:bodyPr>
          <a:lstStyle/>
          <a:p>
            <a:r>
              <a:rPr lang="de-DE" b="1"/>
              <a:t>Produktion</a:t>
            </a:r>
            <a:endParaRPr lang="de-DE"/>
          </a:p>
        </p:txBody>
      </p:sp>
      <p:pic>
        <p:nvPicPr>
          <p:cNvPr id="4" name="Grafik 3" descr="Junge mit Umhang">
            <a:extLst>
              <a:ext uri="{FF2B5EF4-FFF2-40B4-BE49-F238E27FC236}">
                <a16:creationId xmlns:a16="http://schemas.microsoft.com/office/drawing/2014/main" id="{EEAED7DC-A9EB-6B46-E6B6-C65C6A36C38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0383" b="71028"/>
          <a:stretch/>
        </p:blipFill>
        <p:spPr>
          <a:xfrm>
            <a:off x="-609600" y="4457048"/>
            <a:ext cx="2120738" cy="2582381"/>
          </a:xfrm>
          <a:prstGeom prst="rect">
            <a:avLst/>
          </a:prstGeom>
        </p:spPr>
      </p:pic>
      <p:pic>
        <p:nvPicPr>
          <p:cNvPr id="7" name="Grafik 6" descr="Fliegende Konfettifeier">
            <a:extLst>
              <a:ext uri="{FF2B5EF4-FFF2-40B4-BE49-F238E27FC236}">
                <a16:creationId xmlns:a16="http://schemas.microsoft.com/office/drawing/2014/main" id="{947188DD-F515-DDA2-629A-5E6C28C82A6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4185" r="80181"/>
          <a:stretch/>
        </p:blipFill>
        <p:spPr>
          <a:xfrm rot="15163866">
            <a:off x="394746" y="-1702519"/>
            <a:ext cx="2416312" cy="4513588"/>
          </a:xfrm>
          <a:prstGeom prst="rect">
            <a:avLst/>
          </a:prstGeom>
        </p:spPr>
      </p:pic>
    </p:spTree>
    <p:extLst>
      <p:ext uri="{BB962C8B-B14F-4D97-AF65-F5344CB8AC3E}">
        <p14:creationId xmlns:p14="http://schemas.microsoft.com/office/powerpoint/2010/main" val="381825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descr="Bewertung 1 Stern Silhouette">
            <a:extLst>
              <a:ext uri="{FF2B5EF4-FFF2-40B4-BE49-F238E27FC236}">
                <a16:creationId xmlns:a16="http://schemas.microsoft.com/office/drawing/2014/main" id="{8E298AEB-1D19-CFA8-AA7B-F1BB4C195D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5000" y="1307646"/>
            <a:ext cx="914400" cy="914400"/>
          </a:xfrm>
          <a:prstGeom prst="rect">
            <a:avLst/>
          </a:prstGeom>
        </p:spPr>
      </p:pic>
      <p:grpSp>
        <p:nvGrpSpPr>
          <p:cNvPr id="44" name="Gruppieren 43">
            <a:extLst>
              <a:ext uri="{FF2B5EF4-FFF2-40B4-BE49-F238E27FC236}">
                <a16:creationId xmlns:a16="http://schemas.microsoft.com/office/drawing/2014/main" id="{E6CC1964-F0A8-606D-1846-64CF6522DE91}"/>
              </a:ext>
            </a:extLst>
          </p:cNvPr>
          <p:cNvGrpSpPr/>
          <p:nvPr/>
        </p:nvGrpSpPr>
        <p:grpSpPr>
          <a:xfrm>
            <a:off x="1290329" y="2335801"/>
            <a:ext cx="1483742" cy="1483742"/>
            <a:chOff x="1290329" y="2335801"/>
            <a:chExt cx="1483742" cy="1483742"/>
          </a:xfrm>
        </p:grpSpPr>
        <p:pic>
          <p:nvPicPr>
            <p:cNvPr id="26" name="Grafik 25" descr="Post-it-Notizen mit einfarbiger Füllung">
              <a:extLst>
                <a:ext uri="{FF2B5EF4-FFF2-40B4-BE49-F238E27FC236}">
                  <a16:creationId xmlns:a16="http://schemas.microsoft.com/office/drawing/2014/main" id="{0D204E46-B515-444C-4184-6C8C32CF06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6392" y="2563312"/>
              <a:ext cx="1033390" cy="1033390"/>
            </a:xfrm>
            <a:prstGeom prst="rect">
              <a:avLst/>
            </a:prstGeom>
          </p:spPr>
        </p:pic>
        <p:sp>
          <p:nvSpPr>
            <p:cNvPr id="41" name="Ellipse 40">
              <a:extLst>
                <a:ext uri="{FF2B5EF4-FFF2-40B4-BE49-F238E27FC236}">
                  <a16:creationId xmlns:a16="http://schemas.microsoft.com/office/drawing/2014/main" id="{FA8322A6-07AE-A964-A2C2-E578D1DC2CE3}"/>
                </a:ext>
              </a:extLst>
            </p:cNvPr>
            <p:cNvSpPr/>
            <p:nvPr/>
          </p:nvSpPr>
          <p:spPr>
            <a:xfrm>
              <a:off x="1290329" y="2335801"/>
              <a:ext cx="1483742" cy="1483742"/>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5" name="Gruppieren 44">
            <a:extLst>
              <a:ext uri="{FF2B5EF4-FFF2-40B4-BE49-F238E27FC236}">
                <a16:creationId xmlns:a16="http://schemas.microsoft.com/office/drawing/2014/main" id="{620915BA-F437-5A91-593F-50453958F4D5}"/>
              </a:ext>
            </a:extLst>
          </p:cNvPr>
          <p:cNvGrpSpPr/>
          <p:nvPr/>
        </p:nvGrpSpPr>
        <p:grpSpPr>
          <a:xfrm>
            <a:off x="5351778" y="2335801"/>
            <a:ext cx="1483742" cy="1483742"/>
            <a:chOff x="1290329" y="2335801"/>
            <a:chExt cx="1483742" cy="1483742"/>
          </a:xfrm>
        </p:grpSpPr>
        <p:pic>
          <p:nvPicPr>
            <p:cNvPr id="46" name="Grafik 45">
              <a:extLst>
                <a:ext uri="{FF2B5EF4-FFF2-40B4-BE49-F238E27FC236}">
                  <a16:creationId xmlns:a16="http://schemas.microsoft.com/office/drawing/2014/main" id="{BF2A8117-272E-04AB-076B-43BE74B552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80306" y="2563312"/>
              <a:ext cx="903788" cy="903788"/>
            </a:xfrm>
            <a:prstGeom prst="rect">
              <a:avLst/>
            </a:prstGeom>
          </p:spPr>
        </p:pic>
        <p:sp>
          <p:nvSpPr>
            <p:cNvPr id="47" name="Ellipse 46">
              <a:extLst>
                <a:ext uri="{FF2B5EF4-FFF2-40B4-BE49-F238E27FC236}">
                  <a16:creationId xmlns:a16="http://schemas.microsoft.com/office/drawing/2014/main" id="{A6ED465B-255A-F23C-4957-6BC5D2DABE8D}"/>
                </a:ext>
              </a:extLst>
            </p:cNvPr>
            <p:cNvSpPr/>
            <p:nvPr/>
          </p:nvSpPr>
          <p:spPr>
            <a:xfrm>
              <a:off x="1290329" y="2335801"/>
              <a:ext cx="1483742" cy="1483742"/>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8" name="Gruppieren 47">
            <a:extLst>
              <a:ext uri="{FF2B5EF4-FFF2-40B4-BE49-F238E27FC236}">
                <a16:creationId xmlns:a16="http://schemas.microsoft.com/office/drawing/2014/main" id="{9F4AF495-BAC5-74A4-74AF-063A67AE60BD}"/>
              </a:ext>
            </a:extLst>
          </p:cNvPr>
          <p:cNvGrpSpPr/>
          <p:nvPr/>
        </p:nvGrpSpPr>
        <p:grpSpPr>
          <a:xfrm>
            <a:off x="9417929" y="2335801"/>
            <a:ext cx="1483742" cy="1483742"/>
            <a:chOff x="1290329" y="2335801"/>
            <a:chExt cx="1483742" cy="1483742"/>
          </a:xfrm>
        </p:grpSpPr>
        <p:pic>
          <p:nvPicPr>
            <p:cNvPr id="49" name="Grafik 48">
              <a:extLst>
                <a:ext uri="{FF2B5EF4-FFF2-40B4-BE49-F238E27FC236}">
                  <a16:creationId xmlns:a16="http://schemas.microsoft.com/office/drawing/2014/main" id="{33D575AF-031F-DD3F-EFD2-776BC397C8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516392" y="2563312"/>
              <a:ext cx="1033390" cy="1033390"/>
            </a:xfrm>
            <a:prstGeom prst="rect">
              <a:avLst/>
            </a:prstGeom>
          </p:spPr>
        </p:pic>
        <p:sp>
          <p:nvSpPr>
            <p:cNvPr id="50" name="Ellipse 49">
              <a:extLst>
                <a:ext uri="{FF2B5EF4-FFF2-40B4-BE49-F238E27FC236}">
                  <a16:creationId xmlns:a16="http://schemas.microsoft.com/office/drawing/2014/main" id="{4B8A5CFC-9EBD-5E34-FBFD-18155E991573}"/>
                </a:ext>
              </a:extLst>
            </p:cNvPr>
            <p:cNvSpPr/>
            <p:nvPr/>
          </p:nvSpPr>
          <p:spPr>
            <a:xfrm>
              <a:off x="1290329" y="2335801"/>
              <a:ext cx="1483742" cy="1483742"/>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Rechteck 1">
            <a:extLst>
              <a:ext uri="{FF2B5EF4-FFF2-40B4-BE49-F238E27FC236}">
                <a16:creationId xmlns:a16="http://schemas.microsoft.com/office/drawing/2014/main" id="{8E475C06-D799-D4EC-F8CD-A57635D29336}"/>
              </a:ext>
            </a:extLst>
          </p:cNvPr>
          <p:cNvSpPr/>
          <p:nvPr/>
        </p:nvSpPr>
        <p:spPr>
          <a:xfrm>
            <a:off x="0" y="-146649"/>
            <a:ext cx="4064400" cy="700464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de-DE" sz="2800">
              <a:solidFill>
                <a:schemeClr val="tx1"/>
              </a:solidFill>
              <a:latin typeface="+mj-lt"/>
            </a:endParaRPr>
          </a:p>
          <a:p>
            <a:pPr algn="ctr"/>
            <a:endParaRPr lang="de-DE" sz="2800">
              <a:solidFill>
                <a:schemeClr val="tx1"/>
              </a:solidFill>
              <a:latin typeface="+mj-lt"/>
            </a:endParaRPr>
          </a:p>
          <a:p>
            <a:pPr algn="ctr"/>
            <a:endParaRPr lang="de-DE" sz="2800">
              <a:solidFill>
                <a:schemeClr val="tx1"/>
              </a:solidFill>
              <a:latin typeface="+mj-lt"/>
            </a:endParaRPr>
          </a:p>
          <a:p>
            <a:pPr algn="ctr"/>
            <a:r>
              <a:rPr lang="de-DE" sz="2800">
                <a:solidFill>
                  <a:schemeClr val="tx1"/>
                </a:solidFill>
                <a:latin typeface="+mj-lt"/>
              </a:rPr>
              <a:t>Ist-Zustand</a:t>
            </a:r>
          </a:p>
        </p:txBody>
      </p:sp>
      <p:sp>
        <p:nvSpPr>
          <p:cNvPr id="3" name="Rechteck 2">
            <a:extLst>
              <a:ext uri="{FF2B5EF4-FFF2-40B4-BE49-F238E27FC236}">
                <a16:creationId xmlns:a16="http://schemas.microsoft.com/office/drawing/2014/main" id="{209AD6D3-115F-F1D9-CE36-BB85456B1BA0}"/>
              </a:ext>
            </a:extLst>
          </p:cNvPr>
          <p:cNvSpPr/>
          <p:nvPr/>
        </p:nvSpPr>
        <p:spPr>
          <a:xfrm>
            <a:off x="4064400" y="-146649"/>
            <a:ext cx="4064400" cy="715704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de-DE" sz="2800">
              <a:solidFill>
                <a:schemeClr val="tx1"/>
              </a:solidFill>
              <a:latin typeface="+mj-lt"/>
            </a:endParaRPr>
          </a:p>
          <a:p>
            <a:pPr algn="ctr"/>
            <a:endParaRPr lang="de-DE" sz="2800">
              <a:solidFill>
                <a:schemeClr val="tx1"/>
              </a:solidFill>
              <a:latin typeface="+mj-lt"/>
            </a:endParaRPr>
          </a:p>
          <a:p>
            <a:pPr algn="ctr"/>
            <a:endParaRPr lang="de-DE" sz="2800">
              <a:solidFill>
                <a:schemeClr val="tx1"/>
              </a:solidFill>
              <a:latin typeface="+mj-lt"/>
            </a:endParaRPr>
          </a:p>
          <a:p>
            <a:pPr algn="ctr"/>
            <a:r>
              <a:rPr lang="de-DE" sz="2800">
                <a:solidFill>
                  <a:schemeClr val="tx1"/>
                </a:solidFill>
                <a:latin typeface="+mj-lt"/>
              </a:rPr>
              <a:t>Problem</a:t>
            </a:r>
          </a:p>
        </p:txBody>
      </p:sp>
      <p:sp>
        <p:nvSpPr>
          <p:cNvPr id="5" name="Rechteck 4">
            <a:extLst>
              <a:ext uri="{FF2B5EF4-FFF2-40B4-BE49-F238E27FC236}">
                <a16:creationId xmlns:a16="http://schemas.microsoft.com/office/drawing/2014/main" id="{0DC265EE-02D9-E555-C0C6-A94EF0C5D0F7}"/>
              </a:ext>
            </a:extLst>
          </p:cNvPr>
          <p:cNvSpPr/>
          <p:nvPr/>
        </p:nvSpPr>
        <p:spPr>
          <a:xfrm>
            <a:off x="8128800" y="-146649"/>
            <a:ext cx="4064400" cy="700464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de-DE" sz="2800">
              <a:solidFill>
                <a:schemeClr val="tx1"/>
              </a:solidFill>
              <a:latin typeface="+mj-lt"/>
            </a:endParaRPr>
          </a:p>
          <a:p>
            <a:pPr algn="ctr"/>
            <a:endParaRPr lang="de-DE" sz="2800">
              <a:solidFill>
                <a:schemeClr val="tx1"/>
              </a:solidFill>
              <a:latin typeface="+mj-lt"/>
            </a:endParaRPr>
          </a:p>
          <a:p>
            <a:pPr algn="ctr"/>
            <a:endParaRPr lang="de-DE" sz="2800">
              <a:solidFill>
                <a:schemeClr val="tx1"/>
              </a:solidFill>
              <a:latin typeface="+mj-lt"/>
            </a:endParaRPr>
          </a:p>
          <a:p>
            <a:pPr algn="ctr"/>
            <a:r>
              <a:rPr lang="de-DE" sz="2800">
                <a:solidFill>
                  <a:schemeClr val="tx1"/>
                </a:solidFill>
                <a:latin typeface="+mj-lt"/>
              </a:rPr>
              <a:t>Lösung</a:t>
            </a:r>
          </a:p>
        </p:txBody>
      </p:sp>
      <p:pic>
        <p:nvPicPr>
          <p:cNvPr id="8" name="Grafik 7" descr="Bewertung 3 Sterne mit einfarbiger Füllung">
            <a:extLst>
              <a:ext uri="{FF2B5EF4-FFF2-40B4-BE49-F238E27FC236}">
                <a16:creationId xmlns:a16="http://schemas.microsoft.com/office/drawing/2014/main" id="{3B9A99E2-5192-9254-50E3-F90F19ACE9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02600" y="1269001"/>
            <a:ext cx="914400" cy="914400"/>
          </a:xfrm>
          <a:prstGeom prst="rect">
            <a:avLst/>
          </a:prstGeom>
        </p:spPr>
      </p:pic>
      <p:sp>
        <p:nvSpPr>
          <p:cNvPr id="6" name="Textfeld 5">
            <a:extLst>
              <a:ext uri="{FF2B5EF4-FFF2-40B4-BE49-F238E27FC236}">
                <a16:creationId xmlns:a16="http://schemas.microsoft.com/office/drawing/2014/main" id="{0D449F8E-BF86-725F-E02D-CC0628224482}"/>
              </a:ext>
            </a:extLst>
          </p:cNvPr>
          <p:cNvSpPr txBox="1"/>
          <p:nvPr/>
        </p:nvSpPr>
        <p:spPr>
          <a:xfrm>
            <a:off x="-3599" y="4177303"/>
            <a:ext cx="4064400" cy="369332"/>
          </a:xfrm>
          <a:prstGeom prst="rect">
            <a:avLst/>
          </a:prstGeom>
          <a:noFill/>
        </p:spPr>
        <p:txBody>
          <a:bodyPr wrap="square" rtlCol="0">
            <a:spAutoFit/>
          </a:bodyPr>
          <a:lstStyle/>
          <a:p>
            <a:pPr algn="ctr"/>
            <a:r>
              <a:rPr lang="de-DE" b="1"/>
              <a:t>Manueller Prozess:</a:t>
            </a:r>
          </a:p>
        </p:txBody>
      </p:sp>
      <p:sp>
        <p:nvSpPr>
          <p:cNvPr id="15" name="Textfeld 14">
            <a:extLst>
              <a:ext uri="{FF2B5EF4-FFF2-40B4-BE49-F238E27FC236}">
                <a16:creationId xmlns:a16="http://schemas.microsoft.com/office/drawing/2014/main" id="{531375A3-B0F6-D212-BA27-44194C02238E}"/>
              </a:ext>
            </a:extLst>
          </p:cNvPr>
          <p:cNvSpPr txBox="1"/>
          <p:nvPr/>
        </p:nvSpPr>
        <p:spPr>
          <a:xfrm>
            <a:off x="4064400" y="4170144"/>
            <a:ext cx="4063202" cy="369332"/>
          </a:xfrm>
          <a:prstGeom prst="rect">
            <a:avLst/>
          </a:prstGeom>
          <a:noFill/>
        </p:spPr>
        <p:txBody>
          <a:bodyPr wrap="square" rtlCol="0">
            <a:spAutoFit/>
          </a:bodyPr>
          <a:lstStyle/>
          <a:p>
            <a:pPr algn="ctr"/>
            <a:r>
              <a:rPr lang="de-DE"/>
              <a:t>Zeitaufwendig</a:t>
            </a:r>
          </a:p>
        </p:txBody>
      </p:sp>
      <p:sp>
        <p:nvSpPr>
          <p:cNvPr id="16" name="Textfeld 15">
            <a:extLst>
              <a:ext uri="{FF2B5EF4-FFF2-40B4-BE49-F238E27FC236}">
                <a16:creationId xmlns:a16="http://schemas.microsoft.com/office/drawing/2014/main" id="{5B08DB97-0C93-95E8-A41E-68BC337A81AF}"/>
              </a:ext>
            </a:extLst>
          </p:cNvPr>
          <p:cNvSpPr txBox="1"/>
          <p:nvPr/>
        </p:nvSpPr>
        <p:spPr>
          <a:xfrm>
            <a:off x="4067999" y="4533314"/>
            <a:ext cx="4063201" cy="369332"/>
          </a:xfrm>
          <a:prstGeom prst="rect">
            <a:avLst/>
          </a:prstGeom>
          <a:noFill/>
        </p:spPr>
        <p:txBody>
          <a:bodyPr wrap="square" rtlCol="0">
            <a:spAutoFit/>
          </a:bodyPr>
          <a:lstStyle/>
          <a:p>
            <a:pPr algn="ctr"/>
            <a:r>
              <a:rPr lang="de-DE"/>
              <a:t>Ineffizient</a:t>
            </a:r>
          </a:p>
        </p:txBody>
      </p:sp>
      <p:sp>
        <p:nvSpPr>
          <p:cNvPr id="17" name="Textfeld 16">
            <a:extLst>
              <a:ext uri="{FF2B5EF4-FFF2-40B4-BE49-F238E27FC236}">
                <a16:creationId xmlns:a16="http://schemas.microsoft.com/office/drawing/2014/main" id="{72B9D8F7-0713-807C-F67F-E1367F874C71}"/>
              </a:ext>
            </a:extLst>
          </p:cNvPr>
          <p:cNvSpPr txBox="1"/>
          <p:nvPr/>
        </p:nvSpPr>
        <p:spPr>
          <a:xfrm>
            <a:off x="4064399" y="4896484"/>
            <a:ext cx="4063201" cy="369332"/>
          </a:xfrm>
          <a:prstGeom prst="rect">
            <a:avLst/>
          </a:prstGeom>
          <a:noFill/>
        </p:spPr>
        <p:txBody>
          <a:bodyPr wrap="square" rtlCol="0">
            <a:spAutoFit/>
          </a:bodyPr>
          <a:lstStyle/>
          <a:p>
            <a:pPr algn="ctr"/>
            <a:r>
              <a:rPr lang="de-DE"/>
              <a:t>menschliche Fehler möglich</a:t>
            </a:r>
          </a:p>
        </p:txBody>
      </p:sp>
      <p:sp>
        <p:nvSpPr>
          <p:cNvPr id="19" name="Textfeld 18">
            <a:extLst>
              <a:ext uri="{FF2B5EF4-FFF2-40B4-BE49-F238E27FC236}">
                <a16:creationId xmlns:a16="http://schemas.microsoft.com/office/drawing/2014/main" id="{20E403ED-D74E-D3AA-AC69-DC6A5436F923}"/>
              </a:ext>
            </a:extLst>
          </p:cNvPr>
          <p:cNvSpPr txBox="1"/>
          <p:nvPr/>
        </p:nvSpPr>
        <p:spPr>
          <a:xfrm>
            <a:off x="8496302" y="4118191"/>
            <a:ext cx="3326995" cy="1200329"/>
          </a:xfrm>
          <a:prstGeom prst="rect">
            <a:avLst/>
          </a:prstGeom>
          <a:noFill/>
        </p:spPr>
        <p:txBody>
          <a:bodyPr wrap="square" rtlCol="0">
            <a:spAutoFit/>
          </a:bodyPr>
          <a:lstStyle/>
          <a:p>
            <a:pPr algn="ctr"/>
            <a:r>
              <a:rPr lang="de-DE"/>
              <a:t>Smarter Futterausgabeautomat „Mix-n-Munch“, der automatisiert das Futter je nach Futterangaben mischt, wiegt und ausgibt</a:t>
            </a:r>
          </a:p>
        </p:txBody>
      </p:sp>
      <p:sp>
        <p:nvSpPr>
          <p:cNvPr id="22" name="Textfeld 21">
            <a:extLst>
              <a:ext uri="{FF2B5EF4-FFF2-40B4-BE49-F238E27FC236}">
                <a16:creationId xmlns:a16="http://schemas.microsoft.com/office/drawing/2014/main" id="{0A9A4D20-B159-35DD-2B6B-0DDD4B857A02}"/>
              </a:ext>
            </a:extLst>
          </p:cNvPr>
          <p:cNvSpPr txBox="1"/>
          <p:nvPr/>
        </p:nvSpPr>
        <p:spPr>
          <a:xfrm>
            <a:off x="4066651" y="5259654"/>
            <a:ext cx="4063201" cy="369332"/>
          </a:xfrm>
          <a:prstGeom prst="rect">
            <a:avLst/>
          </a:prstGeom>
          <a:noFill/>
        </p:spPr>
        <p:txBody>
          <a:bodyPr wrap="square" rtlCol="0">
            <a:spAutoFit/>
          </a:bodyPr>
          <a:lstStyle/>
          <a:p>
            <a:pPr algn="ctr"/>
            <a:r>
              <a:rPr lang="de-DE"/>
              <a:t>Personalkosten</a:t>
            </a:r>
          </a:p>
        </p:txBody>
      </p:sp>
      <p:sp>
        <p:nvSpPr>
          <p:cNvPr id="23" name="Textfeld 22">
            <a:extLst>
              <a:ext uri="{FF2B5EF4-FFF2-40B4-BE49-F238E27FC236}">
                <a16:creationId xmlns:a16="http://schemas.microsoft.com/office/drawing/2014/main" id="{39EAEE2E-7BA3-0FE4-5EEF-EDB268724C6D}"/>
              </a:ext>
            </a:extLst>
          </p:cNvPr>
          <p:cNvSpPr txBox="1"/>
          <p:nvPr/>
        </p:nvSpPr>
        <p:spPr>
          <a:xfrm>
            <a:off x="-3599" y="4952717"/>
            <a:ext cx="4060800" cy="369332"/>
          </a:xfrm>
          <a:prstGeom prst="rect">
            <a:avLst/>
          </a:prstGeom>
          <a:noFill/>
        </p:spPr>
        <p:txBody>
          <a:bodyPr wrap="square" rtlCol="0">
            <a:spAutoFit/>
          </a:bodyPr>
          <a:lstStyle/>
          <a:p>
            <a:pPr algn="ctr"/>
            <a:r>
              <a:rPr lang="de-DE" sz="1800">
                <a:solidFill>
                  <a:schemeClr val="tx1"/>
                </a:solidFill>
                <a:sym typeface="Wingdings" panose="05000000000000000000" pitchFamily="2" charset="2"/>
              </a:rPr>
              <a:t></a:t>
            </a:r>
            <a:r>
              <a:rPr lang="de-DE"/>
              <a:t> Fütterungspläne der Tiere lesen</a:t>
            </a:r>
          </a:p>
        </p:txBody>
      </p:sp>
      <p:sp>
        <p:nvSpPr>
          <p:cNvPr id="24" name="Textfeld 23">
            <a:extLst>
              <a:ext uri="{FF2B5EF4-FFF2-40B4-BE49-F238E27FC236}">
                <a16:creationId xmlns:a16="http://schemas.microsoft.com/office/drawing/2014/main" id="{982C4EC9-7C9D-4749-7EC4-C5057FB7A4D9}"/>
              </a:ext>
            </a:extLst>
          </p:cNvPr>
          <p:cNvSpPr txBox="1"/>
          <p:nvPr/>
        </p:nvSpPr>
        <p:spPr>
          <a:xfrm>
            <a:off x="-10798" y="4561244"/>
            <a:ext cx="4060800" cy="369332"/>
          </a:xfrm>
          <a:prstGeom prst="rect">
            <a:avLst/>
          </a:prstGeom>
          <a:noFill/>
        </p:spPr>
        <p:txBody>
          <a:bodyPr wrap="square" rtlCol="0">
            <a:spAutoFit/>
          </a:bodyPr>
          <a:lstStyle/>
          <a:p>
            <a:pPr algn="ctr"/>
            <a:r>
              <a:rPr lang="de-DE"/>
              <a:t>Meisten Tiere benötigen individuelles Futter</a:t>
            </a:r>
          </a:p>
        </p:txBody>
      </p:sp>
      <p:sp>
        <p:nvSpPr>
          <p:cNvPr id="4" name="Textfeld 3">
            <a:extLst>
              <a:ext uri="{FF2B5EF4-FFF2-40B4-BE49-F238E27FC236}">
                <a16:creationId xmlns:a16="http://schemas.microsoft.com/office/drawing/2014/main" id="{67CB1C2D-9416-E710-75B1-64590252A5F5}"/>
              </a:ext>
            </a:extLst>
          </p:cNvPr>
          <p:cNvSpPr txBox="1"/>
          <p:nvPr/>
        </p:nvSpPr>
        <p:spPr>
          <a:xfrm>
            <a:off x="10799" y="5340577"/>
            <a:ext cx="4060800" cy="369332"/>
          </a:xfrm>
          <a:prstGeom prst="rect">
            <a:avLst/>
          </a:prstGeom>
          <a:noFill/>
        </p:spPr>
        <p:txBody>
          <a:bodyPr wrap="square" rtlCol="0">
            <a:spAutoFit/>
          </a:bodyPr>
          <a:lstStyle/>
          <a:p>
            <a:pPr algn="ctr"/>
            <a:r>
              <a:rPr lang="de-DE" sz="1800">
                <a:solidFill>
                  <a:schemeClr val="tx1"/>
                </a:solidFill>
                <a:sym typeface="Wingdings" panose="05000000000000000000" pitchFamily="2" charset="2"/>
              </a:rPr>
              <a:t></a:t>
            </a:r>
            <a:r>
              <a:rPr lang="de-DE"/>
              <a:t> manuelle Zubereitung des Futters</a:t>
            </a:r>
          </a:p>
        </p:txBody>
      </p:sp>
    </p:spTree>
    <p:extLst>
      <p:ext uri="{BB962C8B-B14F-4D97-AF65-F5344CB8AC3E}">
        <p14:creationId xmlns:p14="http://schemas.microsoft.com/office/powerpoint/2010/main" val="2203442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2F3B6-8B93-0C88-C44A-A984BDB71896}"/>
              </a:ext>
            </a:extLst>
          </p:cNvPr>
          <p:cNvSpPr>
            <a:spLocks noGrp="1"/>
          </p:cNvSpPr>
          <p:nvPr>
            <p:ph type="title"/>
          </p:nvPr>
        </p:nvSpPr>
        <p:spPr/>
        <p:txBody>
          <a:bodyPr/>
          <a:lstStyle/>
          <a:p>
            <a:r>
              <a:rPr lang="de-DE"/>
              <a:t>Produktangebot</a:t>
            </a:r>
          </a:p>
        </p:txBody>
      </p:sp>
      <p:grpSp>
        <p:nvGrpSpPr>
          <p:cNvPr id="7" name="Gruppieren 6">
            <a:extLst>
              <a:ext uri="{FF2B5EF4-FFF2-40B4-BE49-F238E27FC236}">
                <a16:creationId xmlns:a16="http://schemas.microsoft.com/office/drawing/2014/main" id="{0499485A-0570-DC1C-D1CA-A15E1ABB3E3B}"/>
              </a:ext>
            </a:extLst>
          </p:cNvPr>
          <p:cNvGrpSpPr/>
          <p:nvPr/>
        </p:nvGrpSpPr>
        <p:grpSpPr>
          <a:xfrm>
            <a:off x="3695700" y="1394145"/>
            <a:ext cx="4800600" cy="76831"/>
            <a:chOff x="4086225" y="1423358"/>
            <a:chExt cx="4019550" cy="0"/>
          </a:xfrm>
        </p:grpSpPr>
        <p:cxnSp>
          <p:nvCxnSpPr>
            <p:cNvPr id="8" name="Gerader Verbinder 7">
              <a:extLst>
                <a:ext uri="{FF2B5EF4-FFF2-40B4-BE49-F238E27FC236}">
                  <a16:creationId xmlns:a16="http://schemas.microsoft.com/office/drawing/2014/main" id="{4AE765FC-C688-92D4-3D99-39E310F8CF7D}"/>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Gerader Verbinder 8">
              <a:extLst>
                <a:ext uri="{FF2B5EF4-FFF2-40B4-BE49-F238E27FC236}">
                  <a16:creationId xmlns:a16="http://schemas.microsoft.com/office/drawing/2014/main" id="{442F9D92-D41D-D92E-BD28-805D4C7DEE45}"/>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Titel 1">
            <a:extLst>
              <a:ext uri="{FF2B5EF4-FFF2-40B4-BE49-F238E27FC236}">
                <a16:creationId xmlns:a16="http://schemas.microsoft.com/office/drawing/2014/main" id="{33CD08EF-504E-B921-763E-2E8DB7453A3A}"/>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sp>
        <p:nvSpPr>
          <p:cNvPr id="11" name="Rechteck: abgerundete Ecken 10">
            <a:extLst>
              <a:ext uri="{FF2B5EF4-FFF2-40B4-BE49-F238E27FC236}">
                <a16:creationId xmlns:a16="http://schemas.microsoft.com/office/drawing/2014/main" id="{F122EB70-7DFF-0373-9B7B-FFD3C16E917F}"/>
              </a:ext>
            </a:extLst>
          </p:cNvPr>
          <p:cNvSpPr/>
          <p:nvPr/>
        </p:nvSpPr>
        <p:spPr>
          <a:xfrm>
            <a:off x="595599" y="1893166"/>
            <a:ext cx="3218731" cy="1111568"/>
          </a:xfrm>
          <a:prstGeom prst="roundRect">
            <a:avLst>
              <a:gd name="adj" fmla="val 11021"/>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err="1">
                <a:solidFill>
                  <a:schemeClr val="tx1"/>
                </a:solidFill>
                <a:ea typeface="Verdana"/>
                <a:cs typeface="Verdana" panose="020B0604030504040204" pitchFamily="34" charset="0"/>
              </a:rPr>
              <a:t>Futterausgabeautomat</a:t>
            </a:r>
            <a:r>
              <a:rPr lang="en-US" sz="1800">
                <a:solidFill>
                  <a:schemeClr val="tx1"/>
                </a:solidFill>
                <a:ea typeface="Verdana"/>
                <a:cs typeface="Verdana" panose="020B0604030504040204" pitchFamily="34" charset="0"/>
              </a:rPr>
              <a:t>, der für </a:t>
            </a:r>
            <a:r>
              <a:rPr lang="en-US" sz="1800" err="1">
                <a:solidFill>
                  <a:schemeClr val="tx1"/>
                </a:solidFill>
                <a:ea typeface="Verdana"/>
                <a:cs typeface="Verdana" panose="020B0604030504040204" pitchFamily="34" charset="0"/>
              </a:rPr>
              <a:t>verschiedene</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Tiere</a:t>
            </a:r>
            <a:r>
              <a:rPr lang="en-US" sz="1800">
                <a:solidFill>
                  <a:schemeClr val="tx1"/>
                </a:solidFill>
                <a:ea typeface="Verdana"/>
                <a:cs typeface="Verdana" panose="020B0604030504040204" pitchFamily="34" charset="0"/>
              </a:rPr>
              <a:t> das </a:t>
            </a:r>
            <a:r>
              <a:rPr lang="en-US" sz="1800" err="1">
                <a:solidFill>
                  <a:schemeClr val="tx1"/>
                </a:solidFill>
                <a:ea typeface="Verdana"/>
                <a:cs typeface="Verdana" panose="020B0604030504040204" pitchFamily="34" charset="0"/>
              </a:rPr>
              <a:t>jeweilige</a:t>
            </a:r>
            <a:r>
              <a:rPr lang="en-US" sz="1800">
                <a:solidFill>
                  <a:schemeClr val="tx1"/>
                </a:solidFill>
                <a:ea typeface="Verdana"/>
                <a:cs typeface="Verdana" panose="020B0604030504040204" pitchFamily="34" charset="0"/>
              </a:rPr>
              <a:t> Futter </a:t>
            </a:r>
            <a:r>
              <a:rPr lang="en-US" sz="1800" err="1">
                <a:solidFill>
                  <a:schemeClr val="tx1"/>
                </a:solidFill>
                <a:ea typeface="Verdana"/>
                <a:cs typeface="Verdana" panose="020B0604030504040204" pitchFamily="34" charset="0"/>
              </a:rPr>
              <a:t>zusammenstellt</a:t>
            </a:r>
            <a:r>
              <a:rPr lang="en-US" sz="1800">
                <a:solidFill>
                  <a:schemeClr val="tx1"/>
                </a:solidFill>
                <a:ea typeface="Verdana"/>
                <a:cs typeface="Verdana" panose="020B0604030504040204" pitchFamily="34" charset="0"/>
              </a:rPr>
              <a:t> </a:t>
            </a:r>
            <a:endParaRPr lang="en-US" sz="1800">
              <a:solidFill>
                <a:schemeClr val="tx1"/>
              </a:solidFill>
              <a:ea typeface="Verdana" panose="020B0604030504040204" pitchFamily="34" charset="0"/>
              <a:cs typeface="Verdana" panose="020B0604030504040204" pitchFamily="34" charset="0"/>
            </a:endParaRPr>
          </a:p>
        </p:txBody>
      </p:sp>
      <p:sp>
        <p:nvSpPr>
          <p:cNvPr id="12" name="Rechteck: abgerundete Ecken 11">
            <a:extLst>
              <a:ext uri="{FF2B5EF4-FFF2-40B4-BE49-F238E27FC236}">
                <a16:creationId xmlns:a16="http://schemas.microsoft.com/office/drawing/2014/main" id="{E43F3E85-EBDF-83FC-2A94-E7097E7583DD}"/>
              </a:ext>
            </a:extLst>
          </p:cNvPr>
          <p:cNvSpPr/>
          <p:nvPr/>
        </p:nvSpPr>
        <p:spPr>
          <a:xfrm>
            <a:off x="8377670" y="1731261"/>
            <a:ext cx="3218731" cy="1325563"/>
          </a:xfrm>
          <a:prstGeom prst="roundRect">
            <a:avLst>
              <a:gd name="adj" fmla="val 11021"/>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err="1">
                <a:solidFill>
                  <a:schemeClr val="tx1"/>
                </a:solidFill>
                <a:ea typeface="Verdana"/>
                <a:cs typeface="Verdana" panose="020B0604030504040204" pitchFamily="34" charset="0"/>
              </a:rPr>
              <a:t>I</a:t>
            </a:r>
            <a:r>
              <a:rPr lang="en-US" sz="1800" err="1">
                <a:solidFill>
                  <a:schemeClr val="tx1"/>
                </a:solidFill>
                <a:ea typeface="Verdana"/>
                <a:cs typeface="Verdana" panose="020B0604030504040204" pitchFamily="34" charset="0"/>
              </a:rPr>
              <a:t>ndividuell</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anpassbare</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Anzahl</a:t>
            </a:r>
            <a:r>
              <a:rPr lang="en-US" sz="1800">
                <a:solidFill>
                  <a:schemeClr val="tx1"/>
                </a:solidFill>
                <a:ea typeface="Verdana"/>
                <a:cs typeface="Verdana" panose="020B0604030504040204" pitchFamily="34" charset="0"/>
              </a:rPr>
              <a:t> an </a:t>
            </a:r>
            <a:r>
              <a:rPr lang="en-US" sz="1800" err="1">
                <a:solidFill>
                  <a:schemeClr val="tx1"/>
                </a:solidFill>
                <a:ea typeface="Verdana"/>
                <a:cs typeface="Verdana" panose="020B0604030504040204" pitchFamily="34" charset="0"/>
              </a:rPr>
              <a:t>Behältern</a:t>
            </a:r>
            <a:r>
              <a:rPr lang="en-US" sz="1800">
                <a:solidFill>
                  <a:schemeClr val="tx1"/>
                </a:solidFill>
                <a:ea typeface="Verdana"/>
                <a:cs typeface="Verdana" panose="020B0604030504040204" pitchFamily="34" charset="0"/>
              </a:rPr>
              <a:t>, die </a:t>
            </a:r>
            <a:r>
              <a:rPr lang="en-US" sz="1800" err="1">
                <a:solidFill>
                  <a:schemeClr val="tx1"/>
                </a:solidFill>
                <a:ea typeface="Verdana"/>
                <a:cs typeface="Verdana" panose="020B0604030504040204" pitchFamily="34" charset="0"/>
              </a:rPr>
              <a:t>mit</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gewünschtem</a:t>
            </a:r>
            <a:r>
              <a:rPr lang="en-US" sz="1800">
                <a:solidFill>
                  <a:schemeClr val="tx1"/>
                </a:solidFill>
                <a:ea typeface="Verdana"/>
                <a:cs typeface="Verdana" panose="020B0604030504040204" pitchFamily="34" charset="0"/>
              </a:rPr>
              <a:t> Futter </a:t>
            </a:r>
            <a:r>
              <a:rPr lang="en-US" err="1">
                <a:solidFill>
                  <a:schemeClr val="tx1"/>
                </a:solidFill>
                <a:ea typeface="Verdana"/>
                <a:cs typeface="Verdana" panose="020B0604030504040204" pitchFamily="34" charset="0"/>
              </a:rPr>
              <a:t>b</a:t>
            </a:r>
            <a:r>
              <a:rPr lang="en-US" sz="1800" err="1">
                <a:solidFill>
                  <a:schemeClr val="tx1"/>
                </a:solidFill>
                <a:ea typeface="Verdana"/>
                <a:cs typeface="Verdana" panose="020B0604030504040204" pitchFamily="34" charset="0"/>
              </a:rPr>
              <a:t>efüllt</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werden</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können</a:t>
            </a:r>
            <a:endParaRPr lang="en-US" sz="1800">
              <a:solidFill>
                <a:schemeClr val="tx1"/>
              </a:solidFill>
              <a:ea typeface="Verdana"/>
              <a:cs typeface="Verdana" panose="020B0604030504040204" pitchFamily="34" charset="0"/>
            </a:endParaRPr>
          </a:p>
        </p:txBody>
      </p:sp>
      <p:sp>
        <p:nvSpPr>
          <p:cNvPr id="18" name="Rechteck: abgerundete Ecken 17">
            <a:extLst>
              <a:ext uri="{FF2B5EF4-FFF2-40B4-BE49-F238E27FC236}">
                <a16:creationId xmlns:a16="http://schemas.microsoft.com/office/drawing/2014/main" id="{333867AA-56BE-AED6-D8DF-088AA6744D29}"/>
              </a:ext>
            </a:extLst>
          </p:cNvPr>
          <p:cNvSpPr/>
          <p:nvPr/>
        </p:nvSpPr>
        <p:spPr>
          <a:xfrm>
            <a:off x="938336" y="4110406"/>
            <a:ext cx="3218731" cy="791215"/>
          </a:xfrm>
          <a:prstGeom prst="roundRect">
            <a:avLst>
              <a:gd name="adj" fmla="val 11021"/>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ea typeface="Verdana"/>
                <a:cs typeface="Verdana" panose="020B0604030504040204" pitchFamily="34" charset="0"/>
              </a:rPr>
              <a:t>Push </a:t>
            </a:r>
            <a:r>
              <a:rPr lang="en-US" sz="1800" err="1">
                <a:solidFill>
                  <a:schemeClr val="tx1"/>
                </a:solidFill>
                <a:ea typeface="Verdana"/>
                <a:cs typeface="Verdana" panose="020B0604030504040204" pitchFamily="34" charset="0"/>
              </a:rPr>
              <a:t>Benachrichtigung</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bei</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niedrigem</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Füllstand</a:t>
            </a:r>
            <a:r>
              <a:rPr lang="en-US" sz="1800">
                <a:solidFill>
                  <a:schemeClr val="tx1"/>
                </a:solidFill>
                <a:ea typeface="Verdana"/>
                <a:cs typeface="Verdana" panose="020B0604030504040204" pitchFamily="34" charset="0"/>
              </a:rPr>
              <a:t> </a:t>
            </a:r>
            <a:endParaRPr lang="en-US" sz="1800">
              <a:solidFill>
                <a:schemeClr val="tx1"/>
              </a:solidFill>
              <a:ea typeface="Verdana" panose="020B0604030504040204" pitchFamily="34" charset="0"/>
              <a:cs typeface="Verdana" panose="020B0604030504040204" pitchFamily="34" charset="0"/>
            </a:endParaRPr>
          </a:p>
        </p:txBody>
      </p:sp>
      <p:sp>
        <p:nvSpPr>
          <p:cNvPr id="19" name="Rechteck: abgerundete Ecken 18">
            <a:extLst>
              <a:ext uri="{FF2B5EF4-FFF2-40B4-BE49-F238E27FC236}">
                <a16:creationId xmlns:a16="http://schemas.microsoft.com/office/drawing/2014/main" id="{56AAEA34-F47D-33E3-8EB4-AEC9B67BAABB}"/>
              </a:ext>
            </a:extLst>
          </p:cNvPr>
          <p:cNvSpPr/>
          <p:nvPr/>
        </p:nvSpPr>
        <p:spPr>
          <a:xfrm>
            <a:off x="8130018" y="3955588"/>
            <a:ext cx="3218731" cy="946033"/>
          </a:xfrm>
          <a:prstGeom prst="roundRect">
            <a:avLst>
              <a:gd name="adj" fmla="val 11021"/>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err="1">
                <a:solidFill>
                  <a:schemeClr val="tx1"/>
                </a:solidFill>
                <a:ea typeface="Verdana"/>
                <a:cs typeface="Verdana" panose="020B0604030504040204" pitchFamily="34" charset="0"/>
              </a:rPr>
              <a:t>Identifizierung</a:t>
            </a:r>
            <a:r>
              <a:rPr lang="en-US" sz="1800">
                <a:solidFill>
                  <a:schemeClr val="tx1"/>
                </a:solidFill>
                <a:ea typeface="Verdana"/>
                <a:cs typeface="Verdana" panose="020B0604030504040204" pitchFamily="34" charset="0"/>
              </a:rPr>
              <a:t> des Tiers </a:t>
            </a:r>
            <a:r>
              <a:rPr lang="en-US" sz="1800" err="1">
                <a:solidFill>
                  <a:schemeClr val="tx1"/>
                </a:solidFill>
                <a:ea typeface="Verdana"/>
                <a:cs typeface="Verdana" panose="020B0604030504040204" pitchFamily="34" charset="0"/>
              </a:rPr>
              <a:t>durch</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moderne</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Sprachsteuerung</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oder</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alternativ</a:t>
            </a:r>
            <a:r>
              <a:rPr lang="en-US" sz="1800">
                <a:solidFill>
                  <a:schemeClr val="tx1"/>
                </a:solidFill>
                <a:ea typeface="Verdana"/>
                <a:cs typeface="Verdana" panose="020B0604030504040204" pitchFamily="34" charset="0"/>
              </a:rPr>
              <a:t> per Touch-Display</a:t>
            </a:r>
          </a:p>
        </p:txBody>
      </p:sp>
      <p:sp>
        <p:nvSpPr>
          <p:cNvPr id="20" name="Rechteck: abgerundete Ecken 19">
            <a:extLst>
              <a:ext uri="{FF2B5EF4-FFF2-40B4-BE49-F238E27FC236}">
                <a16:creationId xmlns:a16="http://schemas.microsoft.com/office/drawing/2014/main" id="{F1268A58-2F84-4678-4A5F-DC7A003810C4}"/>
              </a:ext>
            </a:extLst>
          </p:cNvPr>
          <p:cNvSpPr/>
          <p:nvPr/>
        </p:nvSpPr>
        <p:spPr>
          <a:xfrm>
            <a:off x="4507416" y="5382442"/>
            <a:ext cx="3177168" cy="1110433"/>
          </a:xfrm>
          <a:prstGeom prst="roundRect">
            <a:avLst>
              <a:gd name="adj" fmla="val 11021"/>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ea typeface="Verdana"/>
                <a:cs typeface="Verdana" panose="020B0604030504040204" pitchFamily="34" charset="0"/>
              </a:rPr>
              <a:t>In der </a:t>
            </a:r>
            <a:r>
              <a:rPr lang="en-US" sz="1800" err="1">
                <a:solidFill>
                  <a:schemeClr val="tx1"/>
                </a:solidFill>
                <a:ea typeface="Verdana"/>
                <a:cs typeface="Verdana" panose="020B0604030504040204" pitchFamily="34" charset="0"/>
              </a:rPr>
              <a:t>Datenbank</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werden</a:t>
            </a:r>
            <a:r>
              <a:rPr lang="en-US" sz="1800">
                <a:solidFill>
                  <a:schemeClr val="tx1"/>
                </a:solidFill>
                <a:ea typeface="Verdana"/>
                <a:cs typeface="Verdana" panose="020B0604030504040204" pitchFamily="34" charset="0"/>
              </a:rPr>
              <a:t> die </a:t>
            </a:r>
            <a:r>
              <a:rPr lang="en-US" sz="1800" err="1">
                <a:solidFill>
                  <a:schemeClr val="tx1"/>
                </a:solidFill>
                <a:ea typeface="Verdana"/>
                <a:cs typeface="Verdana" panose="020B0604030504040204" pitchFamily="34" charset="0"/>
              </a:rPr>
              <a:t>Futterangaben</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zum</a:t>
            </a:r>
            <a:r>
              <a:rPr lang="en-US" sz="1800">
                <a:solidFill>
                  <a:schemeClr val="tx1"/>
                </a:solidFill>
                <a:ea typeface="Verdana"/>
                <a:cs typeface="Verdana" panose="020B0604030504040204" pitchFamily="34" charset="0"/>
              </a:rPr>
              <a:t> </a:t>
            </a:r>
            <a:r>
              <a:rPr lang="en-US" sz="1800" err="1">
                <a:solidFill>
                  <a:schemeClr val="tx1"/>
                </a:solidFill>
                <a:ea typeface="Verdana"/>
                <a:cs typeface="Verdana" panose="020B0604030504040204" pitchFamily="34" charset="0"/>
              </a:rPr>
              <a:t>jeweiligen</a:t>
            </a:r>
            <a:r>
              <a:rPr lang="en-US" sz="1800">
                <a:solidFill>
                  <a:schemeClr val="tx1"/>
                </a:solidFill>
                <a:ea typeface="Verdana"/>
                <a:cs typeface="Verdana" panose="020B0604030504040204" pitchFamily="34" charset="0"/>
              </a:rPr>
              <a:t> Tier </a:t>
            </a:r>
            <a:r>
              <a:rPr lang="en-US" sz="1800" err="1">
                <a:solidFill>
                  <a:schemeClr val="tx1"/>
                </a:solidFill>
                <a:ea typeface="Verdana"/>
                <a:cs typeface="Verdana" panose="020B0604030504040204" pitchFamily="34" charset="0"/>
              </a:rPr>
              <a:t>abgerufen</a:t>
            </a:r>
            <a:endParaRPr lang="en-US" sz="1800">
              <a:solidFill>
                <a:schemeClr val="tx1"/>
              </a:solidFill>
              <a:ea typeface="Verdana"/>
              <a:cs typeface="Verdana" panose="020B0604030504040204" pitchFamily="34" charset="0"/>
            </a:endParaRPr>
          </a:p>
        </p:txBody>
      </p:sp>
      <p:cxnSp>
        <p:nvCxnSpPr>
          <p:cNvPr id="14" name="Gerader Verbinder 13">
            <a:extLst>
              <a:ext uri="{FF2B5EF4-FFF2-40B4-BE49-F238E27FC236}">
                <a16:creationId xmlns:a16="http://schemas.microsoft.com/office/drawing/2014/main" id="{787870EB-73FF-521C-21B6-34851EA33924}"/>
              </a:ext>
            </a:extLst>
          </p:cNvPr>
          <p:cNvCxnSpPr>
            <a:cxnSpLocks/>
            <a:stCxn id="20" idx="0"/>
          </p:cNvCxnSpPr>
          <p:nvPr/>
        </p:nvCxnSpPr>
        <p:spPr>
          <a:xfrm flipV="1">
            <a:off x="6096000" y="4523783"/>
            <a:ext cx="0" cy="85865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Gerader Verbinder 21">
            <a:extLst>
              <a:ext uri="{FF2B5EF4-FFF2-40B4-BE49-F238E27FC236}">
                <a16:creationId xmlns:a16="http://schemas.microsoft.com/office/drawing/2014/main" id="{68E65DC6-B2DC-43B4-F4D9-964D6FA11A08}"/>
              </a:ext>
            </a:extLst>
          </p:cNvPr>
          <p:cNvCxnSpPr>
            <a:cxnSpLocks/>
          </p:cNvCxnSpPr>
          <p:nvPr/>
        </p:nvCxnSpPr>
        <p:spPr>
          <a:xfrm flipH="1" flipV="1">
            <a:off x="7289801" y="2504554"/>
            <a:ext cx="1087868"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Gerader Verbinder 22">
            <a:extLst>
              <a:ext uri="{FF2B5EF4-FFF2-40B4-BE49-F238E27FC236}">
                <a16:creationId xmlns:a16="http://schemas.microsoft.com/office/drawing/2014/main" id="{CEAA96D1-736D-1FDF-102E-65C36D02E240}"/>
              </a:ext>
            </a:extLst>
          </p:cNvPr>
          <p:cNvCxnSpPr>
            <a:cxnSpLocks/>
          </p:cNvCxnSpPr>
          <p:nvPr/>
        </p:nvCxnSpPr>
        <p:spPr>
          <a:xfrm flipH="1" flipV="1">
            <a:off x="3807982" y="2448949"/>
            <a:ext cx="1087868"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Verbinder: gewinkelt 26">
            <a:extLst>
              <a:ext uri="{FF2B5EF4-FFF2-40B4-BE49-F238E27FC236}">
                <a16:creationId xmlns:a16="http://schemas.microsoft.com/office/drawing/2014/main" id="{2F445C14-FD41-6C5C-87D7-AE615573B84F}"/>
              </a:ext>
            </a:extLst>
          </p:cNvPr>
          <p:cNvCxnSpPr/>
          <p:nvPr/>
        </p:nvCxnSpPr>
        <p:spPr>
          <a:xfrm flipV="1">
            <a:off x="3376182" y="3946623"/>
            <a:ext cx="1647938" cy="154818"/>
          </a:xfrm>
          <a:prstGeom prst="bentConnector3">
            <a:avLst>
              <a:gd name="adj1" fmla="val -9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Verbinder: gewinkelt 38">
            <a:extLst>
              <a:ext uri="{FF2B5EF4-FFF2-40B4-BE49-F238E27FC236}">
                <a16:creationId xmlns:a16="http://schemas.microsoft.com/office/drawing/2014/main" id="{4AF69B05-17D9-7293-B6C0-083265A26182}"/>
              </a:ext>
            </a:extLst>
          </p:cNvPr>
          <p:cNvCxnSpPr/>
          <p:nvPr/>
        </p:nvCxnSpPr>
        <p:spPr>
          <a:xfrm>
            <a:off x="7334250" y="3719513"/>
            <a:ext cx="2257425" cy="227110"/>
          </a:xfrm>
          <a:prstGeom prst="bentConnector3">
            <a:avLst>
              <a:gd name="adj1" fmla="val 99789"/>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Grafik 3">
            <a:extLst>
              <a:ext uri="{FF2B5EF4-FFF2-40B4-BE49-F238E27FC236}">
                <a16:creationId xmlns:a16="http://schemas.microsoft.com/office/drawing/2014/main" id="{99D75975-8511-54DF-052F-1481560550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55327" y="1899949"/>
            <a:ext cx="2614123" cy="3131127"/>
          </a:xfrm>
          <a:prstGeom prst="rect">
            <a:avLst/>
          </a:prstGeom>
          <a:ln w="12700">
            <a:solidFill>
              <a:schemeClr val="tx1"/>
            </a:solidFill>
          </a:ln>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2614660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2F3B6-8B93-0C88-C44A-A984BDB71896}"/>
              </a:ext>
            </a:extLst>
          </p:cNvPr>
          <p:cNvSpPr>
            <a:spLocks noGrp="1"/>
          </p:cNvSpPr>
          <p:nvPr>
            <p:ph type="title"/>
          </p:nvPr>
        </p:nvSpPr>
        <p:spPr/>
        <p:txBody>
          <a:bodyPr/>
          <a:lstStyle/>
          <a:p>
            <a:r>
              <a:rPr lang="de-DE"/>
              <a:t>Nutzerversprechen</a:t>
            </a:r>
          </a:p>
        </p:txBody>
      </p:sp>
      <p:grpSp>
        <p:nvGrpSpPr>
          <p:cNvPr id="4" name="Gruppieren 3">
            <a:extLst>
              <a:ext uri="{FF2B5EF4-FFF2-40B4-BE49-F238E27FC236}">
                <a16:creationId xmlns:a16="http://schemas.microsoft.com/office/drawing/2014/main" id="{A920471F-2572-2F13-F364-4646E66AFCD9}"/>
              </a:ext>
            </a:extLst>
          </p:cNvPr>
          <p:cNvGrpSpPr/>
          <p:nvPr/>
        </p:nvGrpSpPr>
        <p:grpSpPr>
          <a:xfrm>
            <a:off x="3467100" y="1393615"/>
            <a:ext cx="5257800" cy="94613"/>
            <a:chOff x="4086225" y="1423358"/>
            <a:chExt cx="4019550" cy="0"/>
          </a:xfrm>
        </p:grpSpPr>
        <p:cxnSp>
          <p:nvCxnSpPr>
            <p:cNvPr id="5" name="Gerader Verbinder 4">
              <a:extLst>
                <a:ext uri="{FF2B5EF4-FFF2-40B4-BE49-F238E27FC236}">
                  <a16:creationId xmlns:a16="http://schemas.microsoft.com/office/drawing/2014/main" id="{1717BBF7-BCBB-BAC2-D121-CE9F2D5AD875}"/>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E88935B0-EA72-5C96-0172-6ACDAAFA67E9}"/>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Titel 1">
            <a:extLst>
              <a:ext uri="{FF2B5EF4-FFF2-40B4-BE49-F238E27FC236}">
                <a16:creationId xmlns:a16="http://schemas.microsoft.com/office/drawing/2014/main" id="{FC4A78A5-8777-63CB-0B25-1A03C8FE5157}"/>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grpSp>
        <p:nvGrpSpPr>
          <p:cNvPr id="39" name="Gruppieren 38">
            <a:extLst>
              <a:ext uri="{FF2B5EF4-FFF2-40B4-BE49-F238E27FC236}">
                <a16:creationId xmlns:a16="http://schemas.microsoft.com/office/drawing/2014/main" id="{31068A8A-D50C-FF0B-C095-2E55CCC3EC32}"/>
              </a:ext>
            </a:extLst>
          </p:cNvPr>
          <p:cNvGrpSpPr/>
          <p:nvPr/>
        </p:nvGrpSpPr>
        <p:grpSpPr>
          <a:xfrm>
            <a:off x="1110339" y="2338822"/>
            <a:ext cx="4770169" cy="1221274"/>
            <a:chOff x="838200" y="2313212"/>
            <a:chExt cx="4770169" cy="1221274"/>
          </a:xfrm>
        </p:grpSpPr>
        <p:grpSp>
          <p:nvGrpSpPr>
            <p:cNvPr id="20" name="Gruppieren 19">
              <a:extLst>
                <a:ext uri="{FF2B5EF4-FFF2-40B4-BE49-F238E27FC236}">
                  <a16:creationId xmlns:a16="http://schemas.microsoft.com/office/drawing/2014/main" id="{38F518FB-6AE5-63E2-3055-24F1DA796ADE}"/>
                </a:ext>
              </a:extLst>
            </p:cNvPr>
            <p:cNvGrpSpPr/>
            <p:nvPr/>
          </p:nvGrpSpPr>
          <p:grpSpPr>
            <a:xfrm>
              <a:off x="838200" y="2313212"/>
              <a:ext cx="1221274" cy="1221274"/>
              <a:chOff x="1841966" y="2327910"/>
              <a:chExt cx="1221274" cy="1221274"/>
            </a:xfrm>
          </p:grpSpPr>
          <p:sp>
            <p:nvSpPr>
              <p:cNvPr id="11" name="Ellipse 10">
                <a:extLst>
                  <a:ext uri="{FF2B5EF4-FFF2-40B4-BE49-F238E27FC236}">
                    <a16:creationId xmlns:a16="http://schemas.microsoft.com/office/drawing/2014/main" id="{51436307-F1E0-4852-444E-044C498D4241}"/>
                  </a:ext>
                </a:extLst>
              </p:cNvPr>
              <p:cNvSpPr/>
              <p:nvPr/>
            </p:nvSpPr>
            <p:spPr>
              <a:xfrm>
                <a:off x="1841966" y="2327910"/>
                <a:ext cx="1221274" cy="122127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Roboterhand mit einfarbiger Füllung">
                <a:extLst>
                  <a:ext uri="{FF2B5EF4-FFF2-40B4-BE49-F238E27FC236}">
                    <a16:creationId xmlns:a16="http://schemas.microsoft.com/office/drawing/2014/main" id="{4467D0D8-66C7-F074-D9DB-420BB72D1F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9083" y="2481347"/>
                <a:ext cx="914400" cy="914400"/>
              </a:xfrm>
              <a:prstGeom prst="rect">
                <a:avLst/>
              </a:prstGeom>
            </p:spPr>
          </p:pic>
        </p:grpSp>
        <p:sp>
          <p:nvSpPr>
            <p:cNvPr id="22" name="Textfeld 21">
              <a:extLst>
                <a:ext uri="{FF2B5EF4-FFF2-40B4-BE49-F238E27FC236}">
                  <a16:creationId xmlns:a16="http://schemas.microsoft.com/office/drawing/2014/main" id="{186C5E40-E17D-793B-339B-AF0F309FFE33}"/>
                </a:ext>
              </a:extLst>
            </p:cNvPr>
            <p:cNvSpPr txBox="1"/>
            <p:nvPr/>
          </p:nvSpPr>
          <p:spPr>
            <a:xfrm>
              <a:off x="2049194" y="2619808"/>
              <a:ext cx="3559175" cy="646331"/>
            </a:xfrm>
            <a:prstGeom prst="rect">
              <a:avLst/>
            </a:prstGeom>
            <a:noFill/>
          </p:spPr>
          <p:txBody>
            <a:bodyPr wrap="square" rtlCol="0">
              <a:spAutoFit/>
            </a:bodyPr>
            <a:lstStyle/>
            <a:p>
              <a:pPr algn="ctr"/>
              <a:r>
                <a:rPr lang="en-US" sz="1800" err="1">
                  <a:solidFill>
                    <a:schemeClr val="tx1"/>
                  </a:solidFill>
                  <a:ea typeface="Verdana"/>
                  <a:cs typeface="Verdana" panose="020B0604030504040204" pitchFamily="34" charset="0"/>
                </a:rPr>
                <a:t>Automatisierte</a:t>
              </a:r>
              <a:r>
                <a:rPr lang="en-US" sz="1800">
                  <a:solidFill>
                    <a:schemeClr val="tx1"/>
                  </a:solidFill>
                  <a:ea typeface="Verdana"/>
                  <a:cs typeface="Verdana" panose="020B0604030504040204" pitchFamily="34" charset="0"/>
                </a:rPr>
                <a:t> </a:t>
              </a:r>
              <a:r>
                <a:rPr lang="en-US" err="1">
                  <a:ea typeface="Verdana"/>
                  <a:cs typeface="Verdana" panose="020B0604030504040204" pitchFamily="34" charset="0"/>
                </a:rPr>
                <a:t>Z</a:t>
              </a:r>
              <a:r>
                <a:rPr lang="en-US" sz="1800" err="1">
                  <a:solidFill>
                    <a:schemeClr val="tx1"/>
                  </a:solidFill>
                  <a:ea typeface="Verdana"/>
                  <a:cs typeface="Verdana" panose="020B0604030504040204" pitchFamily="34" charset="0"/>
                </a:rPr>
                <a:t>usammenstellung</a:t>
              </a:r>
              <a:r>
                <a:rPr lang="en-US" sz="1800">
                  <a:solidFill>
                    <a:schemeClr val="tx1"/>
                  </a:solidFill>
                  <a:ea typeface="Verdana"/>
                  <a:cs typeface="Verdana" panose="020B0604030504040204" pitchFamily="34" charset="0"/>
                </a:rPr>
                <a:t> des Futters für </a:t>
              </a:r>
              <a:r>
                <a:rPr lang="en-US" sz="1800" err="1">
                  <a:solidFill>
                    <a:schemeClr val="tx1"/>
                  </a:solidFill>
                  <a:ea typeface="Verdana"/>
                  <a:cs typeface="Verdana" panose="020B0604030504040204" pitchFamily="34" charset="0"/>
                </a:rPr>
                <a:t>jeweiliges</a:t>
              </a:r>
              <a:r>
                <a:rPr lang="en-US" sz="1800">
                  <a:solidFill>
                    <a:schemeClr val="tx1"/>
                  </a:solidFill>
                  <a:ea typeface="Verdana"/>
                  <a:cs typeface="Verdana" panose="020B0604030504040204" pitchFamily="34" charset="0"/>
                </a:rPr>
                <a:t> Tier</a:t>
              </a:r>
              <a:endParaRPr lang="de-DE"/>
            </a:p>
          </p:txBody>
        </p:sp>
      </p:grpSp>
      <p:grpSp>
        <p:nvGrpSpPr>
          <p:cNvPr id="40" name="Gruppieren 39">
            <a:extLst>
              <a:ext uri="{FF2B5EF4-FFF2-40B4-BE49-F238E27FC236}">
                <a16:creationId xmlns:a16="http://schemas.microsoft.com/office/drawing/2014/main" id="{47BB9E49-A6DE-31AE-939D-D845B8D0FF46}"/>
              </a:ext>
            </a:extLst>
          </p:cNvPr>
          <p:cNvGrpSpPr/>
          <p:nvPr/>
        </p:nvGrpSpPr>
        <p:grpSpPr>
          <a:xfrm>
            <a:off x="1111279" y="4194554"/>
            <a:ext cx="4554917" cy="1221274"/>
            <a:chOff x="839140" y="4168944"/>
            <a:chExt cx="4554917" cy="1221274"/>
          </a:xfrm>
        </p:grpSpPr>
        <p:grpSp>
          <p:nvGrpSpPr>
            <p:cNvPr id="31" name="Gruppieren 30">
              <a:extLst>
                <a:ext uri="{FF2B5EF4-FFF2-40B4-BE49-F238E27FC236}">
                  <a16:creationId xmlns:a16="http://schemas.microsoft.com/office/drawing/2014/main" id="{F02A9C01-DAA9-6574-0EA0-A38D55D648FB}"/>
                </a:ext>
              </a:extLst>
            </p:cNvPr>
            <p:cNvGrpSpPr/>
            <p:nvPr/>
          </p:nvGrpSpPr>
          <p:grpSpPr>
            <a:xfrm>
              <a:off x="839140" y="4168944"/>
              <a:ext cx="1221274" cy="1221274"/>
              <a:chOff x="5485363" y="2818363"/>
              <a:chExt cx="1221274" cy="1221274"/>
            </a:xfrm>
          </p:grpSpPr>
          <p:pic>
            <p:nvPicPr>
              <p:cNvPr id="15" name="Grafik 14" descr="Stoppuhr 25% mit einfarbiger Füllung">
                <a:extLst>
                  <a:ext uri="{FF2B5EF4-FFF2-40B4-BE49-F238E27FC236}">
                    <a16:creationId xmlns:a16="http://schemas.microsoft.com/office/drawing/2014/main" id="{F0FDBE57-7614-4FC2-6D1C-3D7CBE58D0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0895" y="3021473"/>
                <a:ext cx="770210" cy="770210"/>
              </a:xfrm>
              <a:prstGeom prst="rect">
                <a:avLst/>
              </a:prstGeom>
            </p:spPr>
          </p:pic>
          <p:sp>
            <p:nvSpPr>
              <p:cNvPr id="24" name="Ellipse 23">
                <a:extLst>
                  <a:ext uri="{FF2B5EF4-FFF2-40B4-BE49-F238E27FC236}">
                    <a16:creationId xmlns:a16="http://schemas.microsoft.com/office/drawing/2014/main" id="{677090ED-2182-0E9A-6731-F27321AF2D90}"/>
                  </a:ext>
                </a:extLst>
              </p:cNvPr>
              <p:cNvSpPr/>
              <p:nvPr/>
            </p:nvSpPr>
            <p:spPr>
              <a:xfrm>
                <a:off x="5485363" y="2818363"/>
                <a:ext cx="1221274" cy="122127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6" name="Textfeld 25">
              <a:extLst>
                <a:ext uri="{FF2B5EF4-FFF2-40B4-BE49-F238E27FC236}">
                  <a16:creationId xmlns:a16="http://schemas.microsoft.com/office/drawing/2014/main" id="{679E1F46-F24A-BF7A-CEE6-927920DA5C76}"/>
                </a:ext>
              </a:extLst>
            </p:cNvPr>
            <p:cNvSpPr txBox="1"/>
            <p:nvPr/>
          </p:nvSpPr>
          <p:spPr>
            <a:xfrm>
              <a:off x="1834882" y="4594915"/>
              <a:ext cx="3559175" cy="369332"/>
            </a:xfrm>
            <a:prstGeom prst="rect">
              <a:avLst/>
            </a:prstGeom>
            <a:noFill/>
          </p:spPr>
          <p:txBody>
            <a:bodyPr wrap="square" rtlCol="0">
              <a:spAutoFit/>
            </a:bodyPr>
            <a:lstStyle/>
            <a:p>
              <a:pPr algn="ctr">
                <a:lnSpc>
                  <a:spcPct val="100000"/>
                </a:lnSpc>
              </a:pPr>
              <a:r>
                <a:rPr lang="en-US" sz="1800" err="1">
                  <a:ea typeface="Verdana" panose="020B0604030504040204" pitchFamily="34" charset="0"/>
                  <a:cs typeface="Verdana" panose="020B0604030504040204" pitchFamily="34" charset="0"/>
                </a:rPr>
                <a:t>Zeiteinsparung</a:t>
              </a:r>
              <a:r>
                <a:rPr lang="en-US" sz="1800">
                  <a:ea typeface="Verdana" panose="020B0604030504040204" pitchFamily="34" charset="0"/>
                  <a:cs typeface="Verdana" panose="020B0604030504040204" pitchFamily="34" charset="0"/>
                </a:rPr>
                <a:t> für Mitarbeiter</a:t>
              </a:r>
            </a:p>
          </p:txBody>
        </p:sp>
      </p:grpSp>
      <p:grpSp>
        <p:nvGrpSpPr>
          <p:cNvPr id="41" name="Gruppieren 40">
            <a:extLst>
              <a:ext uri="{FF2B5EF4-FFF2-40B4-BE49-F238E27FC236}">
                <a16:creationId xmlns:a16="http://schemas.microsoft.com/office/drawing/2014/main" id="{B217CB15-C462-D09D-4BCD-058EC4B042D7}"/>
              </a:ext>
            </a:extLst>
          </p:cNvPr>
          <p:cNvGrpSpPr/>
          <p:nvPr/>
        </p:nvGrpSpPr>
        <p:grpSpPr>
          <a:xfrm>
            <a:off x="7087858" y="2313212"/>
            <a:ext cx="3905837" cy="1221274"/>
            <a:chOff x="6868783" y="2332336"/>
            <a:chExt cx="3905837" cy="1221274"/>
          </a:xfrm>
        </p:grpSpPr>
        <p:grpSp>
          <p:nvGrpSpPr>
            <p:cNvPr id="28" name="Gruppieren 27">
              <a:extLst>
                <a:ext uri="{FF2B5EF4-FFF2-40B4-BE49-F238E27FC236}">
                  <a16:creationId xmlns:a16="http://schemas.microsoft.com/office/drawing/2014/main" id="{142CA002-623C-659F-C1DA-FE75CBC5655E}"/>
                </a:ext>
              </a:extLst>
            </p:cNvPr>
            <p:cNvGrpSpPr/>
            <p:nvPr/>
          </p:nvGrpSpPr>
          <p:grpSpPr>
            <a:xfrm>
              <a:off x="6868783" y="2332336"/>
              <a:ext cx="1221274" cy="1221274"/>
              <a:chOff x="1841966" y="2327910"/>
              <a:chExt cx="1221274" cy="1221274"/>
            </a:xfrm>
          </p:grpSpPr>
          <p:sp>
            <p:nvSpPr>
              <p:cNvPr id="29" name="Ellipse 28">
                <a:extLst>
                  <a:ext uri="{FF2B5EF4-FFF2-40B4-BE49-F238E27FC236}">
                    <a16:creationId xmlns:a16="http://schemas.microsoft.com/office/drawing/2014/main" id="{412599DD-4B4D-2C3F-4B8D-C419E90C49F5}"/>
                  </a:ext>
                </a:extLst>
              </p:cNvPr>
              <p:cNvSpPr/>
              <p:nvPr/>
            </p:nvSpPr>
            <p:spPr>
              <a:xfrm>
                <a:off x="1841966" y="2327910"/>
                <a:ext cx="1221274" cy="122127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Grafik 29">
                <a:extLst>
                  <a:ext uri="{FF2B5EF4-FFF2-40B4-BE49-F238E27FC236}">
                    <a16:creationId xmlns:a16="http://schemas.microsoft.com/office/drawing/2014/main" id="{ECF7C76A-3958-10BC-02B2-252FE167E99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2319"/>
              <a:stretch/>
            </p:blipFill>
            <p:spPr>
              <a:xfrm>
                <a:off x="2164874" y="2537088"/>
                <a:ext cx="623716" cy="802917"/>
              </a:xfrm>
              <a:prstGeom prst="rect">
                <a:avLst/>
              </a:prstGeom>
            </p:spPr>
          </p:pic>
        </p:grpSp>
        <p:sp>
          <p:nvSpPr>
            <p:cNvPr id="32" name="Textfeld 31">
              <a:extLst>
                <a:ext uri="{FF2B5EF4-FFF2-40B4-BE49-F238E27FC236}">
                  <a16:creationId xmlns:a16="http://schemas.microsoft.com/office/drawing/2014/main" id="{1A55370E-8D4D-D9A3-8420-092874C18945}"/>
                </a:ext>
              </a:extLst>
            </p:cNvPr>
            <p:cNvSpPr txBox="1"/>
            <p:nvPr/>
          </p:nvSpPr>
          <p:spPr>
            <a:xfrm>
              <a:off x="8316302" y="2619806"/>
              <a:ext cx="2458318" cy="646331"/>
            </a:xfrm>
            <a:prstGeom prst="rect">
              <a:avLst/>
            </a:prstGeom>
            <a:noFill/>
          </p:spPr>
          <p:txBody>
            <a:bodyPr wrap="square" rtlCol="0">
              <a:spAutoFit/>
            </a:bodyPr>
            <a:lstStyle/>
            <a:p>
              <a:pPr algn="ctr">
                <a:lnSpc>
                  <a:spcPct val="100000"/>
                </a:lnSpc>
              </a:pPr>
              <a:r>
                <a:rPr lang="en-US" sz="1800" err="1">
                  <a:ea typeface="Verdana" panose="020B0604030504040204" pitchFamily="34" charset="0"/>
                  <a:cs typeface="Verdana" panose="020B0604030504040204" pitchFamily="34" charset="0"/>
                </a:rPr>
                <a:t>Weniger</a:t>
              </a:r>
              <a:r>
                <a:rPr lang="en-US" sz="1800">
                  <a:ea typeface="Verdana" panose="020B0604030504040204" pitchFamily="34" charset="0"/>
                  <a:cs typeface="Verdana" panose="020B0604030504040204" pitchFamily="34" charset="0"/>
                </a:rPr>
                <a:t> Stress und </a:t>
              </a:r>
              <a:r>
                <a:rPr lang="en-US" sz="1800" err="1">
                  <a:ea typeface="Verdana" panose="020B0604030504040204" pitchFamily="34" charset="0"/>
                  <a:cs typeface="Verdana" panose="020B0604030504040204" pitchFamily="34" charset="0"/>
                </a:rPr>
                <a:t>Belastung</a:t>
              </a:r>
              <a:r>
                <a:rPr lang="en-US" sz="1800">
                  <a:ea typeface="Verdana" panose="020B0604030504040204" pitchFamily="34" charset="0"/>
                  <a:cs typeface="Verdana" panose="020B0604030504040204" pitchFamily="34" charset="0"/>
                </a:rPr>
                <a:t> für Mitarbeiter</a:t>
              </a:r>
            </a:p>
          </p:txBody>
        </p:sp>
      </p:grpSp>
      <p:grpSp>
        <p:nvGrpSpPr>
          <p:cNvPr id="42" name="Gruppieren 41">
            <a:extLst>
              <a:ext uri="{FF2B5EF4-FFF2-40B4-BE49-F238E27FC236}">
                <a16:creationId xmlns:a16="http://schemas.microsoft.com/office/drawing/2014/main" id="{36F4EAE1-7358-18C0-C6EB-27DECEA4EE00}"/>
              </a:ext>
            </a:extLst>
          </p:cNvPr>
          <p:cNvGrpSpPr/>
          <p:nvPr/>
        </p:nvGrpSpPr>
        <p:grpSpPr>
          <a:xfrm>
            <a:off x="7087858" y="4172132"/>
            <a:ext cx="3442105" cy="1221274"/>
            <a:chOff x="6892912" y="4146522"/>
            <a:chExt cx="3442105" cy="1221274"/>
          </a:xfrm>
        </p:grpSpPr>
        <p:grpSp>
          <p:nvGrpSpPr>
            <p:cNvPr id="33" name="Gruppieren 32">
              <a:extLst>
                <a:ext uri="{FF2B5EF4-FFF2-40B4-BE49-F238E27FC236}">
                  <a16:creationId xmlns:a16="http://schemas.microsoft.com/office/drawing/2014/main" id="{25C07774-9FEF-0AE3-5727-D7127FDEB9BC}"/>
                </a:ext>
              </a:extLst>
            </p:cNvPr>
            <p:cNvGrpSpPr/>
            <p:nvPr/>
          </p:nvGrpSpPr>
          <p:grpSpPr>
            <a:xfrm>
              <a:off x="6892912" y="4146522"/>
              <a:ext cx="1221274" cy="1221274"/>
              <a:chOff x="1841966" y="2327910"/>
              <a:chExt cx="1221274" cy="1221274"/>
            </a:xfrm>
          </p:grpSpPr>
          <p:sp>
            <p:nvSpPr>
              <p:cNvPr id="34" name="Ellipse 33">
                <a:extLst>
                  <a:ext uri="{FF2B5EF4-FFF2-40B4-BE49-F238E27FC236}">
                    <a16:creationId xmlns:a16="http://schemas.microsoft.com/office/drawing/2014/main" id="{9F21E657-407F-0100-F26F-141D0EEE2C1C}"/>
                  </a:ext>
                </a:extLst>
              </p:cNvPr>
              <p:cNvSpPr/>
              <p:nvPr/>
            </p:nvSpPr>
            <p:spPr>
              <a:xfrm>
                <a:off x="1841966" y="2327910"/>
                <a:ext cx="1221274" cy="122127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a:extLst>
                  <a:ext uri="{FF2B5EF4-FFF2-40B4-BE49-F238E27FC236}">
                    <a16:creationId xmlns:a16="http://schemas.microsoft.com/office/drawing/2014/main" id="{71950747-77BF-696F-3703-1D6F4E1CF901}"/>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1159" r="11159"/>
              <a:stretch/>
            </p:blipFill>
            <p:spPr>
              <a:xfrm>
                <a:off x="2155349" y="2537088"/>
                <a:ext cx="623716" cy="802917"/>
              </a:xfrm>
              <a:prstGeom prst="rect">
                <a:avLst/>
              </a:prstGeom>
            </p:spPr>
          </p:pic>
        </p:grpSp>
        <p:sp>
          <p:nvSpPr>
            <p:cNvPr id="36" name="Textfeld 35">
              <a:extLst>
                <a:ext uri="{FF2B5EF4-FFF2-40B4-BE49-F238E27FC236}">
                  <a16:creationId xmlns:a16="http://schemas.microsoft.com/office/drawing/2014/main" id="{B3A406E7-461F-A9F8-2F9F-470BF402CEC1}"/>
                </a:ext>
              </a:extLst>
            </p:cNvPr>
            <p:cNvSpPr txBox="1"/>
            <p:nvPr/>
          </p:nvSpPr>
          <p:spPr>
            <a:xfrm>
              <a:off x="8090057" y="4433992"/>
              <a:ext cx="2244960" cy="646331"/>
            </a:xfrm>
            <a:prstGeom prst="rect">
              <a:avLst/>
            </a:prstGeom>
            <a:noFill/>
          </p:spPr>
          <p:txBody>
            <a:bodyPr wrap="square" rtlCol="0">
              <a:spAutoFit/>
            </a:bodyPr>
            <a:lstStyle/>
            <a:p>
              <a:pPr algn="ctr">
                <a:lnSpc>
                  <a:spcPct val="100000"/>
                </a:lnSpc>
              </a:pPr>
              <a:r>
                <a:rPr lang="en-US" sz="1800" err="1">
                  <a:ea typeface="Verdana" panose="020B0604030504040204" pitchFamily="34" charset="0"/>
                  <a:cs typeface="Verdana" panose="020B0604030504040204" pitchFamily="34" charset="0"/>
                </a:rPr>
                <a:t>Minimierung</a:t>
              </a:r>
              <a:r>
                <a:rPr lang="en-US" sz="1800">
                  <a:ea typeface="Verdana" panose="020B0604030504040204" pitchFamily="34" charset="0"/>
                  <a:cs typeface="Verdana" panose="020B0604030504040204" pitchFamily="34" charset="0"/>
                </a:rPr>
                <a:t> der </a:t>
              </a:r>
              <a:r>
                <a:rPr lang="en-US" sz="1800" err="1">
                  <a:ea typeface="Verdana" panose="020B0604030504040204" pitchFamily="34" charset="0"/>
                  <a:cs typeface="Verdana" panose="020B0604030504040204" pitchFamily="34" charset="0"/>
                </a:rPr>
                <a:t>Fehleranfälligkeit</a:t>
              </a:r>
              <a:endParaRPr lang="en-US">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2741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Aktuelle Trends</a:t>
            </a:r>
          </a:p>
        </p:txBody>
      </p:sp>
      <p:grpSp>
        <p:nvGrpSpPr>
          <p:cNvPr id="4" name="Gruppieren 3">
            <a:extLst>
              <a:ext uri="{FF2B5EF4-FFF2-40B4-BE49-F238E27FC236}">
                <a16:creationId xmlns:a16="http://schemas.microsoft.com/office/drawing/2014/main" id="{0B3B416D-F14B-CFF6-AF07-996FACBF4FDF}"/>
              </a:ext>
            </a:extLst>
          </p:cNvPr>
          <p:cNvGrpSpPr/>
          <p:nvPr/>
        </p:nvGrpSpPr>
        <p:grpSpPr>
          <a:xfrm>
            <a:off x="3695700" y="1394145"/>
            <a:ext cx="4800600" cy="76831"/>
            <a:chOff x="4086225" y="1423358"/>
            <a:chExt cx="4019550" cy="0"/>
          </a:xfrm>
        </p:grpSpPr>
        <p:cxnSp>
          <p:nvCxnSpPr>
            <p:cNvPr id="5" name="Gerader Verbinder 4">
              <a:extLst>
                <a:ext uri="{FF2B5EF4-FFF2-40B4-BE49-F238E27FC236}">
                  <a16:creationId xmlns:a16="http://schemas.microsoft.com/office/drawing/2014/main" id="{BA1177DB-C048-9512-5809-B6ACCBB69959}"/>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Gerader Verbinder 5">
              <a:extLst>
                <a:ext uri="{FF2B5EF4-FFF2-40B4-BE49-F238E27FC236}">
                  <a16:creationId xmlns:a16="http://schemas.microsoft.com/office/drawing/2014/main" id="{E5593E8A-FA9B-31D8-68D1-EBDF0533D64D}"/>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Titel 1">
            <a:extLst>
              <a:ext uri="{FF2B5EF4-FFF2-40B4-BE49-F238E27FC236}">
                <a16:creationId xmlns:a16="http://schemas.microsoft.com/office/drawing/2014/main" id="{7A2DAC65-A247-CF38-E690-966D6A0C4138}"/>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sp>
        <p:nvSpPr>
          <p:cNvPr id="22" name="Inhaltsplatzhalter 2">
            <a:extLst>
              <a:ext uri="{FF2B5EF4-FFF2-40B4-BE49-F238E27FC236}">
                <a16:creationId xmlns:a16="http://schemas.microsoft.com/office/drawing/2014/main" id="{EBA0624F-8E16-686A-75AE-0A6A26A163C5}"/>
              </a:ext>
            </a:extLst>
          </p:cNvPr>
          <p:cNvSpPr txBox="1">
            <a:spLocks/>
          </p:cNvSpPr>
          <p:nvPr/>
        </p:nvSpPr>
        <p:spPr>
          <a:xfrm>
            <a:off x="6146487" y="2277253"/>
            <a:ext cx="4485017" cy="1812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a:p>
        </p:txBody>
      </p:sp>
      <p:grpSp>
        <p:nvGrpSpPr>
          <p:cNvPr id="36" name="Gruppieren 35">
            <a:extLst>
              <a:ext uri="{FF2B5EF4-FFF2-40B4-BE49-F238E27FC236}">
                <a16:creationId xmlns:a16="http://schemas.microsoft.com/office/drawing/2014/main" id="{C4B7F77B-2BEB-09C3-C2FE-BC478FD9782E}"/>
              </a:ext>
            </a:extLst>
          </p:cNvPr>
          <p:cNvGrpSpPr/>
          <p:nvPr/>
        </p:nvGrpSpPr>
        <p:grpSpPr>
          <a:xfrm>
            <a:off x="1081351" y="1976965"/>
            <a:ext cx="10029297" cy="2413499"/>
            <a:chOff x="1514389" y="1882276"/>
            <a:chExt cx="10029297" cy="2413499"/>
          </a:xfrm>
        </p:grpSpPr>
        <p:grpSp>
          <p:nvGrpSpPr>
            <p:cNvPr id="19" name="Gruppieren 18">
              <a:extLst>
                <a:ext uri="{FF2B5EF4-FFF2-40B4-BE49-F238E27FC236}">
                  <a16:creationId xmlns:a16="http://schemas.microsoft.com/office/drawing/2014/main" id="{D29944D0-A948-0952-6D6E-FE16B5AA767E}"/>
                </a:ext>
              </a:extLst>
            </p:cNvPr>
            <p:cNvGrpSpPr/>
            <p:nvPr/>
          </p:nvGrpSpPr>
          <p:grpSpPr>
            <a:xfrm>
              <a:off x="1514389" y="1882276"/>
              <a:ext cx="8916452" cy="1751512"/>
              <a:chOff x="1514389" y="2474190"/>
              <a:chExt cx="8916452" cy="1751512"/>
            </a:xfrm>
          </p:grpSpPr>
          <p:sp>
            <p:nvSpPr>
              <p:cNvPr id="9" name="Ellipse 8">
                <a:extLst>
                  <a:ext uri="{FF2B5EF4-FFF2-40B4-BE49-F238E27FC236}">
                    <a16:creationId xmlns:a16="http://schemas.microsoft.com/office/drawing/2014/main" id="{F1F83048-BDF5-C53F-37F1-E8B8A458766A}"/>
                  </a:ext>
                </a:extLst>
              </p:cNvPr>
              <p:cNvSpPr/>
              <p:nvPr/>
            </p:nvSpPr>
            <p:spPr>
              <a:xfrm>
                <a:off x="1843408" y="3463542"/>
                <a:ext cx="275584" cy="27558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FFE0EC01-D0BF-DECD-76BD-A59929732FE3}"/>
                  </a:ext>
                </a:extLst>
              </p:cNvPr>
              <p:cNvSpPr/>
              <p:nvPr/>
            </p:nvSpPr>
            <p:spPr>
              <a:xfrm>
                <a:off x="4620266" y="3463542"/>
                <a:ext cx="275584" cy="27558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D5971E41-B417-A004-3AEB-29379AE8496A}"/>
                  </a:ext>
                </a:extLst>
              </p:cNvPr>
              <p:cNvSpPr/>
              <p:nvPr/>
            </p:nvSpPr>
            <p:spPr>
              <a:xfrm>
                <a:off x="7397124" y="3463542"/>
                <a:ext cx="275584" cy="27558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a:extLst>
                  <a:ext uri="{FF2B5EF4-FFF2-40B4-BE49-F238E27FC236}">
                    <a16:creationId xmlns:a16="http://schemas.microsoft.com/office/drawing/2014/main" id="{C8A28DFE-6E65-AEAC-B9E6-036103BBF3A7}"/>
                  </a:ext>
                </a:extLst>
              </p:cNvPr>
              <p:cNvCxnSpPr>
                <a:stCxn id="9" idx="6"/>
                <a:endCxn id="10" idx="2"/>
              </p:cNvCxnSpPr>
              <p:nvPr/>
            </p:nvCxnSpPr>
            <p:spPr>
              <a:xfrm>
                <a:off x="2118992" y="3601334"/>
                <a:ext cx="250127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1BFF4C7-538D-D5D7-68C9-86B6FEC11838}"/>
                  </a:ext>
                </a:extLst>
              </p:cNvPr>
              <p:cNvCxnSpPr>
                <a:stCxn id="10" idx="6"/>
                <a:endCxn id="11" idx="2"/>
              </p:cNvCxnSpPr>
              <p:nvPr/>
            </p:nvCxnSpPr>
            <p:spPr>
              <a:xfrm>
                <a:off x="4895850" y="3601334"/>
                <a:ext cx="250127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B8578E02-117D-1A48-11E3-7A30AFE8864D}"/>
                  </a:ext>
                </a:extLst>
              </p:cNvPr>
              <p:cNvCxnSpPr>
                <a:stCxn id="9" idx="0"/>
              </p:cNvCxnSpPr>
              <p:nvPr/>
            </p:nvCxnSpPr>
            <p:spPr>
              <a:xfrm flipV="1">
                <a:off x="1981200" y="2834640"/>
                <a:ext cx="0" cy="6289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Inhaltsplatzhalter 2">
                <a:extLst>
                  <a:ext uri="{FF2B5EF4-FFF2-40B4-BE49-F238E27FC236}">
                    <a16:creationId xmlns:a16="http://schemas.microsoft.com/office/drawing/2014/main" id="{DFD827D1-CDCE-DD02-F23C-D24474840044}"/>
                  </a:ext>
                </a:extLst>
              </p:cNvPr>
              <p:cNvSpPr txBox="1">
                <a:spLocks/>
              </p:cNvSpPr>
              <p:nvPr/>
            </p:nvSpPr>
            <p:spPr>
              <a:xfrm>
                <a:off x="1514389" y="2474190"/>
                <a:ext cx="933621" cy="444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a:t>Corona</a:t>
                </a:r>
              </a:p>
            </p:txBody>
          </p:sp>
          <p:cxnSp>
            <p:nvCxnSpPr>
              <p:cNvPr id="20" name="Gerader Verbinder 19">
                <a:extLst>
                  <a:ext uri="{FF2B5EF4-FFF2-40B4-BE49-F238E27FC236}">
                    <a16:creationId xmlns:a16="http://schemas.microsoft.com/office/drawing/2014/main" id="{220EBC4F-4130-9C8B-C4D1-AF2D66573276}"/>
                  </a:ext>
                </a:extLst>
              </p:cNvPr>
              <p:cNvCxnSpPr>
                <a:cxnSpLocks/>
              </p:cNvCxnSpPr>
              <p:nvPr/>
            </p:nvCxnSpPr>
            <p:spPr>
              <a:xfrm flipV="1">
                <a:off x="4758058" y="3739515"/>
                <a:ext cx="0" cy="4861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Gerader Verbinder 23">
                <a:extLst>
                  <a:ext uri="{FF2B5EF4-FFF2-40B4-BE49-F238E27FC236}">
                    <a16:creationId xmlns:a16="http://schemas.microsoft.com/office/drawing/2014/main" id="{12A8189C-5EA5-3E5C-9050-BE90DB8F0EE3}"/>
                  </a:ext>
                </a:extLst>
              </p:cNvPr>
              <p:cNvCxnSpPr>
                <a:cxnSpLocks/>
                <a:stCxn id="11" idx="0"/>
              </p:cNvCxnSpPr>
              <p:nvPr/>
            </p:nvCxnSpPr>
            <p:spPr>
              <a:xfrm flipV="1">
                <a:off x="7534916" y="3149091"/>
                <a:ext cx="0" cy="3144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Ellipse 29">
                <a:extLst>
                  <a:ext uri="{FF2B5EF4-FFF2-40B4-BE49-F238E27FC236}">
                    <a16:creationId xmlns:a16="http://schemas.microsoft.com/office/drawing/2014/main" id="{2407BBB1-2037-84AB-8ED3-3B242D2F0FD4}"/>
                  </a:ext>
                </a:extLst>
              </p:cNvPr>
              <p:cNvSpPr/>
              <p:nvPr/>
            </p:nvSpPr>
            <p:spPr>
              <a:xfrm>
                <a:off x="10155257" y="3459740"/>
                <a:ext cx="275584" cy="27558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2" name="Gerader Verbinder 31">
                <a:extLst>
                  <a:ext uri="{FF2B5EF4-FFF2-40B4-BE49-F238E27FC236}">
                    <a16:creationId xmlns:a16="http://schemas.microsoft.com/office/drawing/2014/main" id="{5316154A-0EED-50CD-BCA2-36F0C06DE2E4}"/>
                  </a:ext>
                </a:extLst>
              </p:cNvPr>
              <p:cNvCxnSpPr>
                <a:cxnSpLocks/>
              </p:cNvCxnSpPr>
              <p:nvPr/>
            </p:nvCxnSpPr>
            <p:spPr>
              <a:xfrm flipV="1">
                <a:off x="10293049" y="3735324"/>
                <a:ext cx="0" cy="3144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 name="Inhaltsplatzhalter 2">
              <a:extLst>
                <a:ext uri="{FF2B5EF4-FFF2-40B4-BE49-F238E27FC236}">
                  <a16:creationId xmlns:a16="http://schemas.microsoft.com/office/drawing/2014/main" id="{95567675-6309-D6DA-1BA3-68F94DB3E2FA}"/>
                </a:ext>
              </a:extLst>
            </p:cNvPr>
            <p:cNvSpPr txBox="1">
              <a:spLocks/>
            </p:cNvSpPr>
            <p:nvPr/>
          </p:nvSpPr>
          <p:spPr>
            <a:xfrm>
              <a:off x="2594427" y="3623484"/>
              <a:ext cx="4485017" cy="404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err="1">
                  <a:ea typeface="Verdana" panose="020B0604030504040204" pitchFamily="34" charset="0"/>
                  <a:cs typeface="Verdana" panose="020B0604030504040204" pitchFamily="34" charset="0"/>
                </a:rPr>
                <a:t>Zunehmende</a:t>
              </a:r>
              <a:r>
                <a:rPr lang="en-US" sz="2000">
                  <a:ea typeface="Verdana" panose="020B0604030504040204" pitchFamily="34" charset="0"/>
                  <a:cs typeface="Verdana" panose="020B0604030504040204" pitchFamily="34" charset="0"/>
                </a:rPr>
                <a:t> Adoption von </a:t>
              </a:r>
              <a:r>
                <a:rPr lang="en-US" sz="2000" err="1">
                  <a:ea typeface="Verdana" panose="020B0604030504040204" pitchFamily="34" charset="0"/>
                  <a:cs typeface="Verdana" panose="020B0604030504040204" pitchFamily="34" charset="0"/>
                </a:rPr>
                <a:t>Haustieren</a:t>
              </a:r>
              <a:endParaRPr lang="en-US" sz="2000">
                <a:ea typeface="Verdana" panose="020B0604030504040204" pitchFamily="34" charset="0"/>
                <a:cs typeface="Verdana" panose="020B0604030504040204" pitchFamily="34" charset="0"/>
              </a:endParaRPr>
            </a:p>
          </p:txBody>
        </p:sp>
        <p:sp>
          <p:nvSpPr>
            <p:cNvPr id="27" name="Inhaltsplatzhalter 2">
              <a:extLst>
                <a:ext uri="{FF2B5EF4-FFF2-40B4-BE49-F238E27FC236}">
                  <a16:creationId xmlns:a16="http://schemas.microsoft.com/office/drawing/2014/main" id="{C085EF1F-D1D3-6518-38EB-25C178041368}"/>
                </a:ext>
              </a:extLst>
            </p:cNvPr>
            <p:cNvSpPr txBox="1">
              <a:spLocks/>
            </p:cNvSpPr>
            <p:nvPr/>
          </p:nvSpPr>
          <p:spPr>
            <a:xfrm>
              <a:off x="6284279" y="2213681"/>
              <a:ext cx="2501274" cy="404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err="1">
                  <a:ea typeface="Verdana" panose="020B0604030504040204" pitchFamily="34" charset="0"/>
                  <a:cs typeface="Verdana" panose="020B0604030504040204" pitchFamily="34" charset="0"/>
                </a:rPr>
                <a:t>Überfüllte</a:t>
              </a:r>
              <a:r>
                <a:rPr lang="en-US" sz="2000">
                  <a:ea typeface="Verdana" panose="020B0604030504040204" pitchFamily="34" charset="0"/>
                  <a:cs typeface="Verdana" panose="020B0604030504040204" pitchFamily="34" charset="0"/>
                </a:rPr>
                <a:t> </a:t>
              </a:r>
              <a:r>
                <a:rPr lang="en-US" sz="2000" err="1">
                  <a:ea typeface="Verdana" panose="020B0604030504040204" pitchFamily="34" charset="0"/>
                  <a:cs typeface="Verdana" panose="020B0604030504040204" pitchFamily="34" charset="0"/>
                </a:rPr>
                <a:t>Tierheime</a:t>
              </a:r>
              <a:endParaRPr lang="en-US" sz="2000">
                <a:ea typeface="Verdana" panose="020B0604030504040204" pitchFamily="34" charset="0"/>
                <a:cs typeface="Verdana" panose="020B0604030504040204" pitchFamily="34" charset="0"/>
              </a:endParaRPr>
            </a:p>
          </p:txBody>
        </p:sp>
        <p:cxnSp>
          <p:nvCxnSpPr>
            <p:cNvPr id="31" name="Gerader Verbinder 30">
              <a:extLst>
                <a:ext uri="{FF2B5EF4-FFF2-40B4-BE49-F238E27FC236}">
                  <a16:creationId xmlns:a16="http://schemas.microsoft.com/office/drawing/2014/main" id="{322B50E9-F2CC-B9B5-2B5B-5BBD53BECD4E}"/>
                </a:ext>
              </a:extLst>
            </p:cNvPr>
            <p:cNvCxnSpPr/>
            <p:nvPr/>
          </p:nvCxnSpPr>
          <p:spPr>
            <a:xfrm>
              <a:off x="7653983" y="3005618"/>
              <a:ext cx="250127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Inhaltsplatzhalter 2">
              <a:extLst>
                <a:ext uri="{FF2B5EF4-FFF2-40B4-BE49-F238E27FC236}">
                  <a16:creationId xmlns:a16="http://schemas.microsoft.com/office/drawing/2014/main" id="{282B96AB-FCF8-045C-9DE5-7171F40C649C}"/>
                </a:ext>
              </a:extLst>
            </p:cNvPr>
            <p:cNvSpPr txBox="1">
              <a:spLocks/>
            </p:cNvSpPr>
            <p:nvPr/>
          </p:nvSpPr>
          <p:spPr>
            <a:xfrm>
              <a:off x="9042412" y="3466806"/>
              <a:ext cx="2501274" cy="828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err="1">
                  <a:ea typeface="Verdana" panose="020B0604030504040204" pitchFamily="34" charset="0"/>
                  <a:cs typeface="Verdana" panose="020B0604030504040204" pitchFamily="34" charset="0"/>
                </a:rPr>
                <a:t>Fachkräftemangel</a:t>
              </a:r>
              <a:r>
                <a:rPr lang="en-US" sz="2000">
                  <a:ea typeface="Verdana" panose="020B0604030504040204" pitchFamily="34" charset="0"/>
                  <a:cs typeface="Verdana" panose="020B0604030504040204" pitchFamily="34" charset="0"/>
                </a:rPr>
                <a:t> und</a:t>
              </a:r>
            </a:p>
            <a:p>
              <a:pPr marL="0" indent="0" algn="ctr">
                <a:buNone/>
              </a:pPr>
              <a:r>
                <a:rPr lang="en-US" sz="2000" err="1">
                  <a:ea typeface="Verdana" panose="020B0604030504040204" pitchFamily="34" charset="0"/>
                  <a:cs typeface="Verdana" panose="020B0604030504040204" pitchFamily="34" charset="0"/>
                </a:rPr>
                <a:t>mangelndes</a:t>
              </a:r>
              <a:r>
                <a:rPr lang="en-US" sz="2000">
                  <a:ea typeface="Verdana" panose="020B0604030504040204" pitchFamily="34" charset="0"/>
                  <a:cs typeface="Verdana" panose="020B0604030504040204" pitchFamily="34" charset="0"/>
                </a:rPr>
                <a:t> </a:t>
              </a:r>
              <a:r>
                <a:rPr lang="en-US" sz="2000" err="1">
                  <a:ea typeface="Verdana" panose="020B0604030504040204" pitchFamily="34" charset="0"/>
                  <a:cs typeface="Verdana" panose="020B0604030504040204" pitchFamily="34" charset="0"/>
                </a:rPr>
                <a:t>Ehrenamt</a:t>
              </a:r>
              <a:endParaRPr lang="en-US" sz="2000">
                <a:ea typeface="Verdana" panose="020B0604030504040204" pitchFamily="34" charset="0"/>
                <a:cs typeface="Verdana" panose="020B0604030504040204" pitchFamily="34" charset="0"/>
              </a:endParaRPr>
            </a:p>
          </p:txBody>
        </p:sp>
      </p:grpSp>
      <p:sp>
        <p:nvSpPr>
          <p:cNvPr id="37" name="Rechteck: abgerundete Ecken 36">
            <a:extLst>
              <a:ext uri="{FF2B5EF4-FFF2-40B4-BE49-F238E27FC236}">
                <a16:creationId xmlns:a16="http://schemas.microsoft.com/office/drawing/2014/main" id="{E6A3AB74-2D47-BC6E-78CE-EBFCE43DA858}"/>
              </a:ext>
            </a:extLst>
          </p:cNvPr>
          <p:cNvSpPr/>
          <p:nvPr/>
        </p:nvSpPr>
        <p:spPr>
          <a:xfrm>
            <a:off x="955894" y="5145897"/>
            <a:ext cx="10381186" cy="82897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a:t>Folge</a:t>
            </a:r>
          </a:p>
          <a:p>
            <a:pPr algn="ctr"/>
            <a:r>
              <a:rPr lang="de-DE">
                <a:sym typeface="Wingdings" panose="05000000000000000000" pitchFamily="2" charset="2"/>
              </a:rPr>
              <a:t> Überlastete Mitarbeiter 				 Gestiegene Anzahl an zu </a:t>
            </a:r>
            <a:r>
              <a:rPr lang="de-DE" err="1">
                <a:sym typeface="Wingdings" panose="05000000000000000000" pitchFamily="2" charset="2"/>
              </a:rPr>
              <a:t>versorgenen</a:t>
            </a:r>
            <a:r>
              <a:rPr lang="de-DE">
                <a:sym typeface="Wingdings" panose="05000000000000000000" pitchFamily="2" charset="2"/>
              </a:rPr>
              <a:t> Tieren</a:t>
            </a:r>
            <a:endParaRPr lang="de-DE"/>
          </a:p>
        </p:txBody>
      </p:sp>
    </p:spTree>
    <p:extLst>
      <p:ext uri="{BB962C8B-B14F-4D97-AF65-F5344CB8AC3E}">
        <p14:creationId xmlns:p14="http://schemas.microsoft.com/office/powerpoint/2010/main" val="396483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Zielmarkt</a:t>
            </a:r>
          </a:p>
        </p:txBody>
      </p:sp>
      <p:grpSp>
        <p:nvGrpSpPr>
          <p:cNvPr id="10" name="Gruppieren 9">
            <a:extLst>
              <a:ext uri="{FF2B5EF4-FFF2-40B4-BE49-F238E27FC236}">
                <a16:creationId xmlns:a16="http://schemas.microsoft.com/office/drawing/2014/main" id="{B87124CA-C143-498E-5CF9-BD6DA6FEE137}"/>
              </a:ext>
            </a:extLst>
          </p:cNvPr>
          <p:cNvGrpSpPr/>
          <p:nvPr/>
        </p:nvGrpSpPr>
        <p:grpSpPr>
          <a:xfrm>
            <a:off x="4086225" y="1394783"/>
            <a:ext cx="4019550" cy="0"/>
            <a:chOff x="4086225" y="1423358"/>
            <a:chExt cx="4019550" cy="0"/>
          </a:xfrm>
        </p:grpSpPr>
        <p:cxnSp>
          <p:nvCxnSpPr>
            <p:cNvPr id="11" name="Gerader Verbinder 10">
              <a:extLst>
                <a:ext uri="{FF2B5EF4-FFF2-40B4-BE49-F238E27FC236}">
                  <a16:creationId xmlns:a16="http://schemas.microsoft.com/office/drawing/2014/main" id="{0CE124F3-2556-4054-E5C1-941A4817BCA5}"/>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Gerader Verbinder 11">
              <a:extLst>
                <a:ext uri="{FF2B5EF4-FFF2-40B4-BE49-F238E27FC236}">
                  <a16:creationId xmlns:a16="http://schemas.microsoft.com/office/drawing/2014/main" id="{504F08EA-3CAA-7F5F-8912-5447E61E131A}"/>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Titel 1">
            <a:extLst>
              <a:ext uri="{FF2B5EF4-FFF2-40B4-BE49-F238E27FC236}">
                <a16:creationId xmlns:a16="http://schemas.microsoft.com/office/drawing/2014/main" id="{31DBF5C3-76B4-7C9E-F9CB-8DC3A3DCEED5}"/>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sp>
        <p:nvSpPr>
          <p:cNvPr id="14" name="Rechteck: abgerundete Ecken 13">
            <a:extLst>
              <a:ext uri="{FF2B5EF4-FFF2-40B4-BE49-F238E27FC236}">
                <a16:creationId xmlns:a16="http://schemas.microsoft.com/office/drawing/2014/main" id="{6E5B7687-0A5B-1661-B0E6-9F727847C6CF}"/>
              </a:ext>
            </a:extLst>
          </p:cNvPr>
          <p:cNvSpPr/>
          <p:nvPr/>
        </p:nvSpPr>
        <p:spPr>
          <a:xfrm>
            <a:off x="838200" y="1690688"/>
            <a:ext cx="10381186" cy="82897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a:t>Geschäftsbeziehung</a:t>
            </a:r>
          </a:p>
          <a:p>
            <a:r>
              <a:rPr lang="de-DE">
                <a:sym typeface="Wingdings" panose="05000000000000000000" pitchFamily="2" charset="2"/>
              </a:rPr>
              <a:t> Business-</a:t>
            </a:r>
            <a:r>
              <a:rPr lang="de-DE" err="1">
                <a:sym typeface="Wingdings" panose="05000000000000000000" pitchFamily="2" charset="2"/>
              </a:rPr>
              <a:t>to</a:t>
            </a:r>
            <a:r>
              <a:rPr lang="de-DE">
                <a:sym typeface="Wingdings" panose="05000000000000000000" pitchFamily="2" charset="2"/>
              </a:rPr>
              <a:t>-Business (B2B)</a:t>
            </a:r>
            <a:endParaRPr lang="de-DE"/>
          </a:p>
        </p:txBody>
      </p:sp>
      <p:sp>
        <p:nvSpPr>
          <p:cNvPr id="15" name="Rechteck: abgerundete Ecken 14">
            <a:extLst>
              <a:ext uri="{FF2B5EF4-FFF2-40B4-BE49-F238E27FC236}">
                <a16:creationId xmlns:a16="http://schemas.microsoft.com/office/drawing/2014/main" id="{5F2D6198-10BB-DF83-718F-CAF700313C92}"/>
              </a:ext>
            </a:extLst>
          </p:cNvPr>
          <p:cNvSpPr/>
          <p:nvPr/>
        </p:nvSpPr>
        <p:spPr>
          <a:xfrm>
            <a:off x="856479" y="2815561"/>
            <a:ext cx="2752725" cy="3533775"/>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a:solidFill>
                  <a:schemeClr val="tx1"/>
                </a:solidFill>
                <a:latin typeface="+mj-lt"/>
              </a:rPr>
              <a:t>Tierheime</a:t>
            </a:r>
          </a:p>
        </p:txBody>
      </p:sp>
      <p:sp>
        <p:nvSpPr>
          <p:cNvPr id="17" name="Rechteck: abgerundete Ecken 16">
            <a:extLst>
              <a:ext uri="{FF2B5EF4-FFF2-40B4-BE49-F238E27FC236}">
                <a16:creationId xmlns:a16="http://schemas.microsoft.com/office/drawing/2014/main" id="{CFAEF7A3-AE82-9AB0-F2A8-CA5041908180}"/>
              </a:ext>
            </a:extLst>
          </p:cNvPr>
          <p:cNvSpPr/>
          <p:nvPr/>
        </p:nvSpPr>
        <p:spPr>
          <a:xfrm>
            <a:off x="4661570" y="2815561"/>
            <a:ext cx="2752725" cy="3533775"/>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a:solidFill>
                  <a:schemeClr val="tx1"/>
                </a:solidFill>
                <a:latin typeface="+mj-lt"/>
              </a:rPr>
              <a:t>Tierauffangstationen</a:t>
            </a:r>
          </a:p>
        </p:txBody>
      </p:sp>
      <p:sp>
        <p:nvSpPr>
          <p:cNvPr id="18" name="Rechteck: abgerundete Ecken 17">
            <a:extLst>
              <a:ext uri="{FF2B5EF4-FFF2-40B4-BE49-F238E27FC236}">
                <a16:creationId xmlns:a16="http://schemas.microsoft.com/office/drawing/2014/main" id="{0E663013-9ED7-4F66-004D-576BD4ECAB67}"/>
              </a:ext>
            </a:extLst>
          </p:cNvPr>
          <p:cNvSpPr/>
          <p:nvPr/>
        </p:nvSpPr>
        <p:spPr>
          <a:xfrm>
            <a:off x="8466661" y="2815562"/>
            <a:ext cx="2752725" cy="3533775"/>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a:solidFill>
                  <a:schemeClr val="tx1"/>
                </a:solidFill>
                <a:latin typeface="+mj-lt"/>
              </a:rPr>
              <a:t>Zoos</a:t>
            </a:r>
          </a:p>
        </p:txBody>
      </p:sp>
      <p:sp>
        <p:nvSpPr>
          <p:cNvPr id="19" name="Ellipse 18">
            <a:extLst>
              <a:ext uri="{FF2B5EF4-FFF2-40B4-BE49-F238E27FC236}">
                <a16:creationId xmlns:a16="http://schemas.microsoft.com/office/drawing/2014/main" id="{B5319940-4016-AC83-2B81-88EE5FBEEAD8}"/>
              </a:ext>
            </a:extLst>
          </p:cNvPr>
          <p:cNvSpPr/>
          <p:nvPr/>
        </p:nvSpPr>
        <p:spPr>
          <a:xfrm>
            <a:off x="1727750" y="3971811"/>
            <a:ext cx="1221274" cy="122127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E649468-E20F-978B-0766-B95C4F2A2312}"/>
              </a:ext>
            </a:extLst>
          </p:cNvPr>
          <p:cNvSpPr/>
          <p:nvPr/>
        </p:nvSpPr>
        <p:spPr>
          <a:xfrm>
            <a:off x="5432590" y="3971811"/>
            <a:ext cx="1221274" cy="122127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1BBF7BBA-8388-AD14-5C73-FA57C1837B72}"/>
              </a:ext>
            </a:extLst>
          </p:cNvPr>
          <p:cNvSpPr/>
          <p:nvPr/>
        </p:nvSpPr>
        <p:spPr>
          <a:xfrm>
            <a:off x="9232386" y="3971811"/>
            <a:ext cx="1221274" cy="122127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descr="Affe mit einfarbiger Füllung">
            <a:extLst>
              <a:ext uri="{FF2B5EF4-FFF2-40B4-BE49-F238E27FC236}">
                <a16:creationId xmlns:a16="http://schemas.microsoft.com/office/drawing/2014/main" id="{210E773F-CE04-E8A7-1E91-D8BCD32580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28537" y="4167962"/>
            <a:ext cx="828971" cy="828971"/>
          </a:xfrm>
          <a:prstGeom prst="rect">
            <a:avLst/>
          </a:prstGeom>
        </p:spPr>
      </p:pic>
      <p:pic>
        <p:nvPicPr>
          <p:cNvPr id="25" name="Grafik 24" descr="Stethoskop Silhouette">
            <a:extLst>
              <a:ext uri="{FF2B5EF4-FFF2-40B4-BE49-F238E27FC236}">
                <a16:creationId xmlns:a16="http://schemas.microsoft.com/office/drawing/2014/main" id="{692AE989-E2B3-5878-EB48-75F8A8AABF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4045" y="4193023"/>
            <a:ext cx="803910" cy="803910"/>
          </a:xfrm>
          <a:prstGeom prst="rect">
            <a:avLst/>
          </a:prstGeom>
        </p:spPr>
      </p:pic>
      <p:pic>
        <p:nvPicPr>
          <p:cNvPr id="27" name="Grafik 26" descr="Hundehütte mit einfarbiger Füllung">
            <a:extLst>
              <a:ext uri="{FF2B5EF4-FFF2-40B4-BE49-F238E27FC236}">
                <a16:creationId xmlns:a16="http://schemas.microsoft.com/office/drawing/2014/main" id="{5F8F5C68-D5C6-F55E-7408-503144E3D7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23901" y="4140309"/>
            <a:ext cx="828971" cy="828971"/>
          </a:xfrm>
          <a:prstGeom prst="rect">
            <a:avLst/>
          </a:prstGeom>
        </p:spPr>
      </p:pic>
    </p:spTree>
    <p:extLst>
      <p:ext uri="{BB962C8B-B14F-4D97-AF65-F5344CB8AC3E}">
        <p14:creationId xmlns:p14="http://schemas.microsoft.com/office/powerpoint/2010/main" val="4015301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0EB-AA88-296D-D6F3-B8313CA54BAF}"/>
              </a:ext>
            </a:extLst>
          </p:cNvPr>
          <p:cNvSpPr>
            <a:spLocks noGrp="1"/>
          </p:cNvSpPr>
          <p:nvPr>
            <p:ph type="title"/>
          </p:nvPr>
        </p:nvSpPr>
        <p:spPr/>
        <p:txBody>
          <a:bodyPr/>
          <a:lstStyle/>
          <a:p>
            <a:r>
              <a:rPr lang="de-DE"/>
              <a:t>Vertrieb</a:t>
            </a:r>
          </a:p>
        </p:txBody>
      </p:sp>
      <p:sp>
        <p:nvSpPr>
          <p:cNvPr id="3" name="Inhaltsplatzhalter 2">
            <a:extLst>
              <a:ext uri="{FF2B5EF4-FFF2-40B4-BE49-F238E27FC236}">
                <a16:creationId xmlns:a16="http://schemas.microsoft.com/office/drawing/2014/main" id="{430846BA-B96C-26E6-5F5A-301A31FE2461}"/>
              </a:ext>
            </a:extLst>
          </p:cNvPr>
          <p:cNvSpPr>
            <a:spLocks noGrp="1"/>
          </p:cNvSpPr>
          <p:nvPr>
            <p:ph idx="1"/>
          </p:nvPr>
        </p:nvSpPr>
        <p:spPr>
          <a:xfrm>
            <a:off x="838200" y="2109158"/>
            <a:ext cx="4485017" cy="1470025"/>
          </a:xfrm>
        </p:spPr>
        <p:txBody>
          <a:bodyPr>
            <a:normAutofit/>
          </a:bodyPr>
          <a:lstStyle/>
          <a:p>
            <a:pPr marL="0" indent="0">
              <a:buFont typeface="Arial" panose="020B0604020202020204" pitchFamily="34" charset="0"/>
              <a:buNone/>
            </a:pPr>
            <a:r>
              <a:rPr lang="en-US" sz="3200" b="1" err="1">
                <a:ea typeface="Verdana" panose="020B0604030504040204" pitchFamily="34" charset="0"/>
                <a:cs typeface="Verdana" panose="020B0604030504040204" pitchFamily="34" charset="0"/>
              </a:rPr>
              <a:t>Geschäftsmodell</a:t>
            </a:r>
            <a:r>
              <a:rPr lang="en-US" sz="3200" b="1">
                <a:ea typeface="Verdana" panose="020B0604030504040204" pitchFamily="34" charset="0"/>
                <a:cs typeface="Verdana" panose="020B0604030504040204" pitchFamily="34" charset="0"/>
              </a:rPr>
              <a:t>-Muster</a:t>
            </a:r>
          </a:p>
          <a:p>
            <a:pPr marL="0" indent="0">
              <a:buNone/>
            </a:pPr>
            <a:r>
              <a:rPr lang="de-DE" sz="2400">
                <a:sym typeface="Wingdings" panose="05000000000000000000" pitchFamily="2" charset="2"/>
              </a:rPr>
              <a:t> </a:t>
            </a:r>
            <a:r>
              <a:rPr lang="en-US" sz="2400" err="1">
                <a:ea typeface="Verdana" panose="020B0604030504040204" pitchFamily="34" charset="0"/>
                <a:cs typeface="Verdana" panose="020B0604030504040204" pitchFamily="34" charset="0"/>
              </a:rPr>
              <a:t>Einmalverkauf</a:t>
            </a:r>
            <a:br>
              <a:rPr lang="en-US" sz="2400">
                <a:ea typeface="Verdana" panose="020B0604030504040204" pitchFamily="34" charset="0"/>
                <a:cs typeface="Verdana" panose="020B0604030504040204" pitchFamily="34" charset="0"/>
              </a:rPr>
            </a:br>
            <a:r>
              <a:rPr lang="en-US" sz="2400">
                <a:ea typeface="Verdana" panose="020B0604030504040204" pitchFamily="34" charset="0"/>
                <a:cs typeface="Verdana" panose="020B0604030504040204" pitchFamily="34" charset="0"/>
              </a:rPr>
              <a:t>      (</a:t>
            </a:r>
            <a:r>
              <a:rPr lang="en-US" sz="2400" err="1">
                <a:ea typeface="Verdana" panose="020B0604030504040204" pitchFamily="34" charset="0"/>
                <a:cs typeface="Verdana" panose="020B0604030504040204" pitchFamily="34" charset="0"/>
              </a:rPr>
              <a:t>inkl</a:t>
            </a:r>
            <a:r>
              <a:rPr lang="en-US" sz="2400">
                <a:ea typeface="Verdana" panose="020B0604030504040204" pitchFamily="34" charset="0"/>
                <a:cs typeface="Verdana" panose="020B0604030504040204" pitchFamily="34" charset="0"/>
              </a:rPr>
              <a:t>. Customization)</a:t>
            </a:r>
          </a:p>
        </p:txBody>
      </p:sp>
      <p:grpSp>
        <p:nvGrpSpPr>
          <p:cNvPr id="10" name="Gruppieren 9">
            <a:extLst>
              <a:ext uri="{FF2B5EF4-FFF2-40B4-BE49-F238E27FC236}">
                <a16:creationId xmlns:a16="http://schemas.microsoft.com/office/drawing/2014/main" id="{B87124CA-C143-498E-5CF9-BD6DA6FEE137}"/>
              </a:ext>
            </a:extLst>
          </p:cNvPr>
          <p:cNvGrpSpPr/>
          <p:nvPr/>
        </p:nvGrpSpPr>
        <p:grpSpPr>
          <a:xfrm>
            <a:off x="4086225" y="1394783"/>
            <a:ext cx="4019550" cy="0"/>
            <a:chOff x="4086225" y="1423358"/>
            <a:chExt cx="4019550" cy="0"/>
          </a:xfrm>
        </p:grpSpPr>
        <p:cxnSp>
          <p:nvCxnSpPr>
            <p:cNvPr id="11" name="Gerader Verbinder 10">
              <a:extLst>
                <a:ext uri="{FF2B5EF4-FFF2-40B4-BE49-F238E27FC236}">
                  <a16:creationId xmlns:a16="http://schemas.microsoft.com/office/drawing/2014/main" id="{0CE124F3-2556-4054-E5C1-941A4817BCA5}"/>
                </a:ext>
              </a:extLst>
            </p:cNvPr>
            <p:cNvCxnSpPr>
              <a:cxnSpLocks/>
            </p:cNvCxnSpPr>
            <p:nvPr/>
          </p:nvCxnSpPr>
          <p:spPr>
            <a:xfrm>
              <a:off x="6096000"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Gerader Verbinder 11">
              <a:extLst>
                <a:ext uri="{FF2B5EF4-FFF2-40B4-BE49-F238E27FC236}">
                  <a16:creationId xmlns:a16="http://schemas.microsoft.com/office/drawing/2014/main" id="{504F08EA-3CAA-7F5F-8912-5447E61E131A}"/>
                </a:ext>
              </a:extLst>
            </p:cNvPr>
            <p:cNvCxnSpPr>
              <a:cxnSpLocks/>
            </p:cNvCxnSpPr>
            <p:nvPr/>
          </p:nvCxnSpPr>
          <p:spPr>
            <a:xfrm>
              <a:off x="4086225" y="1423358"/>
              <a:ext cx="20097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Titel 1">
            <a:extLst>
              <a:ext uri="{FF2B5EF4-FFF2-40B4-BE49-F238E27FC236}">
                <a16:creationId xmlns:a16="http://schemas.microsoft.com/office/drawing/2014/main" id="{31DBF5C3-76B4-7C9E-F9CB-8DC3A3DCEED5}"/>
              </a:ext>
            </a:extLst>
          </p:cNvPr>
          <p:cNvSpPr txBox="1">
            <a:spLocks/>
          </p:cNvSpPr>
          <p:nvPr/>
        </p:nvSpPr>
        <p:spPr>
          <a:xfrm>
            <a:off x="5323217" y="530044"/>
            <a:ext cx="1545566" cy="3019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400"/>
              <a:t>Geschäftsmodell</a:t>
            </a:r>
          </a:p>
        </p:txBody>
      </p:sp>
      <p:sp>
        <p:nvSpPr>
          <p:cNvPr id="6" name="Inhaltsplatzhalter 2">
            <a:extLst>
              <a:ext uri="{FF2B5EF4-FFF2-40B4-BE49-F238E27FC236}">
                <a16:creationId xmlns:a16="http://schemas.microsoft.com/office/drawing/2014/main" id="{57FFA7CF-5749-1562-9378-09A185C9A2D8}"/>
              </a:ext>
            </a:extLst>
          </p:cNvPr>
          <p:cNvSpPr txBox="1">
            <a:spLocks/>
          </p:cNvSpPr>
          <p:nvPr/>
        </p:nvSpPr>
        <p:spPr>
          <a:xfrm>
            <a:off x="6868783" y="2109158"/>
            <a:ext cx="4485017" cy="14700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err="1">
                <a:ea typeface="Verdana" panose="020B0604030504040204" pitchFamily="34" charset="0"/>
                <a:cs typeface="Verdana" panose="020B0604030504040204" pitchFamily="34" charset="0"/>
              </a:rPr>
              <a:t>Vertriebskanäle</a:t>
            </a:r>
            <a:endParaRPr lang="en-US" sz="3600" b="1">
              <a:ea typeface="Verdana" panose="020B0604030504040204" pitchFamily="34" charset="0"/>
              <a:cs typeface="Verdana" panose="020B0604030504040204" pitchFamily="34" charset="0"/>
            </a:endParaRPr>
          </a:p>
          <a:p>
            <a:pPr>
              <a:buFont typeface="Wingdings" panose="05000000000000000000" pitchFamily="2" charset="2"/>
              <a:buChar char="à"/>
            </a:pPr>
            <a:r>
              <a:rPr lang="en-US" sz="2400" err="1">
                <a:ea typeface="Verdana" panose="020B0604030504040204" pitchFamily="34" charset="0"/>
                <a:cs typeface="Verdana" panose="020B0604030504040204" pitchFamily="34" charset="0"/>
              </a:rPr>
              <a:t>Direkter</a:t>
            </a:r>
            <a:r>
              <a:rPr lang="en-US" sz="2400">
                <a:ea typeface="Verdana" panose="020B0604030504040204" pitchFamily="34" charset="0"/>
                <a:cs typeface="Verdana" panose="020B0604030504040204" pitchFamily="34" charset="0"/>
              </a:rPr>
              <a:t> </a:t>
            </a:r>
            <a:r>
              <a:rPr lang="en-US" sz="2400" err="1">
                <a:ea typeface="Verdana" panose="020B0604030504040204" pitchFamily="34" charset="0"/>
                <a:cs typeface="Verdana" panose="020B0604030504040204" pitchFamily="34" charset="0"/>
              </a:rPr>
              <a:t>Vertrieb</a:t>
            </a:r>
            <a:endParaRPr lang="en-US" sz="2400">
              <a:ea typeface="Verdana" panose="020B0604030504040204" pitchFamily="34" charset="0"/>
              <a:cs typeface="Verdana" panose="020B0604030504040204" pitchFamily="34" charset="0"/>
            </a:endParaRPr>
          </a:p>
          <a:p>
            <a:pPr>
              <a:buFont typeface="Wingdings" panose="05000000000000000000" pitchFamily="2" charset="2"/>
              <a:buChar char="à"/>
            </a:pPr>
            <a:r>
              <a:rPr lang="en-US" sz="2400" err="1">
                <a:ea typeface="Verdana" panose="020B0604030504040204" pitchFamily="34" charset="0"/>
                <a:cs typeface="Verdana" panose="020B0604030504040204" pitchFamily="34" charset="0"/>
              </a:rPr>
              <a:t>Fachmessen</a:t>
            </a:r>
            <a:endParaRPr lang="en-US" sz="2400">
              <a:ea typeface="Verdana" panose="020B0604030504040204" pitchFamily="34" charset="0"/>
              <a:cs typeface="Verdana" panose="020B0604030504040204" pitchFamily="34" charset="0"/>
            </a:endParaRPr>
          </a:p>
        </p:txBody>
      </p:sp>
      <p:cxnSp>
        <p:nvCxnSpPr>
          <p:cNvPr id="8" name="Gerader Verbinder 7">
            <a:extLst>
              <a:ext uri="{FF2B5EF4-FFF2-40B4-BE49-F238E27FC236}">
                <a16:creationId xmlns:a16="http://schemas.microsoft.com/office/drawing/2014/main" id="{DDC2A371-1C58-C3E4-0848-6DB377936B18}"/>
              </a:ext>
            </a:extLst>
          </p:cNvPr>
          <p:cNvCxnSpPr/>
          <p:nvPr/>
        </p:nvCxnSpPr>
        <p:spPr>
          <a:xfrm>
            <a:off x="6096000" y="2000250"/>
            <a:ext cx="0" cy="36861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922797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enutzerdefiniert 1">
      <a:majorFont>
        <a:latin typeface="Barlow Semi Condensed Medium"/>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1115</Words>
  <Application>Microsoft Macintosh PowerPoint</Application>
  <PresentationFormat>Breitbild</PresentationFormat>
  <Paragraphs>297</Paragraphs>
  <Slides>28</Slides>
  <Notes>23</Notes>
  <HiddenSlides>6</HiddenSlides>
  <MMClips>2</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28</vt:i4>
      </vt:variant>
    </vt:vector>
  </HeadingPairs>
  <TitlesOfParts>
    <vt:vector size="39" baseType="lpstr">
      <vt:lpstr>Barlow Semi Condensed</vt:lpstr>
      <vt:lpstr>Bahnschrift SemiBold Condensed</vt:lpstr>
      <vt:lpstr>Wingdings</vt:lpstr>
      <vt:lpstr>Segoe UI</vt:lpstr>
      <vt:lpstr>Verdana</vt:lpstr>
      <vt:lpstr>Courier New</vt:lpstr>
      <vt:lpstr>Matura MT Script Capitals</vt:lpstr>
      <vt:lpstr>Aptos</vt:lpstr>
      <vt:lpstr>Arial</vt:lpstr>
      <vt:lpstr>Barlow Semi Condensed Medium</vt:lpstr>
      <vt:lpstr>Office</vt:lpstr>
      <vt:lpstr>PowerPoint-Präsentation</vt:lpstr>
      <vt:lpstr>Team</vt:lpstr>
      <vt:lpstr>Agenda</vt:lpstr>
      <vt:lpstr>PowerPoint-Präsentation</vt:lpstr>
      <vt:lpstr>Produktangebot</vt:lpstr>
      <vt:lpstr>Nutzerversprechen</vt:lpstr>
      <vt:lpstr>Aktuelle Trends</vt:lpstr>
      <vt:lpstr>Zielmarkt</vt:lpstr>
      <vt:lpstr>Vertrieb</vt:lpstr>
      <vt:lpstr>Zahlen</vt:lpstr>
      <vt:lpstr>Ertragsmechanik</vt:lpstr>
      <vt:lpstr>Kalkulation</vt:lpstr>
      <vt:lpstr>PowerPoint-Präsentation</vt:lpstr>
      <vt:lpstr>Architektur</vt:lpstr>
      <vt:lpstr>Komponenten</vt:lpstr>
      <vt:lpstr>Smart Service</vt:lpstr>
      <vt:lpstr>Dashboard</vt:lpstr>
      <vt:lpstr>Ablauf</vt:lpstr>
      <vt:lpstr>Video</vt:lpstr>
      <vt:lpstr>3D – Druck - Futterbehälter</vt:lpstr>
      <vt:lpstr>3D – Druck - Tablettenbehälter</vt:lpstr>
      <vt:lpstr>3D – Druck - Förderschnecke</vt:lpstr>
      <vt:lpstr>PowerPoint-Präsentation</vt:lpstr>
      <vt:lpstr>Skripte</vt:lpstr>
      <vt:lpstr>Objekte - Datenpunkte</vt:lpstr>
      <vt:lpstr>Python Code für den Sprachsensor</vt:lpstr>
      <vt:lpstr>Video Sprachsensor</vt:lpstr>
      <vt:lpstr>Touch Funktion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Burak Tamer</dc:creator>
  <cp:lastModifiedBy>Baskircev, Alexej</cp:lastModifiedBy>
  <cp:revision>3</cp:revision>
  <dcterms:created xsi:type="dcterms:W3CDTF">2024-06-06T10:44:24Z</dcterms:created>
  <dcterms:modified xsi:type="dcterms:W3CDTF">2024-06-10T20:40:35Z</dcterms:modified>
</cp:coreProperties>
</file>