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71" r:id="rId6"/>
    <p:sldId id="260" r:id="rId7"/>
    <p:sldId id="261" r:id="rId8"/>
    <p:sldId id="273" r:id="rId9"/>
    <p:sldId id="274" r:id="rId10"/>
    <p:sldId id="287" r:id="rId11"/>
    <p:sldId id="288" r:id="rId12"/>
    <p:sldId id="289" r:id="rId13"/>
    <p:sldId id="290" r:id="rId14"/>
    <p:sldId id="291" r:id="rId15"/>
    <p:sldId id="286" r:id="rId16"/>
    <p:sldId id="265" r:id="rId17"/>
    <p:sldId id="264" r:id="rId18"/>
    <p:sldId id="266" r:id="rId19"/>
    <p:sldId id="267" r:id="rId20"/>
    <p:sldId id="268" r:id="rId21"/>
    <p:sldId id="269" r:id="rId22"/>
    <p:sldId id="270" r:id="rId23"/>
    <p:sldId id="283" r:id="rId24"/>
    <p:sldId id="284" r:id="rId25"/>
    <p:sldId id="285" r:id="rId26"/>
    <p:sldId id="262" r:id="rId27"/>
    <p:sldId id="263" r:id="rId2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" autoAdjust="0"/>
    <p:restoredTop sz="94240" autoAdjust="0"/>
  </p:normalViewPr>
  <p:slideViewPr>
    <p:cSldViewPr>
      <p:cViewPr varScale="1">
        <p:scale>
          <a:sx n="73" d="100"/>
          <a:sy n="73" d="100"/>
        </p:scale>
        <p:origin x="-9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atliner\Desktop\Nachhaltigkeit%20Quellen\Daten%20f&#252;r%20Diagramm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latliner\Desktop\Nachhaltigkeit%20Quellen\Daten%20f&#252;r%20Diagramm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atliner\Desktop\Nachhaltigkeit%20Quellen\Daten%20f&#252;r%20Diagramm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ppe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ppe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 sz="2800"/>
            </a:pPr>
            <a:r>
              <a:rPr lang="de-DE" sz="2800" b="0" dirty="0"/>
              <a:t>Treibhausgasemissionen</a:t>
            </a:r>
            <a:r>
              <a:rPr lang="de-DE" sz="2800" baseline="0" dirty="0"/>
              <a:t> </a:t>
            </a:r>
            <a:r>
              <a:rPr lang="de-DE" sz="2800" b="0" baseline="0" dirty="0"/>
              <a:t>nach Sektoren</a:t>
            </a:r>
            <a:endParaRPr lang="de-DE" sz="2800" b="0" dirty="0"/>
          </a:p>
        </c:rich>
      </c:tx>
      <c:layout>
        <c:manualLayout>
          <c:xMode val="edge"/>
          <c:yMode val="edge"/>
          <c:x val="1.8376491306034241E-2"/>
          <c:y val="1.6264671157065491E-3"/>
        </c:manualLayout>
      </c:layout>
    </c:title>
    <c:plotArea>
      <c:layout/>
      <c:doughnutChart>
        <c:varyColors val="1"/>
        <c:ser>
          <c:idx val="0"/>
          <c:order val="0"/>
          <c:explosion val="12"/>
          <c:dLbls>
            <c:txPr>
              <a:bodyPr/>
              <a:lstStyle/>
              <a:p>
                <a:pPr>
                  <a:defRPr sz="2000"/>
                </a:pPr>
                <a:endParaRPr lang="de-DE"/>
              </a:p>
            </c:txPr>
            <c:showPercent val="1"/>
            <c:showLeaderLines val="1"/>
          </c:dLbls>
          <c:cat>
            <c:strRef>
              <c:f>Tabelle1!$A$3:$A$9</c:f>
              <c:strCache>
                <c:ptCount val="7"/>
                <c:pt idx="0">
                  <c:v>Wohn-/Betriebsgebäude</c:v>
                </c:pt>
                <c:pt idx="1">
                  <c:v>Transport</c:v>
                </c:pt>
                <c:pt idx="2">
                  <c:v>Landwirtschaft</c:v>
                </c:pt>
                <c:pt idx="3">
                  <c:v>Abfall und Abwasser</c:v>
                </c:pt>
                <c:pt idx="4">
                  <c:v>Energieversorgung</c:v>
                </c:pt>
                <c:pt idx="5">
                  <c:v>Industrie</c:v>
                </c:pt>
                <c:pt idx="6">
                  <c:v>Forstwirtschaft</c:v>
                </c:pt>
              </c:strCache>
            </c:strRef>
          </c:cat>
          <c:val>
            <c:numRef>
              <c:f>Tabelle1!$B$3:$B$9</c:f>
              <c:numCache>
                <c:formatCode>0.0%</c:formatCode>
                <c:ptCount val="7"/>
                <c:pt idx="0">
                  <c:v>7.9000000000000195E-2</c:v>
                </c:pt>
                <c:pt idx="1">
                  <c:v>0.13100000000000001</c:v>
                </c:pt>
                <c:pt idx="2">
                  <c:v>0.13500000000000001</c:v>
                </c:pt>
                <c:pt idx="3">
                  <c:v>2.8000000000000011E-2</c:v>
                </c:pt>
                <c:pt idx="4">
                  <c:v>0.25900000000000001</c:v>
                </c:pt>
                <c:pt idx="5">
                  <c:v>0.19400000000000031</c:v>
                </c:pt>
                <c:pt idx="6">
                  <c:v>0.17400000000000004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474786427239224"/>
          <c:y val="0.25341016723189042"/>
          <c:w val="0.38596954139598638"/>
          <c:h val="0.68693662097808494"/>
        </c:manualLayout>
      </c:layout>
      <c:txPr>
        <a:bodyPr/>
        <a:lstStyle/>
        <a:p>
          <a:pPr>
            <a:lnSpc>
              <a:spcPct val="100000"/>
            </a:lnSpc>
            <a:defRPr sz="1800"/>
          </a:pPr>
          <a:endParaRPr lang="de-DE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0.22263805624161417"/>
          <c:y val="6.3386118635432323E-2"/>
          <c:w val="0.5772506313401089"/>
          <c:h val="0.82524954123871364"/>
        </c:manualLayout>
      </c:layout>
      <c:barChart>
        <c:barDir val="col"/>
        <c:grouping val="stacked"/>
        <c:ser>
          <c:idx val="0"/>
          <c:order val="0"/>
          <c:spPr>
            <a:noFill/>
          </c:spPr>
          <c:dLbls>
            <c:delete val="1"/>
          </c:dLbls>
          <c:val>
            <c:numRef>
              <c:f>Tabelle1!$H$3:$H$7</c:f>
              <c:numCache>
                <c:formatCode>General</c:formatCode>
                <c:ptCount val="5"/>
                <c:pt idx="0">
                  <c:v>0</c:v>
                </c:pt>
                <c:pt idx="1">
                  <c:v>1500</c:v>
                </c:pt>
                <c:pt idx="2">
                  <c:v>2100</c:v>
                </c:pt>
                <c:pt idx="3">
                  <c:v>2350</c:v>
                </c:pt>
                <c:pt idx="4">
                  <c:v>2500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dLbls>
            <c:delete val="1"/>
          </c:dLbls>
          <c:val>
            <c:numRef>
              <c:f>Tabelle1!$I$3:$I$7</c:f>
              <c:numCache>
                <c:formatCode>General</c:formatCode>
                <c:ptCount val="5"/>
                <c:pt idx="0">
                  <c:v>1500</c:v>
                </c:pt>
                <c:pt idx="1">
                  <c:v>600</c:v>
                </c:pt>
                <c:pt idx="2">
                  <c:v>250</c:v>
                </c:pt>
                <c:pt idx="3">
                  <c:v>150</c:v>
                </c:pt>
                <c:pt idx="4">
                  <c:v>500</c:v>
                </c:pt>
              </c:numCache>
            </c:numRef>
          </c:val>
        </c:ser>
        <c:dLbls>
          <c:showVal val="1"/>
        </c:dLbls>
        <c:gapWidth val="0"/>
        <c:overlap val="100"/>
        <c:axId val="51537024"/>
        <c:axId val="51538560"/>
      </c:barChart>
      <c:catAx>
        <c:axId val="51537024"/>
        <c:scaling>
          <c:orientation val="minMax"/>
        </c:scaling>
        <c:axPos val="b"/>
        <c:majorTickMark val="none"/>
        <c:tickLblPos val="none"/>
        <c:spPr>
          <a:noFill/>
        </c:spPr>
        <c:crossAx val="51538560"/>
        <c:crosses val="autoZero"/>
        <c:auto val="1"/>
        <c:lblAlgn val="ctr"/>
        <c:lblOffset val="100"/>
      </c:catAx>
      <c:valAx>
        <c:axId val="5153856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51537024"/>
        <c:crosses val="autoZero"/>
        <c:crossBetween val="between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 algn="l">
              <a:defRPr sz="2800"/>
            </a:pPr>
            <a:r>
              <a:rPr lang="de-DE" sz="2800" dirty="0"/>
              <a:t>CO</a:t>
            </a:r>
            <a:r>
              <a:rPr lang="de-DE" sz="2800" baseline="-25000" dirty="0"/>
              <a:t>2</a:t>
            </a:r>
            <a:r>
              <a:rPr lang="de-DE" sz="2800" dirty="0"/>
              <a:t>-Intensität</a:t>
            </a:r>
            <a:r>
              <a:rPr lang="de-DE" sz="2800" baseline="0" dirty="0"/>
              <a:t> von Transportmitteln</a:t>
            </a:r>
            <a:endParaRPr lang="de-DE" sz="2800" dirty="0"/>
          </a:p>
        </c:rich>
      </c:tx>
      <c:layout>
        <c:manualLayout>
          <c:xMode val="edge"/>
          <c:yMode val="edge"/>
          <c:x val="2.0675848941954379E-2"/>
          <c:y val="1.7636929230085582E-2"/>
        </c:manualLayout>
      </c:layout>
    </c:title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FFC000"/>
            </a:solidFill>
          </c:spPr>
          <c:cat>
            <c:strRef>
              <c:f>Tabelle1!$A$31:$A$38</c:f>
              <c:strCache>
                <c:ptCount val="8"/>
                <c:pt idx="0">
                  <c:v>Luft - Kurzstrecke</c:v>
                </c:pt>
                <c:pt idx="1">
                  <c:v>Luft - Langstrecke</c:v>
                </c:pt>
                <c:pt idx="2">
                  <c:v>Straße - Leichtgut</c:v>
                </c:pt>
                <c:pt idx="3">
                  <c:v>Straße - Gesamt</c:v>
                </c:pt>
                <c:pt idx="4">
                  <c:v>Straße - Fernverkehr</c:v>
                </c:pt>
                <c:pt idx="5">
                  <c:v>Schienenverkehr</c:v>
                </c:pt>
                <c:pt idx="6">
                  <c:v>See - Kurzstrecke</c:v>
                </c:pt>
                <c:pt idx="7">
                  <c:v>See - Langstrecke</c:v>
                </c:pt>
              </c:strCache>
            </c:strRef>
          </c:cat>
          <c:val>
            <c:numRef>
              <c:f>Tabelle1!$B$31:$B$38</c:f>
              <c:numCache>
                <c:formatCode>General</c:formatCode>
                <c:ptCount val="8"/>
                <c:pt idx="0">
                  <c:v>1.23</c:v>
                </c:pt>
                <c:pt idx="1">
                  <c:v>0.59</c:v>
                </c:pt>
                <c:pt idx="2">
                  <c:v>0.44</c:v>
                </c:pt>
                <c:pt idx="3">
                  <c:v>6.0000000000000032E-2</c:v>
                </c:pt>
                <c:pt idx="4">
                  <c:v>0.05</c:v>
                </c:pt>
                <c:pt idx="5">
                  <c:v>1.0000000000000005E-2</c:v>
                </c:pt>
                <c:pt idx="6">
                  <c:v>9.0000000000000028E-3</c:v>
                </c:pt>
                <c:pt idx="7">
                  <c:v>5.0000000000000088E-3</c:v>
                </c:pt>
              </c:numCache>
            </c:numRef>
          </c:val>
        </c:ser>
        <c:axId val="51573888"/>
        <c:axId val="51937280"/>
      </c:barChart>
      <c:catAx>
        <c:axId val="5157388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51937280"/>
        <c:crosses val="autoZero"/>
        <c:auto val="1"/>
        <c:lblAlgn val="ctr"/>
        <c:lblOffset val="100"/>
      </c:catAx>
      <c:valAx>
        <c:axId val="51937280"/>
        <c:scaling>
          <c:orientation val="minMax"/>
          <c:max val="1.4"/>
          <c:min val="0"/>
        </c:scaling>
        <c:axPos val="t"/>
        <c:majorGridlines/>
        <c:numFmt formatCode="General" sourceLinked="1"/>
        <c:minorTickMark val="cross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51573888"/>
        <c:crosses val="autoZero"/>
        <c:crossBetween val="between"/>
        <c:majorUnit val="0.2"/>
        <c:minorUnit val="0.1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0.11633470652793329"/>
          <c:y val="6.5722727668922523E-2"/>
          <c:w val="0.64199486424165575"/>
          <c:h val="0.80782083240751135"/>
        </c:manualLayout>
      </c:layout>
      <c:barChart>
        <c:barDir val="col"/>
        <c:grouping val="clustered"/>
        <c:ser>
          <c:idx val="0"/>
          <c:order val="0"/>
          <c:tx>
            <c:strRef>
              <c:f>Tabelle1!$D$4</c:f>
              <c:strCache>
                <c:ptCount val="1"/>
                <c:pt idx="0">
                  <c:v>Straße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9.471396336452721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4207094504679071"/>
                </c:manualLayout>
              </c:layout>
              <c:showVal val="1"/>
            </c:dLbl>
            <c:dLbl>
              <c:idx val="2"/>
              <c:layout>
                <c:manualLayout>
                  <c:x val="-2.8685078270737014E-3"/>
                  <c:y val="0.10655320878509304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900"/>
                </a:pPr>
                <a:endParaRPr lang="de-DE"/>
              </a:p>
            </c:txPr>
            <c:showVal val="1"/>
          </c:dLbls>
          <c:cat>
            <c:numRef>
              <c:f>(Tabelle1!$A$3,Tabelle1!$B$3,Tabelle1!$C$3)</c:f>
              <c:numCache>
                <c:formatCode>General</c:formatCode>
                <c:ptCount val="3"/>
                <c:pt idx="0">
                  <c:v>2005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Tabelle1!$A$4:$C$4</c:f>
              <c:numCache>
                <c:formatCode>General</c:formatCode>
                <c:ptCount val="3"/>
                <c:pt idx="0">
                  <c:v>404</c:v>
                </c:pt>
                <c:pt idx="1">
                  <c:v>707</c:v>
                </c:pt>
                <c:pt idx="2">
                  <c:v>873</c:v>
                </c:pt>
              </c:numCache>
            </c:numRef>
          </c:val>
        </c:ser>
        <c:ser>
          <c:idx val="1"/>
          <c:order val="1"/>
          <c:tx>
            <c:strRef>
              <c:f>Tabelle1!$D$5</c:f>
              <c:strCache>
                <c:ptCount val="1"/>
                <c:pt idx="0">
                  <c:v>Eisenbahn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5.9196227102829527E-2"/>
                </c:manualLayout>
              </c:layout>
              <c:showVal val="1"/>
            </c:dLbl>
            <c:dLbl>
              <c:idx val="2"/>
              <c:layout>
                <c:manualLayout>
                  <c:x val="-2.8685078270737014E-3"/>
                  <c:y val="0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900"/>
                </a:pPr>
                <a:endParaRPr lang="de-DE"/>
              </a:p>
            </c:txPr>
            <c:showVal val="1"/>
          </c:dLbls>
          <c:cat>
            <c:numRef>
              <c:f>(Tabelle1!$A$3,Tabelle1!$B$3,Tabelle1!$C$3)</c:f>
              <c:numCache>
                <c:formatCode>General</c:formatCode>
                <c:ptCount val="3"/>
                <c:pt idx="0">
                  <c:v>2005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Tabelle1!$A$5:$C$5</c:f>
              <c:numCache>
                <c:formatCode>General</c:formatCode>
                <c:ptCount val="3"/>
                <c:pt idx="0">
                  <c:v>95</c:v>
                </c:pt>
                <c:pt idx="1">
                  <c:v>170</c:v>
                </c:pt>
                <c:pt idx="2">
                  <c:v>227</c:v>
                </c:pt>
              </c:numCache>
            </c:numRef>
          </c:val>
        </c:ser>
        <c:ser>
          <c:idx val="2"/>
          <c:order val="2"/>
          <c:tx>
            <c:strRef>
              <c:f>Tabelle1!$D$6</c:f>
              <c:strCache>
                <c:ptCount val="1"/>
                <c:pt idx="0">
                  <c:v>Binnenschiff</c:v>
                </c:pt>
              </c:strCache>
            </c:strRef>
          </c:tx>
          <c:dLbls>
            <c:dLbl>
              <c:idx val="1"/>
              <c:layout>
                <c:manualLayout>
                  <c:x val="5.7367897873893733E-3"/>
                  <c:y val="1.7758868130848832E-2"/>
                </c:manualLayout>
              </c:layout>
              <c:showVal val="1"/>
            </c:dLbl>
            <c:dLbl>
              <c:idx val="2"/>
              <c:layout>
                <c:manualLayout>
                  <c:x val="-2.8685078270737014E-3"/>
                  <c:y val="1.7758868130848832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de-DE"/>
              </a:p>
            </c:txPr>
            <c:showVal val="1"/>
          </c:dLbls>
          <c:cat>
            <c:numRef>
              <c:f>(Tabelle1!$A$3,Tabelle1!$B$3,Tabelle1!$C$3)</c:f>
              <c:numCache>
                <c:formatCode>General</c:formatCode>
                <c:ptCount val="3"/>
                <c:pt idx="0">
                  <c:v>2005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Tabelle1!$A$6:$C$6</c:f>
              <c:numCache>
                <c:formatCode>General</c:formatCode>
                <c:ptCount val="3"/>
                <c:pt idx="0">
                  <c:v>64</c:v>
                </c:pt>
                <c:pt idx="1">
                  <c:v>87</c:v>
                </c:pt>
                <c:pt idx="2">
                  <c:v>100</c:v>
                </c:pt>
              </c:numCache>
            </c:numRef>
          </c:val>
        </c:ser>
        <c:ser>
          <c:idx val="3"/>
          <c:order val="3"/>
          <c:tx>
            <c:strRef>
              <c:f>Tabelle1!$D$7</c:f>
              <c:strCache>
                <c:ptCount val="1"/>
                <c:pt idx="0">
                  <c:v>Piplines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de-DE"/>
              </a:p>
            </c:txPr>
            <c:showVal val="1"/>
          </c:dLbls>
          <c:cat>
            <c:numRef>
              <c:f>(Tabelle1!$A$3,Tabelle1!$B$3,Tabelle1!$C$3)</c:f>
              <c:numCache>
                <c:formatCode>General</c:formatCode>
                <c:ptCount val="3"/>
                <c:pt idx="0">
                  <c:v>2005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Tabelle1!$A$7:$C$7</c:f>
              <c:numCache>
                <c:formatCode>General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18</c:v>
                </c:pt>
              </c:numCache>
            </c:numRef>
          </c:val>
        </c:ser>
        <c:ser>
          <c:idx val="4"/>
          <c:order val="4"/>
          <c:tx>
            <c:strRef>
              <c:f>Tabelle1!$D$8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7.1035472523395274E-2"/>
                </c:manualLayout>
              </c:layout>
              <c:showVal val="1"/>
            </c:dLbl>
            <c:dLbl>
              <c:idx val="1"/>
              <c:layout>
                <c:manualLayout>
                  <c:x val="-2.8685078270737014E-3"/>
                  <c:y val="7.103547252339530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6.4451174066272737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900"/>
                </a:pPr>
                <a:endParaRPr lang="de-DE"/>
              </a:p>
            </c:txPr>
            <c:showVal val="1"/>
          </c:dLbls>
          <c:cat>
            <c:numRef>
              <c:f>(Tabelle1!$A$3,Tabelle1!$B$3,Tabelle1!$C$3)</c:f>
              <c:numCache>
                <c:formatCode>General</c:formatCode>
                <c:ptCount val="3"/>
                <c:pt idx="0">
                  <c:v>2005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Tabelle1!$A$8:$C$8</c:f>
              <c:numCache>
                <c:formatCode>General</c:formatCode>
                <c:ptCount val="3"/>
                <c:pt idx="0">
                  <c:v>580</c:v>
                </c:pt>
                <c:pt idx="1">
                  <c:v>981</c:v>
                </c:pt>
                <c:pt idx="2">
                  <c:v>1218</c:v>
                </c:pt>
              </c:numCache>
            </c:numRef>
          </c:val>
        </c:ser>
        <c:axId val="52056832"/>
        <c:axId val="52058368"/>
      </c:barChart>
      <c:catAx>
        <c:axId val="52056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52058368"/>
        <c:crosses val="autoZero"/>
        <c:auto val="1"/>
        <c:lblAlgn val="ctr"/>
        <c:lblOffset val="100"/>
      </c:catAx>
      <c:valAx>
        <c:axId val="52058368"/>
        <c:scaling>
          <c:orientation val="minMax"/>
          <c:max val="1250"/>
          <c:min val="0"/>
        </c:scaling>
        <c:axPos val="l"/>
        <c:majorGridlines/>
        <c:numFmt formatCode="General" sourceLinked="1"/>
        <c:tickLblPos val="nextTo"/>
        <c:crossAx val="520568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7.0405074365704284E-2"/>
          <c:y val="0.13507502178146041"/>
          <c:w val="0.90511023622047326"/>
          <c:h val="0.71416986322997211"/>
        </c:manualLayout>
      </c:layout>
      <c:barChart>
        <c:barDir val="col"/>
        <c:grouping val="clustered"/>
        <c:ser>
          <c:idx val="0"/>
          <c:order val="0"/>
          <c:dPt>
            <c:idx val="5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0.1392401778770533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4,66</a:t>
                    </a:r>
                  </a:p>
                  <a:p>
                    <a:r>
                      <a:rPr lang="en-US" sz="1600" b="1"/>
                      <a:t>Ist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0.1392405433377970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4,93</a:t>
                    </a:r>
                  </a:p>
                  <a:p>
                    <a:r>
                      <a:rPr lang="en-US" sz="1600" b="1"/>
                      <a:t>Ist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0.1392405433377970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5,26</a:t>
                    </a:r>
                  </a:p>
                  <a:p>
                    <a:r>
                      <a:rPr lang="en-US" sz="1600" b="1"/>
                      <a:t>Ist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5.0925337632080212E-17"/>
                  <c:y val="0.1392405433377970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5,20</a:t>
                    </a:r>
                  </a:p>
                  <a:p>
                    <a:r>
                      <a:rPr lang="en-US" sz="1600" b="1"/>
                      <a:t>Ist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5.0925337632080212E-17"/>
                  <c:y val="0.1392405433377970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4,93</a:t>
                    </a:r>
                  </a:p>
                  <a:p>
                    <a:r>
                      <a:rPr lang="en-US" sz="1600" b="1"/>
                      <a:t>Ist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2.7777777777777861E-3"/>
                  <c:y val="0.1392405433377970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4,93</a:t>
                    </a:r>
                  </a:p>
                  <a:p>
                    <a:r>
                      <a:rPr lang="en-US" sz="1600" b="1"/>
                      <a:t>Soll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0"/>
                  <c:y val="0.1392405433377970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5,23</a:t>
                    </a:r>
                  </a:p>
                  <a:p>
                    <a:r>
                      <a:rPr lang="en-US" sz="1600" b="1"/>
                      <a:t>Plan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0"/>
                  <c:y val="0.1392405433377970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5,04</a:t>
                    </a:r>
                  </a:p>
                  <a:p>
                    <a:r>
                      <a:rPr lang="en-US" sz="1600" b="1"/>
                      <a:t>Plan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0"/>
                  <c:y val="0.1392405433377970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4,90</a:t>
                    </a:r>
                    <a:endParaRPr lang="en-US" sz="1600" b="1" dirty="0"/>
                  </a:p>
                  <a:p>
                    <a:r>
                      <a:rPr lang="en-US" sz="1600" b="1" i="0" u="none" strike="noStrike" baseline="0" dirty="0"/>
                      <a:t>Plan</a:t>
                    </a:r>
                    <a:endParaRPr lang="en-US" sz="1600" b="1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0"/>
                  <c:y val="0.12995784044861036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4,85</a:t>
                    </a:r>
                  </a:p>
                  <a:p>
                    <a:r>
                      <a:rPr lang="en-US" sz="1600" b="1" i="0" u="none" strike="noStrike" baseline="0"/>
                      <a:t>Plan</a:t>
                    </a:r>
                    <a:endParaRPr lang="en-US" sz="1600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Val val="1"/>
          </c:dLbls>
          <c:cat>
            <c:numRef>
              <c:f>Tabelle1!$B$43:$K$43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Tabelle1!$B$44:$K$44</c:f>
              <c:numCache>
                <c:formatCode>General</c:formatCode>
                <c:ptCount val="10"/>
                <c:pt idx="0">
                  <c:v>4.6599999999999975</c:v>
                </c:pt>
                <c:pt idx="1">
                  <c:v>4.9300000000000024</c:v>
                </c:pt>
                <c:pt idx="2">
                  <c:v>5.26</c:v>
                </c:pt>
                <c:pt idx="3">
                  <c:v>5.2</c:v>
                </c:pt>
                <c:pt idx="4">
                  <c:v>4.9300000000000024</c:v>
                </c:pt>
                <c:pt idx="5">
                  <c:v>4.9300000000000024</c:v>
                </c:pt>
                <c:pt idx="6">
                  <c:v>5.23</c:v>
                </c:pt>
                <c:pt idx="7">
                  <c:v>5.04</c:v>
                </c:pt>
                <c:pt idx="8">
                  <c:v>4.9000000000000004</c:v>
                </c:pt>
                <c:pt idx="9">
                  <c:v>4.8499999999999996</c:v>
                </c:pt>
              </c:numCache>
            </c:numRef>
          </c:val>
        </c:ser>
        <c:gapWidth val="70"/>
        <c:overlap val="30"/>
        <c:axId val="52105984"/>
        <c:axId val="52107520"/>
      </c:barChart>
      <c:catAx>
        <c:axId val="52105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52107520"/>
        <c:crosses val="autoZero"/>
        <c:auto val="1"/>
        <c:lblAlgn val="ctr"/>
        <c:lblOffset val="100"/>
      </c:catAx>
      <c:valAx>
        <c:axId val="52107520"/>
        <c:scaling>
          <c:orientation val="minMax"/>
          <c:max val="6"/>
          <c:min val="0"/>
        </c:scaling>
        <c:axPos val="l"/>
        <c:majorGridlines/>
        <c:numFmt formatCode="#,##0.00" sourceLinked="0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52105984"/>
        <c:crosses val="autoZero"/>
        <c:crossBetween val="between"/>
        <c:majorUnit val="1"/>
      </c:valAx>
    </c:plotArea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3.0952380952380953E-2"/>
          <c:y val="0.24440131030132897"/>
          <c:w val="0.74761904761904874"/>
          <c:h val="0.56952613481454351"/>
        </c:manualLayout>
      </c:layout>
      <c:barChart>
        <c:barDir val="col"/>
        <c:grouping val="stacked"/>
        <c:ser>
          <c:idx val="0"/>
          <c:order val="0"/>
          <c:tx>
            <c:strRef>
              <c:f>Tabelle1!$C$8</c:f>
              <c:strCache>
                <c:ptCount val="1"/>
                <c:pt idx="0">
                  <c:v>Arbeitskräfte etc.</c:v>
                </c:pt>
              </c:strCache>
            </c:strRef>
          </c:tx>
          <c:dLbls>
            <c:numFmt formatCode="#,##0.0" sourceLinked="0"/>
            <c:showVal val="1"/>
          </c:dLbls>
          <c:cat>
            <c:strRef>
              <c:f>Tabelle1!$A$7:$B$7</c:f>
              <c:strCache>
                <c:ptCount val="2"/>
                <c:pt idx="0">
                  <c:v>Lieferung aus China</c:v>
                </c:pt>
                <c:pt idx="1">
                  <c:v>Lieferung aus Osteuropa</c:v>
                </c:pt>
              </c:strCache>
            </c:strRef>
          </c:cat>
          <c:val>
            <c:numRef>
              <c:f>Tabelle1!$A$8:$B$8</c:f>
              <c:numCache>
                <c:formatCode>General</c:formatCode>
                <c:ptCount val="2"/>
                <c:pt idx="0">
                  <c:v>8</c:v>
                </c:pt>
                <c:pt idx="1">
                  <c:v>8.1</c:v>
                </c:pt>
              </c:numCache>
            </c:numRef>
          </c:val>
        </c:ser>
        <c:ser>
          <c:idx val="1"/>
          <c:order val="1"/>
          <c:tx>
            <c:strRef>
              <c:f>Tabelle1!$C$9</c:f>
              <c:strCache>
                <c:ptCount val="1"/>
                <c:pt idx="0">
                  <c:v>Rohstoffe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Tabelle1!$A$7:$B$7</c:f>
              <c:strCache>
                <c:ptCount val="2"/>
                <c:pt idx="0">
                  <c:v>Lieferung aus China</c:v>
                </c:pt>
                <c:pt idx="1">
                  <c:v>Lieferung aus Osteuropa</c:v>
                </c:pt>
              </c:strCache>
            </c:strRef>
          </c:cat>
          <c:val>
            <c:numRef>
              <c:f>Tabelle1!$A$9:$B$9</c:f>
              <c:numCache>
                <c:formatCode>General</c:formatCode>
                <c:ptCount val="2"/>
                <c:pt idx="0">
                  <c:v>3.4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Tabelle1!$C$10</c:f>
              <c:strCache>
                <c:ptCount val="1"/>
                <c:pt idx="0">
                  <c:v>Transport</c:v>
                </c:pt>
              </c:strCache>
            </c:strRef>
          </c:tx>
          <c:cat>
            <c:strRef>
              <c:f>Tabelle1!$A$7:$B$7</c:f>
              <c:strCache>
                <c:ptCount val="2"/>
                <c:pt idx="0">
                  <c:v>Lieferung aus China</c:v>
                </c:pt>
                <c:pt idx="1">
                  <c:v>Lieferung aus Osteuropa</c:v>
                </c:pt>
              </c:strCache>
            </c:strRef>
          </c:cat>
          <c:val>
            <c:numRef>
              <c:f>Tabelle1!$A$10:$B$10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1.4</c:v>
                </c:pt>
              </c:numCache>
            </c:numRef>
          </c:val>
        </c:ser>
        <c:dLbls>
          <c:showVal val="1"/>
        </c:dLbls>
        <c:gapWidth val="115"/>
        <c:overlap val="100"/>
        <c:axId val="52159616"/>
        <c:axId val="52161152"/>
      </c:barChart>
      <c:catAx>
        <c:axId val="521596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52161152"/>
        <c:crosses val="autoZero"/>
        <c:auto val="1"/>
        <c:lblAlgn val="ctr"/>
        <c:lblOffset val="100"/>
      </c:catAx>
      <c:valAx>
        <c:axId val="52161152"/>
        <c:scaling>
          <c:orientation val="minMax"/>
        </c:scaling>
        <c:axPos val="l"/>
        <c:numFmt formatCode="General" sourceLinked="1"/>
        <c:majorTickMark val="none"/>
        <c:tickLblPos val="none"/>
        <c:crossAx val="521596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50"/>
          </a:pPr>
          <a:endParaRPr lang="de-DE"/>
        </a:p>
      </c:txPr>
    </c:legend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2.7777812966938209E-2"/>
          <c:y val="0.18968715272150019"/>
          <c:w val="0.70814523184601963"/>
          <c:h val="0.62280498341180823"/>
        </c:manualLayout>
      </c:layout>
      <c:barChart>
        <c:barDir val="col"/>
        <c:grouping val="stacked"/>
        <c:ser>
          <c:idx val="0"/>
          <c:order val="0"/>
          <c:tx>
            <c:strRef>
              <c:f>Tabelle1!$H$8</c:f>
              <c:strCache>
                <c:ptCount val="1"/>
                <c:pt idx="0">
                  <c:v>Arbeitskräfte etc.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Tabelle1!$F$7:$G$7</c:f>
              <c:strCache>
                <c:ptCount val="2"/>
                <c:pt idx="0">
                  <c:v>Lieferung aus China</c:v>
                </c:pt>
                <c:pt idx="1">
                  <c:v>Lieferung aus Osteuropa</c:v>
                </c:pt>
              </c:strCache>
            </c:strRef>
          </c:cat>
          <c:val>
            <c:numRef>
              <c:f>Tabelle1!$F$8:$G$8</c:f>
              <c:numCache>
                <c:formatCode>General</c:formatCode>
                <c:ptCount val="2"/>
                <c:pt idx="0">
                  <c:v>8</c:v>
                </c:pt>
                <c:pt idx="1">
                  <c:v>8.1</c:v>
                </c:pt>
              </c:numCache>
            </c:numRef>
          </c:val>
        </c:ser>
        <c:ser>
          <c:idx val="1"/>
          <c:order val="1"/>
          <c:tx>
            <c:strRef>
              <c:f>Tabelle1!$H$9</c:f>
              <c:strCache>
                <c:ptCount val="1"/>
                <c:pt idx="0">
                  <c:v>Rohstoffe</c:v>
                </c:pt>
              </c:strCache>
            </c:strRef>
          </c:tx>
          <c:dLbls>
            <c:showVal val="1"/>
          </c:dLbls>
          <c:cat>
            <c:strRef>
              <c:f>Tabelle1!$F$7:$G$7</c:f>
              <c:strCache>
                <c:ptCount val="2"/>
                <c:pt idx="0">
                  <c:v>Lieferung aus China</c:v>
                </c:pt>
                <c:pt idx="1">
                  <c:v>Lieferung aus Osteuropa</c:v>
                </c:pt>
              </c:strCache>
            </c:strRef>
          </c:cat>
          <c:val>
            <c:numRef>
              <c:f>Tabelle1!$F$9:$G$9</c:f>
              <c:numCache>
                <c:formatCode>General</c:formatCode>
                <c:ptCount val="2"/>
                <c:pt idx="0">
                  <c:v>3.8</c:v>
                </c:pt>
                <c:pt idx="1">
                  <c:v>8.8000000000000007</c:v>
                </c:pt>
              </c:numCache>
            </c:numRef>
          </c:val>
        </c:ser>
        <c:ser>
          <c:idx val="2"/>
          <c:order val="2"/>
          <c:tx>
            <c:strRef>
              <c:f>Tabelle1!$H$10</c:f>
              <c:strCache>
                <c:ptCount val="1"/>
                <c:pt idx="0">
                  <c:v>Transport</c:v>
                </c:pt>
              </c:strCache>
            </c:strRef>
          </c:tx>
          <c:dLbls>
            <c:showVal val="1"/>
          </c:dLbls>
          <c:cat>
            <c:strRef>
              <c:f>Tabelle1!$F$7:$G$7</c:f>
              <c:strCache>
                <c:ptCount val="2"/>
                <c:pt idx="0">
                  <c:v>Lieferung aus China</c:v>
                </c:pt>
                <c:pt idx="1">
                  <c:v>Lieferung aus Osteuropa</c:v>
                </c:pt>
              </c:strCache>
            </c:strRef>
          </c:cat>
          <c:val>
            <c:numRef>
              <c:f>Tabelle1!$F$10:$G$10</c:f>
              <c:numCache>
                <c:formatCode>General</c:formatCode>
                <c:ptCount val="2"/>
                <c:pt idx="0">
                  <c:v>7.4</c:v>
                </c:pt>
                <c:pt idx="1">
                  <c:v>2.2000000000000002</c:v>
                </c:pt>
              </c:numCache>
            </c:numRef>
          </c:val>
        </c:ser>
        <c:overlap val="100"/>
        <c:axId val="52228864"/>
        <c:axId val="52230400"/>
      </c:barChart>
      <c:catAx>
        <c:axId val="522288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52230400"/>
        <c:crosses val="autoZero"/>
        <c:auto val="1"/>
        <c:lblAlgn val="ctr"/>
        <c:lblOffset val="100"/>
      </c:catAx>
      <c:valAx>
        <c:axId val="52230400"/>
        <c:scaling>
          <c:orientation val="minMax"/>
        </c:scaling>
        <c:axPos val="l"/>
        <c:numFmt formatCode="General" sourceLinked="1"/>
        <c:majorTickMark val="none"/>
        <c:tickLblPos val="none"/>
        <c:crossAx val="522288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50"/>
          </a:pPr>
          <a:endParaRPr lang="de-DE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0.14423</cdr:x>
      <cdr:y>0.20246</cdr:y>
    </cdr:to>
    <cdr:sp macro="" textlink="">
      <cdr:nvSpPr>
        <cdr:cNvPr id="2" name="Textfeld 4"/>
        <cdr:cNvSpPr txBox="1"/>
      </cdr:nvSpPr>
      <cdr:spPr>
        <a:xfrm xmlns:a="http://schemas.openxmlformats.org/drawingml/2006/main">
          <a:off x="0" y="0"/>
          <a:ext cx="108011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de-DE" sz="1200" dirty="0" smtClean="0"/>
            <a:t>Treibhausgas-</a:t>
          </a:r>
          <a:r>
            <a:rPr lang="de-DE" sz="1200" dirty="0" err="1" smtClean="0"/>
            <a:t>emissionen</a:t>
          </a:r>
          <a:endParaRPr lang="de-DE" sz="1200" dirty="0" smtClean="0"/>
        </a:p>
        <a:p xmlns:a="http://schemas.openxmlformats.org/drawingml/2006/main">
          <a:pPr algn="ctr"/>
          <a:r>
            <a:rPr lang="de-DE" sz="1200" dirty="0" smtClean="0"/>
            <a:t>(Megatonnen </a:t>
          </a:r>
          <a:r>
            <a:rPr lang="de-DE" sz="1200" dirty="0" smtClean="0"/>
            <a:t>CO</a:t>
          </a:r>
          <a:r>
            <a:rPr lang="de-DE" sz="1200" baseline="-25000" dirty="0" smtClean="0"/>
            <a:t>2</a:t>
          </a:r>
          <a:r>
            <a:rPr lang="de-DE" sz="1200" dirty="0" smtClean="0"/>
            <a:t>/Jahr)</a:t>
          </a:r>
          <a:endParaRPr lang="de-DE" sz="1200" baseline="-25000" dirty="0"/>
        </a:p>
      </cdr:txBody>
    </cdr:sp>
  </cdr:relSizeAnchor>
  <cdr:relSizeAnchor xmlns:cdr="http://schemas.openxmlformats.org/drawingml/2006/chartDrawing">
    <cdr:from>
      <cdr:x>0.52885</cdr:x>
      <cdr:y>0.8908</cdr:y>
    </cdr:from>
    <cdr:to>
      <cdr:x>0.84616</cdr:x>
      <cdr:y>0.97701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3960440" y="3888432"/>
          <a:ext cx="2376282" cy="3763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 dirty="0" smtClean="0">
              <a:solidFill>
                <a:schemeClr val="tx1"/>
              </a:solidFill>
            </a:rPr>
            <a:t>Logistik- und Transportaktivitäten</a:t>
          </a:r>
          <a:endParaRPr lang="de-DE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0.24038</cdr:x>
      <cdr:y>0.32759</cdr:y>
    </cdr:from>
    <cdr:to>
      <cdr:x>0.33654</cdr:x>
      <cdr:y>0.51724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800200" y="1368152"/>
          <a:ext cx="72008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200" dirty="0" smtClean="0">
              <a:solidFill>
                <a:schemeClr val="tx1"/>
              </a:solidFill>
            </a:rPr>
            <a:t>Straßen-</a:t>
          </a:r>
        </a:p>
        <a:p xmlns:a="http://schemas.openxmlformats.org/drawingml/2006/main">
          <a:r>
            <a:rPr lang="de-DE" sz="1200" dirty="0" smtClean="0">
              <a:solidFill>
                <a:schemeClr val="tx1"/>
              </a:solidFill>
            </a:rPr>
            <a:t>Güter-</a:t>
          </a:r>
        </a:p>
        <a:p xmlns:a="http://schemas.openxmlformats.org/drawingml/2006/main">
          <a:r>
            <a:rPr lang="de-DE" sz="1200" dirty="0" smtClean="0">
              <a:solidFill>
                <a:schemeClr val="tx1"/>
              </a:solidFill>
            </a:rPr>
            <a:t>verkehr</a:t>
          </a:r>
          <a:endParaRPr lang="de-DE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0.34615</cdr:x>
      <cdr:y>0.2931</cdr:y>
    </cdr:from>
    <cdr:to>
      <cdr:x>0.44231</cdr:x>
      <cdr:y>0.36207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2592288" y="122413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de-DE" sz="1200" dirty="0" smtClean="0">
              <a:solidFill>
                <a:schemeClr val="tx1"/>
              </a:solidFill>
            </a:rPr>
            <a:t>Seefracht</a:t>
          </a:r>
          <a:endParaRPr lang="de-DE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0.47115</cdr:x>
      <cdr:y>0.24138</cdr:y>
    </cdr:from>
    <cdr:to>
      <cdr:x>0.56731</cdr:x>
      <cdr:y>0.2931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3528392" y="1008112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de-DE" sz="1200" dirty="0" smtClean="0">
              <a:solidFill>
                <a:sysClr val="window" lastClr="FFFFFF"/>
              </a:solidFill>
            </a:rPr>
            <a:t>Luftfracht</a:t>
          </a:r>
          <a:endParaRPr lang="de-DE" sz="12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0.58654</cdr:x>
      <cdr:y>0.12069</cdr:y>
    </cdr:from>
    <cdr:to>
      <cdr:x>0.68269</cdr:x>
      <cdr:y>0.27586</cdr:y>
    </cdr:to>
    <cdr:sp macro="" textlink="">
      <cdr:nvSpPr>
        <cdr:cNvPr id="7" name="Textfeld 1"/>
        <cdr:cNvSpPr txBox="1"/>
      </cdr:nvSpPr>
      <cdr:spPr>
        <a:xfrm xmlns:a="http://schemas.openxmlformats.org/drawingml/2006/main">
          <a:off x="4392488" y="504056"/>
          <a:ext cx="72008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de-DE" sz="1200" dirty="0" smtClean="0">
              <a:solidFill>
                <a:sysClr val="window" lastClr="FFFFFF"/>
              </a:solidFill>
            </a:rPr>
            <a:t>Schienen-</a:t>
          </a:r>
        </a:p>
        <a:p xmlns:a="http://schemas.openxmlformats.org/drawingml/2006/main">
          <a:r>
            <a:rPr lang="de-DE" sz="1200" dirty="0" smtClean="0">
              <a:solidFill>
                <a:sysClr val="window" lastClr="FFFFFF"/>
              </a:solidFill>
            </a:rPr>
            <a:t>Güter-</a:t>
          </a:r>
        </a:p>
        <a:p xmlns:a="http://schemas.openxmlformats.org/drawingml/2006/main">
          <a:r>
            <a:rPr lang="de-DE" sz="1200" dirty="0" smtClean="0">
              <a:solidFill>
                <a:sysClr val="window" lastClr="FFFFFF"/>
              </a:solidFill>
            </a:rPr>
            <a:t>verkehr</a:t>
          </a:r>
          <a:endParaRPr lang="de-DE" sz="12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0.70192</cdr:x>
      <cdr:y>0.05172</cdr:y>
    </cdr:from>
    <cdr:to>
      <cdr:x>0.79808</cdr:x>
      <cdr:y>0.17241</cdr:y>
    </cdr:to>
    <cdr:sp macro="" textlink="">
      <cdr:nvSpPr>
        <cdr:cNvPr id="8" name="Textfeld 1"/>
        <cdr:cNvSpPr txBox="1"/>
      </cdr:nvSpPr>
      <cdr:spPr>
        <a:xfrm xmlns:a="http://schemas.openxmlformats.org/drawingml/2006/main">
          <a:off x="5256584" y="216024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de-DE" sz="1200" dirty="0" smtClean="0">
              <a:solidFill>
                <a:sysClr val="window" lastClr="FFFFFF"/>
              </a:solidFill>
            </a:rPr>
            <a:t>Logistik-</a:t>
          </a:r>
          <a:br>
            <a:rPr lang="de-DE" sz="1200" dirty="0" smtClean="0">
              <a:solidFill>
                <a:sysClr val="window" lastClr="FFFFFF"/>
              </a:solidFill>
            </a:rPr>
          </a:br>
          <a:r>
            <a:rPr lang="de-DE" sz="1200" dirty="0" err="1" smtClean="0">
              <a:solidFill>
                <a:sysClr val="window" lastClr="FFFFFF"/>
              </a:solidFill>
            </a:rPr>
            <a:t>gebäude</a:t>
          </a:r>
          <a:endParaRPr lang="de-DE" sz="12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0.08654</cdr:x>
      <cdr:y>0.79052</cdr:y>
    </cdr:from>
    <cdr:to>
      <cdr:x>0.20864</cdr:x>
      <cdr:y>1</cdr:y>
    </cdr:to>
    <cdr:sp macro="" textlink="">
      <cdr:nvSpPr>
        <cdr:cNvPr id="9" name="Textfeld 8"/>
        <cdr:cNvSpPr txBox="1"/>
      </cdr:nvSpPr>
      <cdr:spPr>
        <a:xfrm xmlns:a="http://schemas.openxmlformats.org/drawingml/2006/main">
          <a:off x="648072" y="41764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0.00437</cdr:x>
      <cdr:y>0.01631</cdr:y>
    </cdr:from>
    <cdr:to>
      <cdr:x>0.18226</cdr:x>
      <cdr:y>0.12074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9984" y="44627"/>
          <a:ext cx="813288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2000" b="1" dirty="0">
              <a:solidFill>
                <a:schemeClr val="tx1"/>
              </a:solidFill>
            </a:rPr>
            <a:t>Mrd. Euro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0.16786</cdr:x>
      <cdr:y>0.23611</cdr:y>
    </cdr:from>
    <cdr:to>
      <cdr:x>0.26607</cdr:x>
      <cdr:y>0.35417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895350" y="870347"/>
          <a:ext cx="523875" cy="435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de-DE" sz="1200" dirty="0">
              <a:solidFill>
                <a:schemeClr val="tx1"/>
              </a:solidFill>
            </a:rPr>
            <a:t>16,0</a:t>
          </a:r>
        </a:p>
      </cdr:txBody>
    </cdr:sp>
  </cdr:relSizeAnchor>
  <cdr:relSizeAnchor xmlns:cdr="http://schemas.openxmlformats.org/drawingml/2006/chartDrawing">
    <cdr:from>
      <cdr:x>0.54643</cdr:x>
      <cdr:y>0.19097</cdr:y>
    </cdr:from>
    <cdr:to>
      <cdr:x>0.64464</cdr:x>
      <cdr:y>0.30903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2914650" y="703957"/>
          <a:ext cx="523875" cy="435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dirty="0">
              <a:solidFill>
                <a:schemeClr val="tx1"/>
              </a:solidFill>
            </a:rPr>
            <a:t>17,5</a:t>
          </a:r>
        </a:p>
      </cdr:txBody>
    </cdr:sp>
  </cdr:relSizeAnchor>
  <cdr:relSizeAnchor xmlns:cdr="http://schemas.openxmlformats.org/drawingml/2006/chartDrawing">
    <cdr:from>
      <cdr:x>0.02143</cdr:x>
      <cdr:y>0.12661</cdr:y>
    </cdr:from>
    <cdr:to>
      <cdr:x>0.47857</cdr:x>
      <cdr:y>0.21705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14300" y="466725"/>
          <a:ext cx="24384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 dirty="0">
              <a:solidFill>
                <a:schemeClr val="tx1"/>
              </a:solidFill>
            </a:rPr>
            <a:t>Gesamtkosten</a:t>
          </a:r>
          <a:r>
            <a:rPr lang="de-DE" sz="1100" baseline="0" dirty="0">
              <a:solidFill>
                <a:schemeClr val="tx1"/>
              </a:solidFill>
            </a:rPr>
            <a:t> in Westeuropa €</a:t>
          </a:r>
          <a:endParaRPr lang="de-DE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0.03214</cdr:x>
      <cdr:y>0.01809</cdr:y>
    </cdr:from>
    <cdr:to>
      <cdr:x>0.37679</cdr:x>
      <cdr:y>0.09819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171449" y="66675"/>
          <a:ext cx="18383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b="1" dirty="0">
              <a:solidFill>
                <a:schemeClr val="tx1"/>
              </a:solidFill>
            </a:rPr>
            <a:t>Ölpreis 2006 (=100%)</a:t>
          </a:r>
        </a:p>
      </cdr:txBody>
    </cdr:sp>
  </cdr:relSizeAnchor>
  <cdr:relSizeAnchor xmlns:cdr="http://schemas.openxmlformats.org/drawingml/2006/chartDrawing">
    <cdr:from>
      <cdr:x>0.30179</cdr:x>
      <cdr:y>0.31008</cdr:y>
    </cdr:from>
    <cdr:to>
      <cdr:x>0.50536</cdr:x>
      <cdr:y>0.36434</cdr:y>
    </cdr:to>
    <cdr:cxnSp macro="">
      <cdr:nvCxnSpPr>
        <cdr:cNvPr id="6" name="Gerade Verbindung 5"/>
        <cdr:cNvCxnSpPr/>
      </cdr:nvCxnSpPr>
      <cdr:spPr>
        <a:xfrm xmlns:a="http://schemas.openxmlformats.org/drawingml/2006/main" flipV="1">
          <a:off x="1609725" y="1143000"/>
          <a:ext cx="1085850" cy="2000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tx1"/>
          </a:solidFill>
          <a:prstDash val="dash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0.16656</cdr:x>
      <cdr:y>0.24002</cdr:y>
    </cdr:from>
    <cdr:to>
      <cdr:x>0.24736</cdr:x>
      <cdr:y>0.33247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051863" y="887032"/>
          <a:ext cx="510238" cy="341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de-DE" sz="1100">
              <a:solidFill>
                <a:schemeClr val="tx1"/>
              </a:solidFill>
            </a:rPr>
            <a:t>19,2</a:t>
          </a:r>
        </a:p>
      </cdr:txBody>
    </cdr:sp>
  </cdr:relSizeAnchor>
  <cdr:relSizeAnchor xmlns:cdr="http://schemas.openxmlformats.org/drawingml/2006/chartDrawing">
    <cdr:from>
      <cdr:x>0.51584</cdr:x>
      <cdr:y>0.24485</cdr:y>
    </cdr:from>
    <cdr:to>
      <cdr:x>0.59663</cdr:x>
      <cdr:y>0.3373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3257550" y="904875"/>
          <a:ext cx="510238" cy="341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de-DE" sz="1100" dirty="0">
              <a:solidFill>
                <a:schemeClr val="tx1"/>
              </a:solidFill>
            </a:rPr>
            <a:t>19,2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" name="Gerade Verbindung 11"/>
        <cdr:cNvSpPr/>
      </cdr:nvSpPr>
      <cdr:spPr>
        <a:xfrm xmlns:a="http://schemas.openxmlformats.org/drawingml/2006/main">
          <a:off x="-5343524" y="-208597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0.27143</cdr:x>
      <cdr:y>0.33763</cdr:y>
    </cdr:from>
    <cdr:to>
      <cdr:x>0.49286</cdr:x>
      <cdr:y>0.33763</cdr:y>
    </cdr:to>
    <cdr:sp macro="" textlink="">
      <cdr:nvSpPr>
        <cdr:cNvPr id="15" name="Gerade Verbindung 14"/>
        <cdr:cNvSpPr/>
      </cdr:nvSpPr>
      <cdr:spPr>
        <a:xfrm xmlns:a="http://schemas.openxmlformats.org/drawingml/2006/main">
          <a:off x="1447800" y="1247775"/>
          <a:ext cx="1181101" cy="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tx1"/>
          </a:solidFill>
          <a:prstDash val="dash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0.01786</cdr:x>
      <cdr:y>0.11082</cdr:y>
    </cdr:from>
    <cdr:to>
      <cdr:x>0.475</cdr:x>
      <cdr:y>0.20103</cdr:y>
    </cdr:to>
    <cdr:sp macro="" textlink="">
      <cdr:nvSpPr>
        <cdr:cNvPr id="16" name="Textfeld 1"/>
        <cdr:cNvSpPr txBox="1"/>
      </cdr:nvSpPr>
      <cdr:spPr>
        <a:xfrm xmlns:a="http://schemas.openxmlformats.org/drawingml/2006/main">
          <a:off x="95250" y="409575"/>
          <a:ext cx="24384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de-DE" sz="1100" dirty="0">
              <a:solidFill>
                <a:schemeClr val="tx1"/>
              </a:solidFill>
            </a:rPr>
            <a:t>Gesamtkosten</a:t>
          </a:r>
          <a:r>
            <a:rPr lang="de-DE" sz="1100" baseline="0" dirty="0">
              <a:solidFill>
                <a:schemeClr val="tx1"/>
              </a:solidFill>
            </a:rPr>
            <a:t> in Westeuropa €</a:t>
          </a:r>
          <a:endParaRPr lang="de-DE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0.03214</cdr:x>
      <cdr:y>0.0232</cdr:y>
    </cdr:from>
    <cdr:to>
      <cdr:x>0.37679</cdr:x>
      <cdr:y>0.10309</cdr:y>
    </cdr:to>
    <cdr:sp macro="" textlink="">
      <cdr:nvSpPr>
        <cdr:cNvPr id="17" name="Textfeld 1"/>
        <cdr:cNvSpPr txBox="1"/>
      </cdr:nvSpPr>
      <cdr:spPr>
        <a:xfrm xmlns:a="http://schemas.openxmlformats.org/drawingml/2006/main">
          <a:off x="171450" y="85725"/>
          <a:ext cx="18383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de-DE" sz="1400" b="1" dirty="0">
              <a:solidFill>
                <a:schemeClr val="tx1"/>
              </a:solidFill>
            </a:rPr>
            <a:t>Ölpreis 2008 (=200%)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8651D5-0485-4CC0-BEED-E62665A5C92D}" type="datetimeFigureOut">
              <a:rPr lang="en-US"/>
              <a:pPr/>
              <a:t>12/7/2010</a:t>
            </a:fld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AECDE6-AF15-410F-AFB3-A3E8315A0F83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Flatliner\Desktop\Nachhaltigkeit Quellen\Transportflugzeug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>
            <a:off x="251521" y="243713"/>
            <a:ext cx="3066670" cy="2223781"/>
          </a:xfrm>
          <a:prstGeom prst="flowChartOnlineStorag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  <p:pic>
        <p:nvPicPr>
          <p:cNvPr id="5" name="Picture 4" descr="C:\Users\Flatliner\Desktop\Nachhaltigkeit Quellen\talpino-containerschiff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>
            <a:off x="5796137" y="260647"/>
            <a:ext cx="3096343" cy="2223781"/>
          </a:xfrm>
          <a:prstGeom prst="flowChartOnlineStorag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  <p:pic>
        <p:nvPicPr>
          <p:cNvPr id="6" name="Picture 3" descr="C:\Users\Flatliner\Desktop\Nachhaltigkeit Quellen\Güterbahnhof.jp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>
            <a:off x="2970890" y="222509"/>
            <a:ext cx="3096344" cy="2232248"/>
          </a:xfrm>
          <a:prstGeom prst="flowChartOnlineStorag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  <p:cxnSp>
        <p:nvCxnSpPr>
          <p:cNvPr id="7" name="Gerade Verbindung 13"/>
          <p:cNvCxnSpPr/>
          <p:nvPr userDrawn="1"/>
        </p:nvCxnSpPr>
        <p:spPr>
          <a:xfrm>
            <a:off x="467544" y="4121150"/>
            <a:ext cx="7776864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  <a:gs pos="100000">
                  <a:srgbClr val="FFEBF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>
            <a:off x="467544" y="4217988"/>
            <a:ext cx="6408712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  <a:gs pos="100000">
                  <a:srgbClr val="FFEBF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7"/>
          <p:cNvCxnSpPr/>
          <p:nvPr userDrawn="1"/>
        </p:nvCxnSpPr>
        <p:spPr>
          <a:xfrm>
            <a:off x="467544" y="2614613"/>
            <a:ext cx="7776864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  <a:gs pos="100000">
                  <a:srgbClr val="FFEBF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9"/>
          <p:cNvCxnSpPr/>
          <p:nvPr userDrawn="1"/>
        </p:nvCxnSpPr>
        <p:spPr>
          <a:xfrm>
            <a:off x="467544" y="5730875"/>
            <a:ext cx="6408712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  <a:gs pos="100000">
                  <a:srgbClr val="FFEBF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ussdiagramm: Gespeicherte Daten 20"/>
          <p:cNvSpPr/>
          <p:nvPr userDrawn="1"/>
        </p:nvSpPr>
        <p:spPr>
          <a:xfrm>
            <a:off x="2987824" y="260648"/>
            <a:ext cx="3024336" cy="2160240"/>
          </a:xfrm>
          <a:prstGeom prst="flowChartOnlineStorage">
            <a:avLst/>
          </a:pr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Flussdiagramm: Gespeicherte Daten 21"/>
          <p:cNvSpPr/>
          <p:nvPr userDrawn="1"/>
        </p:nvSpPr>
        <p:spPr>
          <a:xfrm>
            <a:off x="5796136" y="260648"/>
            <a:ext cx="3024336" cy="2160240"/>
          </a:xfrm>
          <a:prstGeom prst="flowChartOnlineStorage">
            <a:avLst/>
          </a:pr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Flussdiagramm: Gespeicherte Daten 22"/>
          <p:cNvSpPr/>
          <p:nvPr userDrawn="1"/>
        </p:nvSpPr>
        <p:spPr>
          <a:xfrm>
            <a:off x="251520" y="260648"/>
            <a:ext cx="3024336" cy="2160240"/>
          </a:xfrm>
          <a:prstGeom prst="flowChartOnlineStorage">
            <a:avLst/>
          </a:pr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79170"/>
            <a:ext cx="7772400" cy="1470025"/>
          </a:xfrm>
        </p:spPr>
        <p:txBody>
          <a:bodyPr/>
          <a:lstStyle>
            <a:lvl1pPr algn="l">
              <a:defRPr baseline="0">
                <a:latin typeface="Garamond" pitchFamily="18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6400800" cy="15365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172A-D0CB-4A0E-A136-F1523DEDEAFE}" type="datetimeFigureOut">
              <a:rPr lang="de-DE"/>
              <a:pPr>
                <a:defRPr/>
              </a:pPr>
              <a:t>07.12.2010</a:t>
            </a:fld>
            <a:endParaRPr lang="de-DE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Hochschule Ravensburg Weingarten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038B-5315-46F3-B7AB-57E9D2FD9C0B}" type="datetimeFigureOut">
              <a:rPr lang="de-DE"/>
              <a:pPr>
                <a:defRPr/>
              </a:pPr>
              <a:t>07.12.2010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0072C-4A5D-4749-A660-68509F9EED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C788-6FE3-47BE-AD89-5AE46AE20F03}" type="datetimeFigureOut">
              <a:rPr lang="de-DE"/>
              <a:pPr>
                <a:defRPr/>
              </a:pPr>
              <a:t>07.12.2010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4117-59AF-4C7E-AD53-F6A8025F53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 userDrawn="1"/>
        </p:nvCxnSpPr>
        <p:spPr>
          <a:xfrm>
            <a:off x="467544" y="1414463"/>
            <a:ext cx="8208912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  <a:gs pos="100000">
                  <a:srgbClr val="FFEBF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DAB3-C8F0-4AD3-A12A-AF2FB4BB93A4}" type="datetimeFigureOut">
              <a:rPr lang="de-DE"/>
              <a:pPr>
                <a:defRPr/>
              </a:pPr>
              <a:t>07.12.2010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029A-2EC9-49EA-B7C9-BF5C23293C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DEE5-1691-4793-946F-9FC4EEACB502}" type="datetimeFigureOut">
              <a:rPr lang="de-DE"/>
              <a:pPr>
                <a:defRPr/>
              </a:pPr>
              <a:t>07.12.2010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43FF-03D0-4418-99A3-2D38A33AD1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0141-8A0F-44A7-B0D0-AF59E13BD0DF}" type="datetimeFigureOut">
              <a:rPr lang="de-DE"/>
              <a:pPr>
                <a:defRPr/>
              </a:pPr>
              <a:t>07.12.2010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1BC8-AA3F-445D-A27F-A08976FED8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F23B-A754-4941-A2BD-63722615B17A}" type="datetimeFigureOut">
              <a:rPr lang="de-DE"/>
              <a:pPr>
                <a:defRPr/>
              </a:pPr>
              <a:t>07.12.2010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49C2-D521-471D-995D-ED7A8ED05A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8730-60BB-4968-926F-B2B40250ECB7}" type="datetimeFigureOut">
              <a:rPr lang="de-DE"/>
              <a:pPr>
                <a:defRPr/>
              </a:pPr>
              <a:t>07.12.2010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D498-B621-457A-888C-B65DB07FC8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F633E-87C0-4B68-9B1C-26631D51CBA8}" type="datetimeFigureOut">
              <a:rPr lang="de-DE"/>
              <a:pPr>
                <a:defRPr/>
              </a:pPr>
              <a:t>07.12.2010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2958-6648-41F0-A746-24370CFD62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C1A4-123E-41DA-A044-2B628FE0F6B8}" type="datetimeFigureOut">
              <a:rPr lang="de-DE"/>
              <a:pPr>
                <a:defRPr/>
              </a:pPr>
              <a:t>07.12.2010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E05F-3241-47CE-81AC-A00FF95036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0849-697A-4B24-861F-07C29542D532}" type="datetimeFigureOut">
              <a:rPr lang="de-DE"/>
              <a:pPr>
                <a:defRPr/>
              </a:pPr>
              <a:t>07.12.2010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A405-DC88-4305-9562-465A2D4F33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89793-928D-4B2D-AAAC-E5C5223846E8}" type="datetimeFigureOut">
              <a:rPr lang="de-DE"/>
              <a:pPr>
                <a:defRPr/>
              </a:pPr>
              <a:t>07.12.2010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42A247-3F86-49A1-B8DA-093E3ED852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iszeitung.de/nachrichten/deutschland/autobahn-baustellen-warum-kaum-nachtarbeit-748443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golifter.com/index.php?id=16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gocap.d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l-ev.de/images/downloads/ueber/jahresbericht/bgl-jahresbericht.pdf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lev.de/images/downloads/ueber/jahresbericht/bgl-jahresbericht.pdf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468313" y="2679700"/>
            <a:ext cx="7772400" cy="1470025"/>
          </a:xfrm>
        </p:spPr>
        <p:txBody>
          <a:bodyPr/>
          <a:lstStyle/>
          <a:p>
            <a:pPr eaLnBrk="1" hangingPunct="1"/>
            <a:r>
              <a:rPr lang="de-DE" smtClean="0"/>
              <a:t>Seminar zur Nachhaltigkeit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313" y="4292600"/>
            <a:ext cx="6400800" cy="1536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Logistikkonzepte der Industrie und dadurch verursachter Mobilitätsbedarf</a:t>
            </a:r>
            <a:endParaRPr lang="de-DE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8313" y="5876925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Martin Heilmann</a:t>
            </a:r>
          </a:p>
          <a:p>
            <a:r>
              <a:rPr lang="de-DE"/>
              <a:t>Thomas Macheroux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31188" cy="1144587"/>
          </a:xfrm>
        </p:spPr>
        <p:txBody>
          <a:bodyPr lIns="90000" tIns="45000" rIns="90000" bIns="45000"/>
          <a:lstStyle/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4000" b="1" smtClean="0"/>
              <a:t>Verkehrswege optimal nutzen – Verkehr effizient gestalten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23850" y="1773238"/>
            <a:ext cx="8351838" cy="39306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400">
                <a:latin typeface="Calibri" pitchFamily="34" charset="0"/>
                <a:cs typeface="Lucida Sans Unicode" pitchFamily="34" charset="0"/>
              </a:rPr>
              <a:t>Ausbau der Verkehrsmanagementsysteme auf hoch belasteten Strecken der Bundesautobahn: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4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  <a:cs typeface="Lucida Sans Unicode" pitchFamily="34" charset="0"/>
              </a:rPr>
              <a:t>				Hoch belastete Strecken mit 								Telematikeinrichtungen ausstatten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  <a:cs typeface="Lucida Sans Unicode" pitchFamily="34" charset="0"/>
              </a:rPr>
              <a:t>				Aktive und situationsabhängige Steuerung des 						Verkehrs 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  <a:cs typeface="Lucida Sans Unicode" pitchFamily="34" charset="0"/>
              </a:rPr>
              <a:t>				Höhere Leistungsfähigkeit der Strecken durch 						Vermeidung von Stausituationen und Erhöhung 						der Verkehrssicherheit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5288" y="5229225"/>
            <a:ext cx="26638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584" rIns="90000" bIns="45000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de-DE" sz="1000"/>
              <a:t>Quelle: Netzwerk Verkehrssicherheut Nordrhein-Westfalen, http://www.verkehrssicherheit.nrw.de/bilder/019_Lichtzeichenwechselanl_kl.jpg (2010)</a:t>
            </a:r>
          </a:p>
        </p:txBody>
      </p:sp>
      <p:pic>
        <p:nvPicPr>
          <p:cNvPr id="47109" name="Picture 5" descr="019_Lichtzeichenwechselanl_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36838"/>
            <a:ext cx="2519362" cy="2519362"/>
          </a:xfrm>
          <a:prstGeom prst="rect">
            <a:avLst/>
          </a:prstGeom>
          <a:noFill/>
        </p:spPr>
      </p:pic>
      <p:sp>
        <p:nvSpPr>
          <p:cNvPr id="47110" name="AutoShape 4"/>
          <p:cNvSpPr>
            <a:spLocks noChangeArrowheads="1"/>
          </p:cNvSpPr>
          <p:nvPr/>
        </p:nvSpPr>
        <p:spPr bwMode="auto">
          <a:xfrm>
            <a:off x="4716463" y="3716338"/>
            <a:ext cx="647700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b="1"/>
          </a:p>
        </p:txBody>
      </p:sp>
      <p:sp>
        <p:nvSpPr>
          <p:cNvPr id="47111" name="AutoShape 4"/>
          <p:cNvSpPr>
            <a:spLocks noChangeArrowheads="1"/>
          </p:cNvSpPr>
          <p:nvPr/>
        </p:nvSpPr>
        <p:spPr bwMode="auto">
          <a:xfrm>
            <a:off x="4716463" y="4868863"/>
            <a:ext cx="647700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31188" cy="1144587"/>
          </a:xfrm>
        </p:spPr>
        <p:txBody>
          <a:bodyPr lIns="90000" tIns="45000" rIns="90000" bIns="45000"/>
          <a:lstStyle/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4000" b="1" smtClean="0"/>
              <a:t>Verkehrswege optimal nutzen – Verkehr effizient gestalten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23850" y="1773238"/>
            <a:ext cx="8351838" cy="3625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400">
                <a:latin typeface="Calibri" pitchFamily="34" charset="0"/>
                <a:cs typeface="Lucida Sans Unicode" pitchFamily="34" charset="0"/>
              </a:rPr>
              <a:t>Stauvermeidung durch Optimierung des    Baustellenmanagements: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4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  <a:cs typeface="Lucida Sans Unicode" pitchFamily="34" charset="0"/>
              </a:rPr>
              <a:t>					Reduzierung der Baustellenzeit und 							bundesweite 	Baustellenkoordinierung um 						Staubildung zu vermeiden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  <a:cs typeface="Lucida Sans Unicode" pitchFamily="34" charset="0"/>
              </a:rPr>
              <a:t>					besserer Durchfluss des Verkehrs an 							Baustellen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  <a:cs typeface="Lucida Sans Unicode" pitchFamily="34" charset="0"/>
              </a:rPr>
              <a:t>	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  <a:cs typeface="Lucida Sans Unicode" pitchFamily="34" charset="0"/>
              </a:rPr>
              <a:t>					weniger Staus und geringere 								Volkswirtschaftliche 	Schäden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9750" y="5229225"/>
            <a:ext cx="2160588" cy="112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584" rIns="90000" bIns="45000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de-DE" sz="1000"/>
              <a:t>Quelle: Kreiszeitung, Autobahn-Baustellen,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de-DE" sz="1000">
                <a:hlinkClick r:id="rId3"/>
              </a:rPr>
              <a:t>http://www.kreiszeitung.de/nachrichten/deutschland/autobahn-baustellen-warum-kaum-nachtarbeit-748443.html</a:t>
            </a:r>
            <a:r>
              <a:rPr lang="de-DE" sz="1000"/>
              <a:t> (2010)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endParaRPr lang="de-DE" sz="1000"/>
          </a:p>
        </p:txBody>
      </p:sp>
      <p:pic>
        <p:nvPicPr>
          <p:cNvPr id="50181" name="Picture 5" descr="Stausitu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36838"/>
            <a:ext cx="3360737" cy="2519362"/>
          </a:xfrm>
          <a:prstGeom prst="rect">
            <a:avLst/>
          </a:prstGeom>
          <a:noFill/>
        </p:spPr>
      </p:pic>
      <p:sp>
        <p:nvSpPr>
          <p:cNvPr id="50182" name="AutoShape 4"/>
          <p:cNvSpPr>
            <a:spLocks noChangeArrowheads="1"/>
          </p:cNvSpPr>
          <p:nvPr/>
        </p:nvSpPr>
        <p:spPr bwMode="auto">
          <a:xfrm>
            <a:off x="5219700" y="3933825"/>
            <a:ext cx="647700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b="1"/>
          </a:p>
        </p:txBody>
      </p:sp>
      <p:sp>
        <p:nvSpPr>
          <p:cNvPr id="50183" name="AutoShape 4"/>
          <p:cNvSpPr>
            <a:spLocks noChangeArrowheads="1"/>
          </p:cNvSpPr>
          <p:nvPr/>
        </p:nvSpPr>
        <p:spPr bwMode="auto">
          <a:xfrm>
            <a:off x="5219700" y="5157788"/>
            <a:ext cx="647700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31188" cy="1144587"/>
          </a:xfrm>
        </p:spPr>
        <p:txBody>
          <a:bodyPr lIns="90000" tIns="45000" rIns="90000" bIns="45000"/>
          <a:lstStyle/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4000" b="1" smtClean="0"/>
              <a:t>Verkehr vermeiden – Mobilität sichern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23850" y="1773238"/>
            <a:ext cx="8351838" cy="4111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6012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400">
                <a:cs typeface="Lucida Sans Unicode" pitchFamily="34" charset="0"/>
              </a:rPr>
              <a:t>Verstärkte Investitionen in innovative und kapazitätssteigernde Technologien:</a:t>
            </a:r>
          </a:p>
          <a:p>
            <a:pPr defTabSz="44926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400">
              <a:latin typeface="Times New Roman" pitchFamily="18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400">
                <a:latin typeface="Calibri" pitchFamily="34" charset="0"/>
                <a:cs typeface="Lucida Sans Unicode" pitchFamily="34" charset="0"/>
              </a:rPr>
              <a:t>		</a:t>
            </a:r>
            <a:r>
              <a:rPr lang="de-DE" sz="2000">
                <a:latin typeface="Calibri" pitchFamily="34" charset="0"/>
                <a:cs typeface="Lucida Sans Unicode" pitchFamily="34" charset="0"/>
              </a:rPr>
              <a:t>Entwicklung einer Förderrichtlinie zur Unterstützung von 				Pilotprojekten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400">
                <a:latin typeface="Calibri" pitchFamily="34" charset="0"/>
                <a:cs typeface="Lucida Sans Unicode" pitchFamily="34" charset="0"/>
              </a:rPr>
              <a:t>	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400">
                <a:latin typeface="Calibri" pitchFamily="34" charset="0"/>
                <a:cs typeface="Lucida Sans Unicode" pitchFamily="34" charset="0"/>
              </a:rPr>
              <a:t>	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  <a:cs typeface="Lucida Sans Unicode" pitchFamily="34" charset="0"/>
              </a:rPr>
              <a:t>		Beschleunigte Umsetzung und Einführung von innovativen 				Technologien auf dem Markt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  <a:cs typeface="Lucida Sans Unicode" pitchFamily="34" charset="0"/>
              </a:rPr>
              <a:t>		Einführung effizienter und umweltfreundlicher Technologien in 			der Industrie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4140200" y="3716338"/>
            <a:ext cx="647700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b="1"/>
          </a:p>
        </p:txBody>
      </p:sp>
      <p:sp>
        <p:nvSpPr>
          <p:cNvPr id="52229" name="AutoShape 4"/>
          <p:cNvSpPr>
            <a:spLocks noChangeArrowheads="1"/>
          </p:cNvSpPr>
          <p:nvPr/>
        </p:nvSpPr>
        <p:spPr bwMode="auto">
          <a:xfrm>
            <a:off x="4140200" y="5013325"/>
            <a:ext cx="647700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31188" cy="1144587"/>
          </a:xfrm>
        </p:spPr>
        <p:txBody>
          <a:bodyPr lIns="90000" tIns="45000" rIns="90000" bIns="45000"/>
          <a:lstStyle/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4000" b="1" smtClean="0"/>
              <a:t>Verkehr vermeiden – Mobilität sichern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23850" y="1773238"/>
            <a:ext cx="8351838" cy="29559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400">
                <a:latin typeface="Calibri" pitchFamily="34" charset="0"/>
                <a:cs typeface="Lucida Sans Unicode" pitchFamily="34" charset="0"/>
              </a:rPr>
              <a:t>Short Sea Shipping: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4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  <a:cs typeface="Lucida Sans Unicode" pitchFamily="34" charset="0"/>
              </a:rPr>
              <a:t>		Verlagerung von Straßengüterverkehr, vor allem 						Transitverkehr, hin zum Seetransport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  <a:cs typeface="Lucida Sans Unicode" pitchFamily="34" charset="0"/>
              </a:rPr>
              <a:t>		Nachhaltige Entlastung der Straßen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  <a:cs typeface="Lucida Sans Unicode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  <a:cs typeface="Lucida Sans Unicode" pitchFamily="34" charset="0"/>
              </a:rPr>
              <a:t>		Reduzierung der CO</a:t>
            </a:r>
            <a:r>
              <a:rPr lang="de-DE" sz="2000" baseline="-33000">
                <a:latin typeface="Calibri" pitchFamily="34" charset="0"/>
                <a:cs typeface="Lucida Sans Unicode" pitchFamily="34" charset="0"/>
              </a:rPr>
              <a:t>2</a:t>
            </a:r>
            <a:r>
              <a:rPr lang="de-DE" sz="2000">
                <a:latin typeface="Calibri" pitchFamily="34" charset="0"/>
                <a:cs typeface="Lucida Sans Unicode" pitchFamily="34" charset="0"/>
              </a:rPr>
              <a:t>-Belastung und Lärmbelästigung</a:t>
            </a: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635375" y="3284538"/>
            <a:ext cx="647700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b="1"/>
          </a:p>
        </p:txBody>
      </p:sp>
      <p:sp>
        <p:nvSpPr>
          <p:cNvPr id="54277" name="AutoShape 4"/>
          <p:cNvSpPr>
            <a:spLocks noChangeArrowheads="1"/>
          </p:cNvSpPr>
          <p:nvPr/>
        </p:nvSpPr>
        <p:spPr bwMode="auto">
          <a:xfrm>
            <a:off x="3635375" y="4292600"/>
            <a:ext cx="647700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31188" cy="1144587"/>
          </a:xfrm>
        </p:spPr>
        <p:txBody>
          <a:bodyPr lIns="90000" tIns="45000" rIns="90000" bIns="45000"/>
          <a:lstStyle/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4000" b="1" smtClean="0"/>
              <a:t>Mehr Verkehr auf Schiene und Binnenwasserstraße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92375"/>
            <a:ext cx="3027362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9750" y="5445125"/>
            <a:ext cx="2160588" cy="69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584" rIns="90000" bIns="45000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de-DE" sz="1000"/>
              <a:t>Quelle: Masterplan Güterverkehr und Logistik, Bundesministerium für Verkehr, Bau und Stadtentwicklung (2010)</a:t>
            </a:r>
          </a:p>
        </p:txBody>
      </p:sp>
      <p:sp>
        <p:nvSpPr>
          <p:cNvPr id="56326" name="AutoShape 4"/>
          <p:cNvSpPr>
            <a:spLocks noChangeArrowheads="1"/>
          </p:cNvSpPr>
          <p:nvPr/>
        </p:nvSpPr>
        <p:spPr bwMode="auto">
          <a:xfrm>
            <a:off x="5508625" y="3573463"/>
            <a:ext cx="647700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b="1"/>
          </a:p>
        </p:txBody>
      </p:sp>
      <p:sp>
        <p:nvSpPr>
          <p:cNvPr id="56327" name="AutoShape 4"/>
          <p:cNvSpPr>
            <a:spLocks noChangeArrowheads="1"/>
          </p:cNvSpPr>
          <p:nvPr/>
        </p:nvSpPr>
        <p:spPr bwMode="auto">
          <a:xfrm>
            <a:off x="5508625" y="4797425"/>
            <a:ext cx="647700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b="1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23850" y="1773238"/>
            <a:ext cx="8424863" cy="38163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400">
                <a:latin typeface="Calibri" pitchFamily="34" charset="0"/>
              </a:rPr>
              <a:t>Aufstockung der Mittel für den kombinierten Verkehr: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400">
              <a:latin typeface="Calibri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</a:rPr>
              <a:t>					Verdopplung der Ausgaben zum Ausbau 							von Umschlaganlagen des kombinierten 							Verkehrs (auf 115 Mio. € pro Jahr)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</a:rPr>
              <a:t>					Verkehrsverlagerung von Gütern von der 							Straße auf Schienen und Binnengewässer</a:t>
            </a: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2000">
              <a:latin typeface="Calibri" pitchFamily="34" charset="0"/>
            </a:endParaRPr>
          </a:p>
          <a:p>
            <a:pPr defTabSz="449263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>
                <a:latin typeface="Calibri" pitchFamily="34" charset="0"/>
              </a:rPr>
              <a:t>					Verlagerung von 78 Mio. Tonnen weg von 						der Straße und CO</a:t>
            </a:r>
            <a:r>
              <a:rPr lang="de-DE" sz="2000" baseline="-33000">
                <a:latin typeface="Calibri" pitchFamily="34" charset="0"/>
              </a:rPr>
              <a:t>2</a:t>
            </a:r>
            <a:r>
              <a:rPr lang="de-DE" sz="2000">
                <a:latin typeface="Calibri" pitchFamily="34" charset="0"/>
              </a:rPr>
              <a:t>-Einsparung von ca. 7,5 						Mio. Tonnen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Maßnahmen der Industrie (II)</a:t>
            </a:r>
          </a:p>
        </p:txBody>
      </p:sp>
      <p:sp>
        <p:nvSpPr>
          <p:cNvPr id="3072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Beschaffungsstrategie</a:t>
            </a:r>
            <a:br>
              <a:rPr lang="de-DE" smtClean="0"/>
            </a:br>
            <a:endParaRPr lang="de-DE" smtClean="0"/>
          </a:p>
          <a:p>
            <a:pPr eaLnBrk="1" hangingPunct="1"/>
            <a:r>
              <a:rPr lang="de-DE" smtClean="0"/>
              <a:t>Produktionsstrategie</a:t>
            </a:r>
            <a:br>
              <a:rPr lang="de-DE" smtClean="0"/>
            </a:br>
            <a:endParaRPr lang="de-DE" smtClean="0"/>
          </a:p>
          <a:p>
            <a:pPr eaLnBrk="1" hangingPunct="1"/>
            <a:r>
              <a:rPr lang="de-DE" smtClean="0"/>
              <a:t>Distributionsstrategie</a:t>
            </a:r>
            <a:br>
              <a:rPr lang="de-DE" smtClean="0"/>
            </a:br>
            <a:endParaRPr lang="de-DE" smtClean="0"/>
          </a:p>
          <a:p>
            <a:pPr eaLnBrk="1" hangingPunct="1"/>
            <a:r>
              <a:rPr lang="de-DE" smtClean="0"/>
              <a:t>Operative Maßnahmen</a:t>
            </a:r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Beschaffungsstrategie</a:t>
            </a:r>
            <a:endParaRPr lang="en-US" smtClean="0"/>
          </a:p>
        </p:txBody>
      </p:sp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250825" y="162877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Landing Costs  eins Gussteils für ein Autohersteller</a:t>
            </a:r>
            <a:endParaRPr lang="en-US"/>
          </a:p>
        </p:txBody>
      </p:sp>
      <p:graphicFrame>
        <p:nvGraphicFramePr>
          <p:cNvPr id="8" name="Diagramm 7"/>
          <p:cNvGraphicFramePr/>
          <p:nvPr/>
        </p:nvGraphicFramePr>
        <p:xfrm>
          <a:off x="323528" y="2060848"/>
          <a:ext cx="39604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/>
          <p:nvPr/>
        </p:nvGraphicFramePr>
        <p:xfrm>
          <a:off x="4211960" y="2060848"/>
          <a:ext cx="4680520" cy="405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9" name="Textfeld 9"/>
          <p:cNvSpPr txBox="1">
            <a:spLocks noChangeArrowheads="1"/>
          </p:cNvSpPr>
          <p:nvPr/>
        </p:nvSpPr>
        <p:spPr bwMode="auto">
          <a:xfrm>
            <a:off x="782638" y="58674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Empfehlung: Globales Sourcing</a:t>
            </a:r>
          </a:p>
        </p:txBody>
      </p:sp>
      <p:sp>
        <p:nvSpPr>
          <p:cNvPr id="31750" name="Textfeld 10"/>
          <p:cNvSpPr txBox="1">
            <a:spLocks noChangeArrowheads="1"/>
          </p:cNvSpPr>
          <p:nvPr/>
        </p:nvSpPr>
        <p:spPr bwMode="auto">
          <a:xfrm>
            <a:off x="4787900" y="5867400"/>
            <a:ext cx="367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Empfehlung: Regionales Sourcing</a:t>
            </a:r>
          </a:p>
        </p:txBody>
      </p:sp>
      <p:sp>
        <p:nvSpPr>
          <p:cNvPr id="12" name="Pfeil nach rechts 11"/>
          <p:cNvSpPr/>
          <p:nvPr/>
        </p:nvSpPr>
        <p:spPr>
          <a:xfrm>
            <a:off x="307975" y="5983288"/>
            <a:ext cx="504825" cy="1444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4322763" y="5978525"/>
            <a:ext cx="503237" cy="1428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753" name="Textfeld 13"/>
          <p:cNvSpPr txBox="1">
            <a:spLocks noChangeArrowheads="1"/>
          </p:cNvSpPr>
          <p:nvPr/>
        </p:nvSpPr>
        <p:spPr bwMode="auto">
          <a:xfrm>
            <a:off x="179388" y="6308725"/>
            <a:ext cx="18614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Datenquelle: Accenture,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Beschaffungsstrategie</a:t>
            </a:r>
            <a:endParaRPr lang="en-US" smtClean="0"/>
          </a:p>
        </p:txBody>
      </p:sp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79216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e-DE" sz="2400"/>
              <a:t> Global Sourcing</a:t>
            </a:r>
          </a:p>
          <a:p>
            <a:endParaRPr lang="de-DE" sz="2400"/>
          </a:p>
          <a:p>
            <a:r>
              <a:rPr lang="de-DE" sz="2400"/>
              <a:t>Beispiel: Flugzeug </a:t>
            </a:r>
          </a:p>
          <a:p>
            <a:r>
              <a:rPr lang="de-DE" sz="2400"/>
              <a:t>75% Teile (oder 6 Mio. Teile)</a:t>
            </a:r>
          </a:p>
          <a:p>
            <a:endParaRPr lang="de-DE" sz="2400"/>
          </a:p>
          <a:p>
            <a:r>
              <a:rPr lang="de-DE" sz="2400"/>
              <a:t>- Verlagerung der Produktionsstandorte</a:t>
            </a:r>
          </a:p>
          <a:p>
            <a:r>
              <a:rPr lang="de-DE" sz="2400"/>
              <a:t>	</a:t>
            </a:r>
            <a:endParaRPr lang="en-US" sz="2400"/>
          </a:p>
        </p:txBody>
      </p:sp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1801813" y="5170488"/>
            <a:ext cx="654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Einsparpotenzial: gering (5 Megatonnen / Jahr)</a:t>
            </a:r>
            <a:endParaRPr lang="en-US" sz="2400"/>
          </a:p>
        </p:txBody>
      </p:sp>
      <p:sp>
        <p:nvSpPr>
          <p:cNvPr id="32772" name="AutoShape 9"/>
          <p:cNvSpPr>
            <a:spLocks noChangeArrowheads="1"/>
          </p:cNvSpPr>
          <p:nvPr/>
        </p:nvSpPr>
        <p:spPr bwMode="auto">
          <a:xfrm>
            <a:off x="755650" y="515778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684213" y="5876925"/>
            <a:ext cx="511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Grund: Übersee Transport per Schiff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Produktionsstrategie</a:t>
            </a:r>
            <a:endParaRPr lang="en-US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28368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sz="2400" dirty="0" smtClean="0"/>
              <a:t>Produktionsprozess macht 25 </a:t>
            </a:r>
            <a:r>
              <a:rPr lang="de-DE" sz="2400" dirty="0" smtClean="0"/>
              <a:t>% Gesamtemissionen des </a:t>
            </a:r>
            <a:br>
              <a:rPr lang="de-DE" sz="2400" dirty="0" smtClean="0"/>
            </a:br>
            <a:r>
              <a:rPr lang="de-DE" sz="2400" dirty="0" smtClean="0"/>
              <a:t>Produkts aus</a:t>
            </a:r>
            <a:endParaRPr lang="de-DE" sz="2400" dirty="0" smtClean="0"/>
          </a:p>
          <a:p>
            <a:pPr eaLnBrk="1" hangingPunct="1">
              <a:buFontTx/>
              <a:buChar char="-"/>
            </a:pPr>
            <a:endParaRPr lang="de-DE" sz="2400" dirty="0" smtClean="0"/>
          </a:p>
          <a:p>
            <a:pPr eaLnBrk="1" hangingPunct="1">
              <a:buFontTx/>
              <a:buChar char="-"/>
            </a:pPr>
            <a:r>
              <a:rPr lang="de-DE" sz="2400" dirty="0" smtClean="0"/>
              <a:t>Zwei relevante Trends für Logistik: 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		1)Forward </a:t>
            </a:r>
            <a:r>
              <a:rPr lang="de-DE" sz="2400" dirty="0" err="1" smtClean="0"/>
              <a:t>Stocking</a:t>
            </a:r>
            <a:endParaRPr lang="de-DE" sz="2400" dirty="0" smtClean="0"/>
          </a:p>
          <a:p>
            <a:pPr eaLnBrk="1" hangingPunct="1">
              <a:buFontTx/>
              <a:buNone/>
            </a:pPr>
            <a:r>
              <a:rPr lang="de-DE" sz="2400" dirty="0" smtClean="0"/>
              <a:t>		2) Verpackung</a:t>
            </a:r>
            <a:endParaRPr lang="en-US" sz="2400" dirty="0" smtClean="0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485660" y="5031106"/>
            <a:ext cx="333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Einsparpotenzial: mittel</a:t>
            </a:r>
            <a:endParaRPr lang="en-US" sz="2400" dirty="0"/>
          </a:p>
        </p:txBody>
      </p:sp>
      <p:sp>
        <p:nvSpPr>
          <p:cNvPr id="33796" name="AutoShape 5"/>
          <p:cNvSpPr>
            <a:spLocks noChangeArrowheads="1"/>
          </p:cNvSpPr>
          <p:nvPr/>
        </p:nvSpPr>
        <p:spPr bwMode="auto">
          <a:xfrm>
            <a:off x="467544" y="5013176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Distributionsstrategie</a:t>
            </a:r>
            <a:endParaRPr lang="en-US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pPr eaLnBrk="1" hangingPunct="1"/>
            <a:r>
              <a:rPr lang="de-DE" smtClean="0"/>
              <a:t>Netzwerkstruktur Beispiel: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539750" y="4221163"/>
            <a:ext cx="1223963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Hauptlager</a:t>
            </a:r>
            <a:endParaRPr lang="en-US"/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3635375" y="2636838"/>
            <a:ext cx="144145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Distributions-</a:t>
            </a:r>
          </a:p>
          <a:p>
            <a:pPr algn="ctr"/>
            <a:r>
              <a:rPr lang="de-DE"/>
              <a:t>lager</a:t>
            </a:r>
            <a:endParaRPr lang="en-US"/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3635375" y="3644900"/>
            <a:ext cx="144145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Distributions-</a:t>
            </a:r>
          </a:p>
          <a:p>
            <a:pPr algn="ctr"/>
            <a:r>
              <a:rPr lang="de-DE"/>
              <a:t>lager</a:t>
            </a:r>
            <a:endParaRPr lang="en-US"/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3635375" y="4652963"/>
            <a:ext cx="144145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Distributions-</a:t>
            </a:r>
          </a:p>
          <a:p>
            <a:pPr algn="ctr"/>
            <a:r>
              <a:rPr lang="de-DE"/>
              <a:t>lager</a:t>
            </a:r>
            <a:endParaRPr lang="en-US"/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3635375" y="5661025"/>
            <a:ext cx="144145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Distributions-</a:t>
            </a:r>
          </a:p>
          <a:p>
            <a:pPr algn="ctr"/>
            <a:r>
              <a:rPr lang="de-DE"/>
              <a:t>lager</a:t>
            </a:r>
            <a:endParaRPr lang="en-US"/>
          </a:p>
        </p:txBody>
      </p:sp>
      <p:sp>
        <p:nvSpPr>
          <p:cNvPr id="34824" name="Line 13"/>
          <p:cNvSpPr>
            <a:spLocks noChangeShapeType="1"/>
          </p:cNvSpPr>
          <p:nvPr/>
        </p:nvSpPr>
        <p:spPr bwMode="auto">
          <a:xfrm flipV="1">
            <a:off x="1763713" y="3068638"/>
            <a:ext cx="1873250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14"/>
          <p:cNvSpPr>
            <a:spLocks noChangeShapeType="1"/>
          </p:cNvSpPr>
          <p:nvPr/>
        </p:nvSpPr>
        <p:spPr bwMode="auto">
          <a:xfrm flipV="1">
            <a:off x="1763713" y="4149725"/>
            <a:ext cx="1871662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5"/>
          <p:cNvSpPr>
            <a:spLocks noChangeShapeType="1"/>
          </p:cNvSpPr>
          <p:nvPr/>
        </p:nvSpPr>
        <p:spPr bwMode="auto">
          <a:xfrm>
            <a:off x="1763713" y="4581525"/>
            <a:ext cx="1873250" cy="574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>
            <a:off x="1763713" y="4652963"/>
            <a:ext cx="1871662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364163" y="2636838"/>
            <a:ext cx="2303462" cy="3960812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/>
              <a:t>Kunde</a:t>
            </a:r>
            <a:endParaRPr lang="en-US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>
            <a:off x="5076825" y="30686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9"/>
          <p:cNvSpPr>
            <a:spLocks noChangeShapeType="1"/>
          </p:cNvSpPr>
          <p:nvPr/>
        </p:nvSpPr>
        <p:spPr bwMode="auto">
          <a:xfrm>
            <a:off x="5076825" y="41497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20"/>
          <p:cNvSpPr>
            <a:spLocks noChangeShapeType="1"/>
          </p:cNvSpPr>
          <p:nvPr/>
        </p:nvSpPr>
        <p:spPr bwMode="auto">
          <a:xfrm>
            <a:off x="5076825" y="50847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Line 21"/>
          <p:cNvSpPr>
            <a:spLocks noChangeShapeType="1"/>
          </p:cNvSpPr>
          <p:nvPr/>
        </p:nvSpPr>
        <p:spPr bwMode="auto">
          <a:xfrm>
            <a:off x="5076825" y="60928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22"/>
          <p:cNvSpPr>
            <a:spLocks noChangeShapeType="1"/>
          </p:cNvSpPr>
          <p:nvPr/>
        </p:nvSpPr>
        <p:spPr bwMode="auto">
          <a:xfrm>
            <a:off x="1187450" y="35734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684213" y="2997200"/>
            <a:ext cx="1008062" cy="5762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dirty="0"/>
              <a:t>Hafen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Bemerkenswerte Fakten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94525" cy="13239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dirty="0" smtClean="0"/>
              <a:t>Lkw machen zwar nur </a:t>
            </a:r>
            <a:r>
              <a:rPr lang="de-DE" sz="3500" dirty="0" smtClean="0"/>
              <a:t>20%</a:t>
            </a:r>
            <a:r>
              <a:rPr lang="de-DE" sz="2400" dirty="0" smtClean="0"/>
              <a:t> des gesamten Fuhrparks von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dirty="0" smtClean="0"/>
              <a:t>Deutsche Post DHL aus, sind aber für 80 % der Emissionen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dirty="0" smtClean="0"/>
              <a:t>des Konzerns aus dem Straßengüterverkehr verantwortlich.</a:t>
            </a:r>
            <a:endParaRPr lang="de-DE" sz="24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268538" y="3284538"/>
            <a:ext cx="6705600" cy="13255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</a:rPr>
              <a:t>Von </a:t>
            </a:r>
            <a:r>
              <a:rPr lang="de-DE" sz="3500" dirty="0">
                <a:latin typeface="+mn-lt"/>
              </a:rPr>
              <a:t>1,62 </a:t>
            </a:r>
            <a:r>
              <a:rPr lang="de-DE" sz="2400" dirty="0">
                <a:latin typeface="+mn-lt"/>
              </a:rPr>
              <a:t>Milliarden Tonnen an Lkw-Emissionen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</a:rPr>
              <a:t>in Europa geht etwa ein Viertel auf Leerfahrten zurück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</a:rPr>
              <a:t>oftmals aufgrund gesetzlicher Vorgaben..</a:t>
            </a:r>
          </a:p>
        </p:txBody>
      </p:sp>
      <p:sp>
        <p:nvSpPr>
          <p:cNvPr id="14340" name="Inhaltsplatzhalter 2"/>
          <p:cNvSpPr txBox="1">
            <a:spLocks/>
          </p:cNvSpPr>
          <p:nvPr/>
        </p:nvSpPr>
        <p:spPr bwMode="auto">
          <a:xfrm>
            <a:off x="468313" y="5084763"/>
            <a:ext cx="66246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2200">
                <a:latin typeface="Calibri" pitchFamily="34" charset="0"/>
              </a:rPr>
              <a:t>Bei Autobahngeschwindigkeit ist der Luftwiderstand für </a:t>
            </a:r>
            <a:r>
              <a:rPr lang="de-DE" sz="3200">
                <a:latin typeface="Calibri" pitchFamily="34" charset="0"/>
              </a:rPr>
              <a:t>40% </a:t>
            </a:r>
            <a:r>
              <a:rPr lang="de-DE" sz="2200">
                <a:latin typeface="Calibri" pitchFamily="34" charset="0"/>
              </a:rPr>
              <a:t>des Kraftstoffverbrauchs von schweren Lastwagen verantwortlich.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Distributionsstrategie</a:t>
            </a:r>
            <a:endParaRPr lang="en-US" smtClean="0"/>
          </a:p>
        </p:txBody>
      </p:sp>
      <p:grpSp>
        <p:nvGrpSpPr>
          <p:cNvPr id="35842" name="Gruppieren 38"/>
          <p:cNvGrpSpPr>
            <a:grpSpLocks/>
          </p:cNvGrpSpPr>
          <p:nvPr/>
        </p:nvGrpSpPr>
        <p:grpSpPr bwMode="auto">
          <a:xfrm>
            <a:off x="323850" y="1557338"/>
            <a:ext cx="4824413" cy="3908425"/>
            <a:chOff x="539552" y="1772816"/>
            <a:chExt cx="5336822" cy="3908177"/>
          </a:xfrm>
        </p:grpSpPr>
        <p:cxnSp>
          <p:nvCxnSpPr>
            <p:cNvPr id="5" name="Gerade Verbindung mit Pfeil 4"/>
            <p:cNvCxnSpPr/>
            <p:nvPr/>
          </p:nvCxnSpPr>
          <p:spPr>
            <a:xfrm rot="5400000" flipH="1" flipV="1">
              <a:off x="-575506" y="3609352"/>
              <a:ext cx="3239882" cy="17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>
              <a:off x="1043556" y="5228584"/>
              <a:ext cx="403203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ihandform 8"/>
            <p:cNvSpPr/>
            <p:nvPr/>
          </p:nvSpPr>
          <p:spPr>
            <a:xfrm>
              <a:off x="1259558" y="2133155"/>
              <a:ext cx="3303245" cy="1130228"/>
            </a:xfrm>
            <a:custGeom>
              <a:avLst/>
              <a:gdLst>
                <a:gd name="connsiteX0" fmla="*/ 0 w 3302000"/>
                <a:gd name="connsiteY0" fmla="*/ 342900 h 1113367"/>
                <a:gd name="connsiteX1" fmla="*/ 266700 w 3302000"/>
                <a:gd name="connsiteY1" fmla="*/ 647700 h 1113367"/>
                <a:gd name="connsiteX2" fmla="*/ 685800 w 3302000"/>
                <a:gd name="connsiteY2" fmla="*/ 965200 h 1113367"/>
                <a:gd name="connsiteX3" fmla="*/ 1193800 w 3302000"/>
                <a:gd name="connsiteY3" fmla="*/ 1079500 h 1113367"/>
                <a:gd name="connsiteX4" fmla="*/ 1981200 w 3302000"/>
                <a:gd name="connsiteY4" fmla="*/ 762000 h 1113367"/>
                <a:gd name="connsiteX5" fmla="*/ 3302000 w 3302000"/>
                <a:gd name="connsiteY5" fmla="*/ 0 h 111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2000" h="1113367">
                  <a:moveTo>
                    <a:pt x="0" y="342900"/>
                  </a:moveTo>
                  <a:cubicBezTo>
                    <a:pt x="76200" y="443441"/>
                    <a:pt x="152400" y="543983"/>
                    <a:pt x="266700" y="647700"/>
                  </a:cubicBezTo>
                  <a:cubicBezTo>
                    <a:pt x="381000" y="751417"/>
                    <a:pt x="531283" y="893233"/>
                    <a:pt x="685800" y="965200"/>
                  </a:cubicBezTo>
                  <a:cubicBezTo>
                    <a:pt x="840317" y="1037167"/>
                    <a:pt x="977900" y="1113367"/>
                    <a:pt x="1193800" y="1079500"/>
                  </a:cubicBezTo>
                  <a:cubicBezTo>
                    <a:pt x="1409700" y="1045633"/>
                    <a:pt x="1629833" y="941917"/>
                    <a:pt x="1981200" y="762000"/>
                  </a:cubicBezTo>
                  <a:cubicBezTo>
                    <a:pt x="2332567" y="582083"/>
                    <a:pt x="2817283" y="291041"/>
                    <a:pt x="33020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1236729" y="3271321"/>
              <a:ext cx="3132902" cy="1168326"/>
            </a:xfrm>
            <a:custGeom>
              <a:avLst/>
              <a:gdLst>
                <a:gd name="connsiteX0" fmla="*/ 0 w 3132667"/>
                <a:gd name="connsiteY0" fmla="*/ 0 h 1168400"/>
                <a:gd name="connsiteX1" fmla="*/ 177800 w 3132667"/>
                <a:gd name="connsiteY1" fmla="*/ 241300 h 1168400"/>
                <a:gd name="connsiteX2" fmla="*/ 622300 w 3132667"/>
                <a:gd name="connsiteY2" fmla="*/ 635000 h 1168400"/>
                <a:gd name="connsiteX3" fmla="*/ 1295400 w 3132667"/>
                <a:gd name="connsiteY3" fmla="*/ 965200 h 1168400"/>
                <a:gd name="connsiteX4" fmla="*/ 2057400 w 3132667"/>
                <a:gd name="connsiteY4" fmla="*/ 1143000 h 1168400"/>
                <a:gd name="connsiteX5" fmla="*/ 2971800 w 3132667"/>
                <a:gd name="connsiteY5" fmla="*/ 1117600 h 1168400"/>
                <a:gd name="connsiteX6" fmla="*/ 3022600 w 3132667"/>
                <a:gd name="connsiteY6" fmla="*/ 1117600 h 1168400"/>
                <a:gd name="connsiteX7" fmla="*/ 3022600 w 3132667"/>
                <a:gd name="connsiteY7" fmla="*/ 111760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2667" h="1168400">
                  <a:moveTo>
                    <a:pt x="0" y="0"/>
                  </a:moveTo>
                  <a:cubicBezTo>
                    <a:pt x="37041" y="67733"/>
                    <a:pt x="74083" y="135467"/>
                    <a:pt x="177800" y="241300"/>
                  </a:cubicBezTo>
                  <a:cubicBezTo>
                    <a:pt x="281517" y="347133"/>
                    <a:pt x="436033" y="514350"/>
                    <a:pt x="622300" y="635000"/>
                  </a:cubicBezTo>
                  <a:cubicBezTo>
                    <a:pt x="808567" y="755650"/>
                    <a:pt x="1056217" y="880533"/>
                    <a:pt x="1295400" y="965200"/>
                  </a:cubicBezTo>
                  <a:cubicBezTo>
                    <a:pt x="1534583" y="1049867"/>
                    <a:pt x="1778000" y="1117600"/>
                    <a:pt x="2057400" y="1143000"/>
                  </a:cubicBezTo>
                  <a:cubicBezTo>
                    <a:pt x="2336800" y="1168400"/>
                    <a:pt x="2810933" y="1121833"/>
                    <a:pt x="2971800" y="1117600"/>
                  </a:cubicBezTo>
                  <a:cubicBezTo>
                    <a:pt x="3132667" y="1113367"/>
                    <a:pt x="3022600" y="1117600"/>
                    <a:pt x="3022600" y="1117600"/>
                  </a:cubicBezTo>
                  <a:lnTo>
                    <a:pt x="3022600" y="1117600"/>
                  </a:lnTo>
                </a:path>
              </a:pathLst>
            </a:cu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377218" y="2839548"/>
              <a:ext cx="3352415" cy="1374688"/>
            </a:xfrm>
            <a:custGeom>
              <a:avLst/>
              <a:gdLst>
                <a:gd name="connsiteX0" fmla="*/ 0 w 3352800"/>
                <a:gd name="connsiteY0" fmla="*/ 1358900 h 1373717"/>
                <a:gd name="connsiteX1" fmla="*/ 330200 w 3352800"/>
                <a:gd name="connsiteY1" fmla="*/ 1346200 h 1373717"/>
                <a:gd name="connsiteX2" fmla="*/ 1168400 w 3352800"/>
                <a:gd name="connsiteY2" fmla="*/ 1193800 h 1373717"/>
                <a:gd name="connsiteX3" fmla="*/ 2387600 w 3352800"/>
                <a:gd name="connsiteY3" fmla="*/ 698500 h 1373717"/>
                <a:gd name="connsiteX4" fmla="*/ 3352800 w 3352800"/>
                <a:gd name="connsiteY4" fmla="*/ 0 h 1373717"/>
                <a:gd name="connsiteX5" fmla="*/ 3352800 w 3352800"/>
                <a:gd name="connsiteY5" fmla="*/ 0 h 1373717"/>
                <a:gd name="connsiteX6" fmla="*/ 3352800 w 3352800"/>
                <a:gd name="connsiteY6" fmla="*/ 0 h 137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800" h="1373717">
                  <a:moveTo>
                    <a:pt x="0" y="1358900"/>
                  </a:moveTo>
                  <a:cubicBezTo>
                    <a:pt x="67733" y="1366308"/>
                    <a:pt x="135467" y="1373717"/>
                    <a:pt x="330200" y="1346200"/>
                  </a:cubicBezTo>
                  <a:cubicBezTo>
                    <a:pt x="524933" y="1318683"/>
                    <a:pt x="825500" y="1301750"/>
                    <a:pt x="1168400" y="1193800"/>
                  </a:cubicBezTo>
                  <a:cubicBezTo>
                    <a:pt x="1511300" y="1085850"/>
                    <a:pt x="2023533" y="897467"/>
                    <a:pt x="2387600" y="698500"/>
                  </a:cubicBezTo>
                  <a:cubicBezTo>
                    <a:pt x="2751667" y="499533"/>
                    <a:pt x="3352800" y="0"/>
                    <a:pt x="3352800" y="0"/>
                  </a:cubicBezTo>
                  <a:lnTo>
                    <a:pt x="3352800" y="0"/>
                  </a:lnTo>
                  <a:lnTo>
                    <a:pt x="3352800" y="0"/>
                  </a:lnTo>
                </a:path>
              </a:pathLst>
            </a:cu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1331559" y="3295131"/>
              <a:ext cx="3501685" cy="1233410"/>
            </a:xfrm>
            <a:custGeom>
              <a:avLst/>
              <a:gdLst>
                <a:gd name="connsiteX0" fmla="*/ 0 w 3500438"/>
                <a:gd name="connsiteY0" fmla="*/ 1176337 h 1232693"/>
                <a:gd name="connsiteX1" fmla="*/ 104775 w 3500438"/>
                <a:gd name="connsiteY1" fmla="*/ 1200150 h 1232693"/>
                <a:gd name="connsiteX2" fmla="*/ 619125 w 3500438"/>
                <a:gd name="connsiteY2" fmla="*/ 1214437 h 1232693"/>
                <a:gd name="connsiteX3" fmla="*/ 1390650 w 3500438"/>
                <a:gd name="connsiteY3" fmla="*/ 1090612 h 1232693"/>
                <a:gd name="connsiteX4" fmla="*/ 2328863 w 3500438"/>
                <a:gd name="connsiteY4" fmla="*/ 742950 h 1232693"/>
                <a:gd name="connsiteX5" fmla="*/ 3500438 w 3500438"/>
                <a:gd name="connsiteY5" fmla="*/ 0 h 123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0438" h="1232693">
                  <a:moveTo>
                    <a:pt x="0" y="1176337"/>
                  </a:moveTo>
                  <a:cubicBezTo>
                    <a:pt x="794" y="1185068"/>
                    <a:pt x="1588" y="1193800"/>
                    <a:pt x="104775" y="1200150"/>
                  </a:cubicBezTo>
                  <a:cubicBezTo>
                    <a:pt x="207963" y="1206500"/>
                    <a:pt x="404813" y="1232693"/>
                    <a:pt x="619125" y="1214437"/>
                  </a:cubicBezTo>
                  <a:cubicBezTo>
                    <a:pt x="833437" y="1196181"/>
                    <a:pt x="1105694" y="1169193"/>
                    <a:pt x="1390650" y="1090612"/>
                  </a:cubicBezTo>
                  <a:cubicBezTo>
                    <a:pt x="1675606" y="1012031"/>
                    <a:pt x="1977232" y="924719"/>
                    <a:pt x="2328863" y="742950"/>
                  </a:cubicBezTo>
                  <a:cubicBezTo>
                    <a:pt x="2680494" y="561181"/>
                    <a:pt x="3090466" y="280590"/>
                    <a:pt x="3500438" y="0"/>
                  </a:cubicBezTo>
                </a:path>
              </a:pathLst>
            </a:cu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 rot="5400000">
              <a:off x="1656275" y="4040332"/>
              <a:ext cx="1368338" cy="17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539552" y="1772816"/>
              <a:ext cx="400110" cy="1482137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de-DE" sz="1400" dirty="0"/>
                <a:t>CO</a:t>
              </a:r>
              <a:r>
                <a:rPr lang="de-DE" sz="1400" baseline="-25000" dirty="0"/>
                <a:t>2 </a:t>
              </a:r>
              <a:r>
                <a:rPr lang="de-DE" sz="1400" dirty="0"/>
                <a:t>-Emissionen</a:t>
              </a:r>
              <a:r>
                <a:rPr lang="de-DE" sz="1400" baseline="-25000" dirty="0"/>
                <a:t> </a:t>
              </a:r>
            </a:p>
          </p:txBody>
        </p:sp>
        <p:sp>
          <p:nvSpPr>
            <p:cNvPr id="35860" name="Textfeld 17"/>
            <p:cNvSpPr txBox="1">
              <a:spLocks noChangeArrowheads="1"/>
            </p:cNvSpPr>
            <p:nvPr/>
          </p:nvSpPr>
          <p:spPr bwMode="auto">
            <a:xfrm>
              <a:off x="1115616" y="4797152"/>
              <a:ext cx="30652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Geringster CO</a:t>
              </a:r>
              <a:r>
                <a:rPr lang="de-DE" baseline="-25000"/>
                <a:t>2</a:t>
              </a:r>
              <a:r>
                <a:rPr lang="de-DE"/>
                <a:t>-Fußabdruck</a:t>
              </a:r>
            </a:p>
          </p:txBody>
        </p:sp>
        <p:sp>
          <p:nvSpPr>
            <p:cNvPr id="35861" name="Textfeld 22"/>
            <p:cNvSpPr txBox="1">
              <a:spLocks noChangeArrowheads="1"/>
            </p:cNvSpPr>
            <p:nvPr/>
          </p:nvSpPr>
          <p:spPr bwMode="auto">
            <a:xfrm>
              <a:off x="3203848" y="5373216"/>
              <a:ext cx="26725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Anzahl der Distributionszentren</a:t>
              </a:r>
            </a:p>
          </p:txBody>
        </p:sp>
      </p:grpSp>
      <p:cxnSp>
        <p:nvCxnSpPr>
          <p:cNvPr id="26" name="Gerade Verbindung 25"/>
          <p:cNvCxnSpPr/>
          <p:nvPr/>
        </p:nvCxnSpPr>
        <p:spPr>
          <a:xfrm>
            <a:off x="5667375" y="3594100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667375" y="4025900"/>
            <a:ext cx="358775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5667375" y="4457700"/>
            <a:ext cx="35877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5667375" y="4891088"/>
            <a:ext cx="358775" cy="0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Textfeld 29"/>
          <p:cNvSpPr txBox="1">
            <a:spLocks noChangeArrowheads="1"/>
          </p:cNvSpPr>
          <p:nvPr/>
        </p:nvSpPr>
        <p:spPr bwMode="auto">
          <a:xfrm>
            <a:off x="5986463" y="3430588"/>
            <a:ext cx="2563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Logistikemissionen insgesamt</a:t>
            </a:r>
          </a:p>
        </p:txBody>
      </p:sp>
      <p:sp>
        <p:nvSpPr>
          <p:cNvPr id="35848" name="Textfeld 35"/>
          <p:cNvSpPr txBox="1">
            <a:spLocks noChangeArrowheads="1"/>
          </p:cNvSpPr>
          <p:nvPr/>
        </p:nvSpPr>
        <p:spPr bwMode="auto">
          <a:xfrm>
            <a:off x="5986463" y="3862388"/>
            <a:ext cx="2605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Transportbedingte Emissionen</a:t>
            </a:r>
          </a:p>
        </p:txBody>
      </p:sp>
      <p:sp>
        <p:nvSpPr>
          <p:cNvPr id="35849" name="Textfeld 36"/>
          <p:cNvSpPr txBox="1">
            <a:spLocks noChangeArrowheads="1"/>
          </p:cNvSpPr>
          <p:nvPr/>
        </p:nvSpPr>
        <p:spPr bwMode="auto">
          <a:xfrm>
            <a:off x="6008688" y="429418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Lagerbedingte Emissionen</a:t>
            </a:r>
          </a:p>
        </p:txBody>
      </p:sp>
      <p:sp>
        <p:nvSpPr>
          <p:cNvPr id="35850" name="Textfeld 37"/>
          <p:cNvSpPr txBox="1">
            <a:spLocks noChangeArrowheads="1"/>
          </p:cNvSpPr>
          <p:nvPr/>
        </p:nvSpPr>
        <p:spPr bwMode="auto">
          <a:xfrm>
            <a:off x="6011863" y="4724400"/>
            <a:ext cx="2833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Distributionsbedingte Emissionen</a:t>
            </a:r>
          </a:p>
        </p:txBody>
      </p:sp>
      <p:sp>
        <p:nvSpPr>
          <p:cNvPr id="35851" name="Textfeld 21"/>
          <p:cNvSpPr txBox="1">
            <a:spLocks noChangeArrowheads="1"/>
          </p:cNvSpPr>
          <p:nvPr/>
        </p:nvSpPr>
        <p:spPr bwMode="auto">
          <a:xfrm>
            <a:off x="212725" y="6237288"/>
            <a:ext cx="277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Quelle: McKinnon, 2010b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HP</a:t>
            </a:r>
            <a:endParaRPr lang="en-US" smtClean="0"/>
          </a:p>
        </p:txBody>
      </p:sp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1547813" y="5876925"/>
            <a:ext cx="647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Einsparpotenzial: hoch (hier: 2600t CO</a:t>
            </a:r>
            <a:r>
              <a:rPr lang="de-DE" sz="2400" baseline="-25000"/>
              <a:t>2 </a:t>
            </a:r>
            <a:r>
              <a:rPr lang="de-DE" sz="2400"/>
              <a:t>/ Jahr)</a:t>
            </a:r>
            <a:endParaRPr lang="en-US" sz="2400"/>
          </a:p>
        </p:txBody>
      </p:sp>
      <p:sp>
        <p:nvSpPr>
          <p:cNvPr id="36867" name="AutoShape 7"/>
          <p:cNvSpPr>
            <a:spLocks noChangeArrowheads="1"/>
          </p:cNvSpPr>
          <p:nvPr/>
        </p:nvSpPr>
        <p:spPr bwMode="auto">
          <a:xfrm>
            <a:off x="539750" y="58769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68" name="Picture 3" descr="C:\Users\Flatliner\AppData\Local\Microsoft\Windows\Temporary Internet Files\Content.IE5\9H36TXCL\MC900251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05038"/>
            <a:ext cx="12954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Flatliner\AppData\Local\Microsoft\Windows\Temporary Internet Files\Content.IE5\9H36TXCL\MC900251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157192"/>
            <a:ext cx="1224136" cy="73878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6870" name="Picture 2" descr="C:\Users\Flatliner\AppData\Local\Microsoft\Windows\Temporary Internet Files\Content.IE5\9H36TXCL\MC9003269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73238"/>
            <a:ext cx="68453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feld 9"/>
          <p:cNvSpPr txBox="1">
            <a:spLocks noChangeArrowheads="1"/>
          </p:cNvSpPr>
          <p:nvPr/>
        </p:nvSpPr>
        <p:spPr bwMode="auto">
          <a:xfrm>
            <a:off x="3924300" y="2349500"/>
            <a:ext cx="120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Australien</a:t>
            </a:r>
          </a:p>
        </p:txBody>
      </p:sp>
      <p:sp>
        <p:nvSpPr>
          <p:cNvPr id="12" name="Flussdiagramm: Verbindungsstelle 11"/>
          <p:cNvSpPr/>
          <p:nvPr/>
        </p:nvSpPr>
        <p:spPr>
          <a:xfrm>
            <a:off x="7308850" y="4437063"/>
            <a:ext cx="71438" cy="71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Flussdiagramm: Verbindungsstelle 13"/>
          <p:cNvSpPr/>
          <p:nvPr/>
        </p:nvSpPr>
        <p:spPr>
          <a:xfrm>
            <a:off x="2357438" y="3952875"/>
            <a:ext cx="73025" cy="730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874" name="Textfeld 14"/>
          <p:cNvSpPr txBox="1">
            <a:spLocks noChangeArrowheads="1"/>
          </p:cNvSpPr>
          <p:nvPr/>
        </p:nvSpPr>
        <p:spPr bwMode="auto">
          <a:xfrm>
            <a:off x="6848475" y="4140200"/>
            <a:ext cx="6969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Sydney</a:t>
            </a:r>
          </a:p>
        </p:txBody>
      </p:sp>
      <p:sp>
        <p:nvSpPr>
          <p:cNvPr id="36875" name="Textfeld 15"/>
          <p:cNvSpPr txBox="1">
            <a:spLocks noChangeArrowheads="1"/>
          </p:cNvSpPr>
          <p:nvPr/>
        </p:nvSpPr>
        <p:spPr bwMode="auto">
          <a:xfrm>
            <a:off x="5867400" y="4286250"/>
            <a:ext cx="908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Melbourne</a:t>
            </a:r>
          </a:p>
        </p:txBody>
      </p:sp>
      <p:sp>
        <p:nvSpPr>
          <p:cNvPr id="36876" name="Textfeld 16"/>
          <p:cNvSpPr txBox="1">
            <a:spLocks noChangeArrowheads="1"/>
          </p:cNvSpPr>
          <p:nvPr/>
        </p:nvSpPr>
        <p:spPr bwMode="auto">
          <a:xfrm>
            <a:off x="2268538" y="3692525"/>
            <a:ext cx="5508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Perth</a:t>
            </a:r>
          </a:p>
        </p:txBody>
      </p:sp>
      <p:sp>
        <p:nvSpPr>
          <p:cNvPr id="6" name="Gebogener Pfeil 5"/>
          <p:cNvSpPr/>
          <p:nvPr/>
        </p:nvSpPr>
        <p:spPr>
          <a:xfrm>
            <a:off x="1492250" y="2871788"/>
            <a:ext cx="5905500" cy="3068637"/>
          </a:xfrm>
          <a:prstGeom prst="circularArrow">
            <a:avLst>
              <a:gd name="adj1" fmla="val 9191"/>
              <a:gd name="adj2" fmla="val 932725"/>
              <a:gd name="adj3" fmla="val 20428662"/>
              <a:gd name="adj4" fmla="val 12182762"/>
              <a:gd name="adj5" fmla="val 19861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pic>
        <p:nvPicPr>
          <p:cNvPr id="36878" name="Picture 5" descr="C:\Users\Flatliner\AppData\Local\Microsoft\Windows\Temporary Internet Files\Content.IE5\84VDZZCH\MC9002518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708275"/>
            <a:ext cx="9255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hteckiger Pfeil 20"/>
          <p:cNvSpPr/>
          <p:nvPr/>
        </p:nvSpPr>
        <p:spPr>
          <a:xfrm>
            <a:off x="827584" y="3140968"/>
            <a:ext cx="1368152" cy="1152128"/>
          </a:xfrm>
          <a:prstGeom prst="bentArrow">
            <a:avLst/>
          </a:prstGeom>
          <a:solidFill>
            <a:schemeClr val="tx1">
              <a:lumMod val="50000"/>
            </a:schemeClr>
          </a:solidFill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Flussdiagramm: Verbindungsstelle 21"/>
          <p:cNvSpPr/>
          <p:nvPr/>
        </p:nvSpPr>
        <p:spPr>
          <a:xfrm>
            <a:off x="6443663" y="4537075"/>
            <a:ext cx="71437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hteckiger Pfeil 27"/>
          <p:cNvSpPr/>
          <p:nvPr/>
        </p:nvSpPr>
        <p:spPr>
          <a:xfrm>
            <a:off x="6300192" y="4725144"/>
            <a:ext cx="813816" cy="868680"/>
          </a:xfrm>
          <a:prstGeom prst="bentArrow">
            <a:avLst/>
          </a:prstGeom>
          <a:solidFill>
            <a:srgbClr val="FFC000"/>
          </a:solidFill>
          <a:scene3d>
            <a:camera prst="orthographicFront">
              <a:rot lat="54000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9" name="Rechteckiger Pfeil 28"/>
          <p:cNvSpPr/>
          <p:nvPr/>
        </p:nvSpPr>
        <p:spPr>
          <a:xfrm>
            <a:off x="7452320" y="4293096"/>
            <a:ext cx="813816" cy="868680"/>
          </a:xfrm>
          <a:prstGeom prst="bentArrow">
            <a:avLst/>
          </a:prstGeom>
          <a:solidFill>
            <a:srgbClr val="FFC000"/>
          </a:solidFill>
          <a:scene3d>
            <a:camera prst="orthographicFront">
              <a:rot lat="78041" lon="991376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Operative Maßnahmen</a:t>
            </a:r>
            <a:endParaRPr lang="en-US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Mitarbeiter </a:t>
            </a:r>
            <a:r>
              <a:rPr lang="de-DE" dirty="0" smtClean="0"/>
              <a:t>Management</a:t>
            </a:r>
            <a:br>
              <a:rPr lang="de-DE" dirty="0" smtClean="0"/>
            </a:br>
            <a:endParaRPr lang="de-DE" dirty="0" smtClean="0"/>
          </a:p>
          <a:p>
            <a:pPr eaLnBrk="1" hangingPunct="1"/>
            <a:r>
              <a:rPr lang="de-DE" dirty="0" smtClean="0"/>
              <a:t>Entmaterialisierung der </a:t>
            </a:r>
            <a:r>
              <a:rPr lang="de-DE" dirty="0" smtClean="0"/>
              <a:t>Fernübertragung</a:t>
            </a:r>
            <a:br>
              <a:rPr lang="de-DE" dirty="0" smtClean="0"/>
            </a:br>
            <a:endParaRPr lang="de-DE" dirty="0" smtClean="0"/>
          </a:p>
          <a:p>
            <a:pPr eaLnBrk="1" hangingPunct="1"/>
            <a:r>
              <a:rPr lang="de-DE" dirty="0" smtClean="0"/>
              <a:t>Aerodynamik</a:t>
            </a:r>
            <a:br>
              <a:rPr lang="de-DE" dirty="0" smtClean="0"/>
            </a:br>
            <a:endParaRPr lang="de-DE" dirty="0" smtClean="0"/>
          </a:p>
          <a:p>
            <a:pPr eaLnBrk="1" hangingPunct="1"/>
            <a:r>
              <a:rPr lang="de-DE" dirty="0" smtClean="0"/>
              <a:t>Routenmanagement</a:t>
            </a:r>
            <a:br>
              <a:rPr lang="de-DE" dirty="0" smtClean="0"/>
            </a:br>
            <a:endParaRPr lang="de-DE" dirty="0" smtClean="0"/>
          </a:p>
          <a:p>
            <a:pPr eaLnBrk="1" hangingPunct="1"/>
            <a:r>
              <a:rPr lang="de-DE" dirty="0" err="1" smtClean="0"/>
              <a:t>Kapazitätenmanegement</a:t>
            </a:r>
            <a:endParaRPr lang="de-DE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Visionen</a:t>
            </a:r>
          </a:p>
        </p:txBody>
      </p:sp>
      <p:sp>
        <p:nvSpPr>
          <p:cNvPr id="39938" name="Textfeld 6"/>
          <p:cNvSpPr txBox="1">
            <a:spLocks noChangeArrowheads="1"/>
          </p:cNvSpPr>
          <p:nvPr/>
        </p:nvSpPr>
        <p:spPr bwMode="auto">
          <a:xfrm>
            <a:off x="323850" y="1773238"/>
            <a:ext cx="8351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e-DE" sz="2400"/>
              <a:t> CargoLifter</a:t>
            </a:r>
          </a:p>
          <a:p>
            <a:pPr marL="742950" lvl="1" indent="-285750"/>
            <a:r>
              <a:rPr lang="de-DE" sz="2400">
                <a:latin typeface="Calibri" pitchFamily="34" charset="0"/>
              </a:rPr>
              <a:t>	</a:t>
            </a:r>
          </a:p>
        </p:txBody>
      </p:sp>
      <p:pic>
        <p:nvPicPr>
          <p:cNvPr id="39939" name="Picture 6" descr="CargoLif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2764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9388" y="5589588"/>
            <a:ext cx="1512887" cy="83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584" rIns="90000" bIns="45000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de-DE" sz="1000"/>
              <a:t>Quelle: CargoLifter AG, Geschichte, </a:t>
            </a:r>
            <a:r>
              <a:rPr lang="de-DE" sz="1000">
                <a:hlinkClick r:id="rId3"/>
              </a:rPr>
              <a:t>http://www.cargolifter.com/index.php?id=16</a:t>
            </a:r>
            <a:r>
              <a:rPr lang="de-DE" sz="1000"/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Visionen</a:t>
            </a:r>
          </a:p>
        </p:txBody>
      </p:sp>
      <p:sp>
        <p:nvSpPr>
          <p:cNvPr id="40962" name="Textfeld 6"/>
          <p:cNvSpPr txBox="1">
            <a:spLocks noChangeArrowheads="1"/>
          </p:cNvSpPr>
          <p:nvPr/>
        </p:nvSpPr>
        <p:spPr bwMode="auto">
          <a:xfrm>
            <a:off x="323850" y="1773238"/>
            <a:ext cx="8351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e-DE" sz="2400"/>
              <a:t> CargoCap</a:t>
            </a:r>
          </a:p>
          <a:p>
            <a:pPr marL="742950" lvl="1" indent="-285750"/>
            <a:r>
              <a:rPr lang="de-DE" sz="2400">
                <a:latin typeface="Calibri" pitchFamily="34" charset="0"/>
              </a:rPr>
              <a:t>	</a:t>
            </a:r>
          </a:p>
        </p:txBody>
      </p:sp>
      <p:pic>
        <p:nvPicPr>
          <p:cNvPr id="40963" name="Picture 6" descr="Cargo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3" y="2349500"/>
            <a:ext cx="619125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23850" y="5300663"/>
            <a:ext cx="1368425" cy="83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584" rIns="90000" bIns="45000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de-DE" sz="1000"/>
              <a:t>Quelle: CargoCap GmbH, </a:t>
            </a:r>
            <a:r>
              <a:rPr lang="de-DE" sz="1000">
                <a:hlinkClick r:id="rId3"/>
              </a:rPr>
              <a:t>http://www.cargocap.de/</a:t>
            </a:r>
            <a:r>
              <a:rPr lang="de-DE" sz="1000"/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Visionen</a:t>
            </a:r>
          </a:p>
        </p:txBody>
      </p:sp>
      <p:sp>
        <p:nvSpPr>
          <p:cNvPr id="41986" name="Textfeld 6"/>
          <p:cNvSpPr txBox="1">
            <a:spLocks noChangeArrowheads="1"/>
          </p:cNvSpPr>
          <p:nvPr/>
        </p:nvSpPr>
        <p:spPr bwMode="auto">
          <a:xfrm>
            <a:off x="323850" y="1773238"/>
            <a:ext cx="83518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Bring Buddy:</a:t>
            </a:r>
          </a:p>
          <a:p>
            <a:endParaRPr lang="de-DE" sz="2400"/>
          </a:p>
          <a:p>
            <a:pPr>
              <a:buFontTx/>
              <a:buChar char="-"/>
            </a:pPr>
            <a:r>
              <a:rPr lang="de-DE" sz="2400"/>
              <a:t> Pendelverkehr als Lieferdienst</a:t>
            </a:r>
          </a:p>
          <a:p>
            <a:pPr>
              <a:buFontTx/>
              <a:buChar char="-"/>
            </a:pPr>
            <a:endParaRPr lang="de-DE" sz="2400"/>
          </a:p>
          <a:p>
            <a:pPr>
              <a:buFontTx/>
              <a:buChar char="-"/>
            </a:pPr>
            <a:r>
              <a:rPr lang="de-DE" sz="2400"/>
              <a:t> Interaktion mit anderen Bring Buddys (Teilstrecke)</a:t>
            </a:r>
          </a:p>
          <a:p>
            <a:pPr>
              <a:buFontTx/>
              <a:buChar char="-"/>
            </a:pPr>
            <a:endParaRPr lang="de-DE" sz="2400"/>
          </a:p>
          <a:p>
            <a:pPr>
              <a:buFontTx/>
              <a:buChar char="-"/>
            </a:pPr>
            <a:r>
              <a:rPr lang="de-DE" sz="2400"/>
              <a:t> Sozialen Online Netzwerken -&gt; reale Netzwerke</a:t>
            </a:r>
          </a:p>
          <a:p>
            <a:pPr>
              <a:buFontTx/>
              <a:buChar char="-"/>
            </a:pPr>
            <a:endParaRPr lang="de-DE" sz="2400"/>
          </a:p>
          <a:p>
            <a:pPr>
              <a:buFontTx/>
              <a:buChar char="-"/>
            </a:pPr>
            <a:r>
              <a:rPr lang="de-DE" sz="2400"/>
              <a:t> Bonussystem und Wettbewerb als Anreiz</a:t>
            </a:r>
          </a:p>
          <a:p>
            <a:pPr marL="742950" lvl="1" indent="-285750"/>
            <a:r>
              <a:rPr lang="de-DE" sz="24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051720" y="1196752"/>
            <a:ext cx="5091091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Vielen Dank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92275" y="620713"/>
            <a:ext cx="5434013" cy="7381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400" dirty="0" smtClean="0"/>
              <a:t>Impulsfragen</a:t>
            </a:r>
            <a:endParaRPr lang="de-DE" sz="4400" dirty="0"/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900113" y="1916113"/>
            <a:ext cx="61198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de-DE" sz="2400" dirty="0"/>
              <a:t>Wer benutzt den E-Brief ? Wie sinnvoll</a:t>
            </a:r>
          </a:p>
          <a:p>
            <a:pPr marL="342900" indent="-342900"/>
            <a:r>
              <a:rPr lang="de-DE" sz="2400" dirty="0"/>
              <a:t>	erscheint Ihnen eine solche Entmaterialisierung ?</a:t>
            </a:r>
          </a:p>
          <a:p>
            <a:pPr marL="342900" indent="-342900"/>
            <a:endParaRPr lang="de-DE" sz="2400" dirty="0"/>
          </a:p>
          <a:p>
            <a:pPr marL="342900" indent="-342900"/>
            <a:r>
              <a:rPr lang="de-DE" sz="2400" dirty="0"/>
              <a:t>2) Können Sie sich vorstellen an einem Bring-Buddy System zu partizipieren ?</a:t>
            </a:r>
          </a:p>
          <a:p>
            <a:pPr marL="342900" indent="-342900"/>
            <a:endParaRPr lang="de-DE" sz="2400" dirty="0"/>
          </a:p>
          <a:p>
            <a:pPr marL="342900" indent="-342900"/>
            <a:r>
              <a:rPr lang="de-DE" sz="2400" dirty="0"/>
              <a:t>3) Wie wichtig erscheint Ihnen die </a:t>
            </a:r>
            <a:r>
              <a:rPr lang="de-DE" sz="2400" dirty="0" smtClean="0"/>
              <a:t>CO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-Kennzeichnung (z.B. </a:t>
            </a:r>
            <a:r>
              <a:rPr lang="de-DE" sz="2400" dirty="0" err="1" smtClean="0"/>
              <a:t>Bepreisung</a:t>
            </a:r>
            <a:r>
              <a:rPr lang="de-DE" sz="2400" dirty="0" smtClean="0"/>
              <a:t>) </a:t>
            </a:r>
            <a:r>
              <a:rPr lang="de-DE" sz="2400" dirty="0"/>
              <a:t>auf Produkten? In wie weit haben Sie sich schon mit ihrem eigenen CO</a:t>
            </a:r>
            <a:r>
              <a:rPr lang="de-DE" sz="2400" baseline="-25000" dirty="0"/>
              <a:t>2</a:t>
            </a:r>
            <a:r>
              <a:rPr lang="de-DE" sz="2400" dirty="0"/>
              <a:t>-Fußabdruck beschäftigt ? </a:t>
            </a:r>
          </a:p>
          <a:p>
            <a:pPr marL="342900" indent="-342900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Inhaltsverzeichnis</a:t>
            </a:r>
          </a:p>
        </p:txBody>
      </p:sp>
      <p:sp>
        <p:nvSpPr>
          <p:cNvPr id="1536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indent="-812800" eaLnBrk="1" hangingPunct="1">
              <a:buFont typeface="Calibri" pitchFamily="34" charset="0"/>
              <a:buAutoNum type="romanUcPeriod"/>
            </a:pPr>
            <a:r>
              <a:rPr lang="de-DE" smtClean="0"/>
              <a:t>Ausgangslage</a:t>
            </a:r>
            <a:br>
              <a:rPr lang="de-DE" smtClean="0"/>
            </a:br>
            <a:endParaRPr lang="de-DE" smtClean="0"/>
          </a:p>
          <a:p>
            <a:pPr marL="812800" indent="-812800" eaLnBrk="1" hangingPunct="1">
              <a:buFont typeface="Calibri" pitchFamily="34" charset="0"/>
              <a:buAutoNum type="romanUcPeriod"/>
            </a:pPr>
            <a:r>
              <a:rPr lang="de-DE" smtClean="0"/>
              <a:t>Maßnahmen Bund</a:t>
            </a:r>
            <a:br>
              <a:rPr lang="de-DE" smtClean="0"/>
            </a:br>
            <a:endParaRPr lang="de-DE" smtClean="0"/>
          </a:p>
          <a:p>
            <a:pPr marL="812800" indent="-812800" eaLnBrk="1" hangingPunct="1">
              <a:buFont typeface="Calibri" pitchFamily="34" charset="0"/>
              <a:buAutoNum type="romanUcPeriod"/>
            </a:pPr>
            <a:r>
              <a:rPr lang="de-DE" smtClean="0"/>
              <a:t>Maßnahmen Industrie</a:t>
            </a:r>
            <a:br>
              <a:rPr lang="de-DE" smtClean="0"/>
            </a:br>
            <a:endParaRPr lang="de-DE" smtClean="0"/>
          </a:p>
          <a:p>
            <a:pPr marL="812800" indent="-812800" eaLnBrk="1" hangingPunct="1">
              <a:buFont typeface="Calibri" pitchFamily="34" charset="0"/>
              <a:buAutoNum type="romanUcPeriod"/>
            </a:pPr>
            <a:r>
              <a:rPr lang="de-DE" smtClean="0"/>
              <a:t>Visionen</a:t>
            </a:r>
            <a:br>
              <a:rPr lang="de-DE" smtClean="0"/>
            </a:br>
            <a:endParaRPr lang="de-DE" smtClean="0"/>
          </a:p>
          <a:p>
            <a:pPr marL="812800" indent="-812800" eaLnBrk="1" hangingPunct="1">
              <a:buFont typeface="Calibri" pitchFamily="34" charset="0"/>
              <a:buAutoNum type="romanUcPeriod"/>
            </a:pPr>
            <a:r>
              <a:rPr lang="de-DE" smtClean="0"/>
              <a:t>Impulsfragen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Ausgangslage</a:t>
            </a:r>
          </a:p>
        </p:txBody>
      </p:sp>
      <p:graphicFrame>
        <p:nvGraphicFramePr>
          <p:cNvPr id="4" name="Diagramm 3"/>
          <p:cNvGraphicFramePr/>
          <p:nvPr/>
        </p:nvGraphicFramePr>
        <p:xfrm>
          <a:off x="539552" y="1700808"/>
          <a:ext cx="8208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Ausgangslage</a:t>
            </a:r>
            <a:endParaRPr lang="en-US" smtClean="0"/>
          </a:p>
        </p:txBody>
      </p:sp>
      <p:grpSp>
        <p:nvGrpSpPr>
          <p:cNvPr id="17410" name="Gruppieren 43"/>
          <p:cNvGrpSpPr>
            <a:grpSpLocks/>
          </p:cNvGrpSpPr>
          <p:nvPr/>
        </p:nvGrpSpPr>
        <p:grpSpPr bwMode="auto">
          <a:xfrm>
            <a:off x="395288" y="1557338"/>
            <a:ext cx="8424862" cy="4464050"/>
            <a:chOff x="395536" y="1556792"/>
            <a:chExt cx="8424936" cy="4464496"/>
          </a:xfrm>
        </p:grpSpPr>
        <p:grpSp>
          <p:nvGrpSpPr>
            <p:cNvPr id="17411" name="Gruppieren 25"/>
            <p:cNvGrpSpPr>
              <a:grpSpLocks/>
            </p:cNvGrpSpPr>
            <p:nvPr/>
          </p:nvGrpSpPr>
          <p:grpSpPr bwMode="auto">
            <a:xfrm>
              <a:off x="395536" y="2132856"/>
              <a:ext cx="8064896" cy="3789301"/>
              <a:chOff x="539552" y="1916832"/>
              <a:chExt cx="8064896" cy="3789301"/>
            </a:xfrm>
          </p:grpSpPr>
          <p:pic>
            <p:nvPicPr>
              <p:cNvPr id="17429" name="Picture 9" descr="C:\Users\Flatliner\AppData\Local\Microsoft\Windows\Temporary Internet Files\Content.IE5\8UXZAN90\MP900399333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9552" y="1916832"/>
                <a:ext cx="1008112" cy="580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0" name="Picture 10" descr="C:\Users\Flatliner\AppData\Local\Microsoft\Windows\Temporary Internet Files\Content.IE5\84VDZZCH\MP900289282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9552" y="5085184"/>
                <a:ext cx="1008112" cy="620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1" name="Picture 13" descr="C:\Users\Flatliner\Desktop\Nachhaltigkeit Quellen\lkw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9552" y="3068960"/>
                <a:ext cx="1008112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2" name="Picture 14" descr="C:\Users\Flatliner\Desktop\Nachhaltigkeit Quellen\Zug_19250274originallarge-4-3-800-200-0-1625-107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9552" y="4077072"/>
                <a:ext cx="1008112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3" name="Gerade Verbindung 22"/>
              <p:cNvCxnSpPr/>
              <p:nvPr/>
            </p:nvCxnSpPr>
            <p:spPr>
              <a:xfrm>
                <a:off x="539552" y="2780774"/>
                <a:ext cx="80645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>
                <a:off x="539552" y="3861971"/>
                <a:ext cx="80645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>
              <a:xfrm>
                <a:off x="539552" y="4870133"/>
                <a:ext cx="80645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12" name="Textfeld 26"/>
            <p:cNvSpPr txBox="1">
              <a:spLocks noChangeArrowheads="1"/>
            </p:cNvSpPr>
            <p:nvPr/>
          </p:nvSpPr>
          <p:spPr bwMode="auto">
            <a:xfrm>
              <a:off x="1482333" y="2276872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Luft</a:t>
              </a:r>
            </a:p>
          </p:txBody>
        </p:sp>
        <p:sp>
          <p:nvSpPr>
            <p:cNvPr id="17413" name="Textfeld 27"/>
            <p:cNvSpPr txBox="1">
              <a:spLocks noChangeArrowheads="1"/>
            </p:cNvSpPr>
            <p:nvPr/>
          </p:nvSpPr>
          <p:spPr bwMode="auto">
            <a:xfrm>
              <a:off x="1462589" y="3419708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Straße</a:t>
              </a:r>
            </a:p>
          </p:txBody>
        </p:sp>
        <p:sp>
          <p:nvSpPr>
            <p:cNvPr id="17414" name="Textfeld 28"/>
            <p:cNvSpPr txBox="1">
              <a:spLocks noChangeArrowheads="1"/>
            </p:cNvSpPr>
            <p:nvPr/>
          </p:nvSpPr>
          <p:spPr bwMode="auto">
            <a:xfrm>
              <a:off x="1475656" y="4427820"/>
              <a:ext cx="1018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Schiene</a:t>
              </a:r>
            </a:p>
          </p:txBody>
        </p:sp>
        <p:sp>
          <p:nvSpPr>
            <p:cNvPr id="17415" name="Textfeld 29"/>
            <p:cNvSpPr txBox="1">
              <a:spLocks noChangeArrowheads="1"/>
            </p:cNvSpPr>
            <p:nvPr/>
          </p:nvSpPr>
          <p:spPr bwMode="auto">
            <a:xfrm>
              <a:off x="1475656" y="5445224"/>
              <a:ext cx="5950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See</a:t>
              </a:r>
            </a:p>
          </p:txBody>
        </p:sp>
        <p:sp>
          <p:nvSpPr>
            <p:cNvPr id="17416" name="Textfeld 30"/>
            <p:cNvSpPr txBox="1">
              <a:spLocks noChangeArrowheads="1"/>
            </p:cNvSpPr>
            <p:nvPr/>
          </p:nvSpPr>
          <p:spPr bwMode="auto">
            <a:xfrm>
              <a:off x="2874084" y="2267580"/>
              <a:ext cx="7618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Teuer</a:t>
              </a:r>
            </a:p>
          </p:txBody>
        </p:sp>
        <p:sp>
          <p:nvSpPr>
            <p:cNvPr id="17417" name="Textfeld 31"/>
            <p:cNvSpPr txBox="1">
              <a:spLocks noChangeArrowheads="1"/>
            </p:cNvSpPr>
            <p:nvPr/>
          </p:nvSpPr>
          <p:spPr bwMode="auto">
            <a:xfrm>
              <a:off x="4860032" y="2276872"/>
              <a:ext cx="9412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Schnell</a:t>
              </a:r>
            </a:p>
          </p:txBody>
        </p:sp>
        <p:sp>
          <p:nvSpPr>
            <p:cNvPr id="17418" name="Textfeld 32"/>
            <p:cNvSpPr txBox="1">
              <a:spLocks noChangeArrowheads="1"/>
            </p:cNvSpPr>
            <p:nvPr/>
          </p:nvSpPr>
          <p:spPr bwMode="auto">
            <a:xfrm>
              <a:off x="7236296" y="2276872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Gering</a:t>
              </a:r>
            </a:p>
          </p:txBody>
        </p:sp>
        <p:sp>
          <p:nvSpPr>
            <p:cNvPr id="17419" name="Textfeld 33"/>
            <p:cNvSpPr txBox="1">
              <a:spLocks noChangeArrowheads="1"/>
            </p:cNvSpPr>
            <p:nvPr/>
          </p:nvSpPr>
          <p:spPr bwMode="auto">
            <a:xfrm>
              <a:off x="2843808" y="5363924"/>
              <a:ext cx="9797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Günstig</a:t>
              </a:r>
            </a:p>
          </p:txBody>
        </p:sp>
        <p:sp>
          <p:nvSpPr>
            <p:cNvPr id="17420" name="Textfeld 34"/>
            <p:cNvSpPr txBox="1">
              <a:spLocks noChangeArrowheads="1"/>
            </p:cNvSpPr>
            <p:nvPr/>
          </p:nvSpPr>
          <p:spPr bwMode="auto">
            <a:xfrm>
              <a:off x="4860032" y="5363924"/>
              <a:ext cx="1133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Langsam</a:t>
              </a:r>
            </a:p>
          </p:txBody>
        </p:sp>
        <p:sp>
          <p:nvSpPr>
            <p:cNvPr id="17421" name="Textfeld 35"/>
            <p:cNvSpPr txBox="1">
              <a:spLocks noChangeArrowheads="1"/>
            </p:cNvSpPr>
            <p:nvPr/>
          </p:nvSpPr>
          <p:spPr bwMode="auto">
            <a:xfrm>
              <a:off x="7377117" y="5363924"/>
              <a:ext cx="7232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Hoch</a:t>
              </a:r>
            </a:p>
          </p:txBody>
        </p:sp>
        <p:sp>
          <p:nvSpPr>
            <p:cNvPr id="17422" name="Textfeld 36"/>
            <p:cNvSpPr txBox="1">
              <a:spLocks noChangeArrowheads="1"/>
            </p:cNvSpPr>
            <p:nvPr/>
          </p:nvSpPr>
          <p:spPr bwMode="auto">
            <a:xfrm>
              <a:off x="2771800" y="1700808"/>
              <a:ext cx="10550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/>
                <a:t>Kosten</a:t>
              </a:r>
            </a:p>
          </p:txBody>
        </p:sp>
        <p:sp>
          <p:nvSpPr>
            <p:cNvPr id="17423" name="Textfeld 37"/>
            <p:cNvSpPr txBox="1">
              <a:spLocks noChangeArrowheads="1"/>
            </p:cNvSpPr>
            <p:nvPr/>
          </p:nvSpPr>
          <p:spPr bwMode="auto">
            <a:xfrm>
              <a:off x="4355976" y="1700808"/>
              <a:ext cx="22204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/>
                <a:t>Geschwindigkeit</a:t>
              </a:r>
            </a:p>
          </p:txBody>
        </p:sp>
        <p:sp>
          <p:nvSpPr>
            <p:cNvPr id="17424" name="Textfeld 38"/>
            <p:cNvSpPr txBox="1">
              <a:spLocks noChangeArrowheads="1"/>
            </p:cNvSpPr>
            <p:nvPr/>
          </p:nvSpPr>
          <p:spPr bwMode="auto">
            <a:xfrm>
              <a:off x="6948264" y="1700808"/>
              <a:ext cx="17876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/>
                <a:t>CO</a:t>
              </a:r>
              <a:r>
                <a:rPr lang="de-DE" sz="2000" b="1" baseline="-25000"/>
                <a:t>2</a:t>
              </a:r>
              <a:r>
                <a:rPr lang="de-DE" sz="2000" b="1"/>
                <a:t>-Effizienz</a:t>
              </a:r>
            </a:p>
          </p:txBody>
        </p:sp>
        <p:sp>
          <p:nvSpPr>
            <p:cNvPr id="40" name="Pfeil nach unten 39"/>
            <p:cNvSpPr/>
            <p:nvPr/>
          </p:nvSpPr>
          <p:spPr>
            <a:xfrm>
              <a:off x="3059384" y="3357197"/>
              <a:ext cx="431804" cy="13685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1" name="Pfeil nach unten 40"/>
            <p:cNvSpPr/>
            <p:nvPr/>
          </p:nvSpPr>
          <p:spPr>
            <a:xfrm>
              <a:off x="7525061" y="3357197"/>
              <a:ext cx="431804" cy="13685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2" name="Pfeil nach unten 41"/>
            <p:cNvSpPr/>
            <p:nvPr/>
          </p:nvSpPr>
          <p:spPr>
            <a:xfrm>
              <a:off x="5148064" y="3356992"/>
              <a:ext cx="432048" cy="1368152"/>
            </a:xfrm>
            <a:prstGeom prst="downArrow">
              <a:avLst/>
            </a:prstGeom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6875768" y="1556792"/>
              <a:ext cx="1944704" cy="446449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Ausgangslage</a:t>
            </a:r>
          </a:p>
        </p:txBody>
      </p:sp>
      <p:graphicFrame>
        <p:nvGraphicFramePr>
          <p:cNvPr id="4" name="Diagramm 3"/>
          <p:cNvGraphicFramePr/>
          <p:nvPr/>
        </p:nvGraphicFramePr>
        <p:xfrm>
          <a:off x="611560" y="2060848"/>
          <a:ext cx="74888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678162" y="3935958"/>
            <a:ext cx="1854278" cy="1077218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+mn-lt"/>
              </a:rPr>
              <a:t>Gesamtemissionen der Mobilität: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ca. 2500 Megatonnen CO</a:t>
            </a:r>
            <a:r>
              <a:rPr lang="de-DE" sz="1600" baseline="-25000" dirty="0">
                <a:latin typeface="+mn-lt"/>
              </a:rPr>
              <a:t>2</a:t>
            </a:r>
          </a:p>
        </p:txBody>
      </p:sp>
      <p:sp>
        <p:nvSpPr>
          <p:cNvPr id="6" name="Geschweifte Klammer rechts 5"/>
          <p:cNvSpPr/>
          <p:nvPr/>
        </p:nvSpPr>
        <p:spPr>
          <a:xfrm>
            <a:off x="6084888" y="3284538"/>
            <a:ext cx="504825" cy="2376487"/>
          </a:xfrm>
          <a:prstGeom prst="rightBrace">
            <a:avLst/>
          </a:prstGeom>
          <a:ln w="317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437" name="Textfeld 6"/>
          <p:cNvSpPr txBox="1">
            <a:spLocks noChangeArrowheads="1"/>
          </p:cNvSpPr>
          <p:nvPr/>
        </p:nvSpPr>
        <p:spPr bwMode="auto">
          <a:xfrm>
            <a:off x="468313" y="1628775"/>
            <a:ext cx="6078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Calibri" pitchFamily="34" charset="0"/>
              </a:rPr>
              <a:t>Treibhausgasemissionen von Logistikaktivitäten</a:t>
            </a:r>
          </a:p>
        </p:txBody>
      </p:sp>
      <p:sp>
        <p:nvSpPr>
          <p:cNvPr id="18438" name="Textfeld 6"/>
          <p:cNvSpPr txBox="1">
            <a:spLocks noChangeArrowheads="1"/>
          </p:cNvSpPr>
          <p:nvPr/>
        </p:nvSpPr>
        <p:spPr bwMode="auto">
          <a:xfrm>
            <a:off x="179388" y="6308725"/>
            <a:ext cx="1261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/>
              <a:t>Quelle: WEF,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Ausgangslage</a:t>
            </a:r>
          </a:p>
        </p:txBody>
      </p:sp>
      <p:graphicFrame>
        <p:nvGraphicFramePr>
          <p:cNvPr id="4" name="Diagramm 3"/>
          <p:cNvGraphicFramePr/>
          <p:nvPr/>
        </p:nvGraphicFramePr>
        <p:xfrm>
          <a:off x="467544" y="1628800"/>
          <a:ext cx="70567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Textfeld 4"/>
          <p:cNvSpPr txBox="1">
            <a:spLocks noChangeArrowheads="1"/>
          </p:cNvSpPr>
          <p:nvPr/>
        </p:nvSpPr>
        <p:spPr bwMode="auto">
          <a:xfrm>
            <a:off x="2700338" y="5876925"/>
            <a:ext cx="4633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Emissionsfaktoren in CO</a:t>
            </a:r>
            <a:r>
              <a:rPr lang="de-DE" baseline="-25000">
                <a:latin typeface="Calibri" pitchFamily="34" charset="0"/>
              </a:rPr>
              <a:t>2</a:t>
            </a:r>
            <a:r>
              <a:rPr lang="de-DE">
                <a:latin typeface="Calibri" pitchFamily="34" charset="0"/>
              </a:rPr>
              <a:t> kg/Tonnenkilometer</a:t>
            </a:r>
          </a:p>
        </p:txBody>
      </p:sp>
      <p:sp>
        <p:nvSpPr>
          <p:cNvPr id="19460" name="Textfeld 4"/>
          <p:cNvSpPr txBox="1">
            <a:spLocks noChangeArrowheads="1"/>
          </p:cNvSpPr>
          <p:nvPr/>
        </p:nvSpPr>
        <p:spPr bwMode="auto">
          <a:xfrm>
            <a:off x="179388" y="6308725"/>
            <a:ext cx="1261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Quelle: WEF,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Ausgangslage - Bund</a:t>
            </a:r>
          </a:p>
        </p:txBody>
      </p:sp>
      <p:sp>
        <p:nvSpPr>
          <p:cNvPr id="20482" name="Textfeld 6"/>
          <p:cNvSpPr txBox="1">
            <a:spLocks noChangeArrowheads="1"/>
          </p:cNvSpPr>
          <p:nvPr/>
        </p:nvSpPr>
        <p:spPr bwMode="auto">
          <a:xfrm>
            <a:off x="323850" y="1628775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Calibri" pitchFamily="34" charset="0"/>
              </a:rPr>
              <a:t>Entwicklung des Güterverkehrs in Deutschland bis 2050 in Milliarden Tonnenkilometer</a:t>
            </a:r>
          </a:p>
        </p:txBody>
      </p:sp>
      <p:graphicFrame>
        <p:nvGraphicFramePr>
          <p:cNvPr id="7" name="Diagramm 6"/>
          <p:cNvGraphicFramePr/>
          <p:nvPr/>
        </p:nvGraphicFramePr>
        <p:xfrm>
          <a:off x="188508" y="2504253"/>
          <a:ext cx="8192538" cy="343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68313" y="6092825"/>
            <a:ext cx="828040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584" rIns="90000" bIns="45000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de-DE" sz="1000"/>
              <a:t>Quelle: Bundesverband Güterkraftverkehr Logistik und Entsorgung, Jahresbericht 2010,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de-DE" sz="1000">
                <a:hlinkClick r:id="rId3"/>
              </a:rPr>
              <a:t>http://www.bgl-ev.de/images/downloads/ueber/jahresbericht/bgl-jahresbericht.pdf</a:t>
            </a:r>
            <a:endParaRPr lang="de-DE" sz="1000"/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de-DE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Ausgangslage - Bund</a:t>
            </a:r>
          </a:p>
        </p:txBody>
      </p:sp>
      <p:sp>
        <p:nvSpPr>
          <p:cNvPr id="21506" name="Textfeld 6"/>
          <p:cNvSpPr txBox="1">
            <a:spLocks noChangeArrowheads="1"/>
          </p:cNvSpPr>
          <p:nvPr/>
        </p:nvSpPr>
        <p:spPr bwMode="auto">
          <a:xfrm>
            <a:off x="323850" y="1773238"/>
            <a:ext cx="835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>
                <a:latin typeface="Calibri" pitchFamily="34" charset="0"/>
              </a:rPr>
              <a:t>Straßen-Verkehrsinvestitionen des Bundes 2003-2012</a:t>
            </a:r>
          </a:p>
        </p:txBody>
      </p:sp>
      <p:graphicFrame>
        <p:nvGraphicFramePr>
          <p:cNvPr id="5" name="Diagramm 4"/>
          <p:cNvGraphicFramePr/>
          <p:nvPr/>
        </p:nvGraphicFramePr>
        <p:xfrm>
          <a:off x="392602" y="2276273"/>
          <a:ext cx="7416796" cy="3596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5288" y="5949950"/>
            <a:ext cx="8748712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584" rIns="90000" bIns="45000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 sz="1000"/>
              <a:t>Quelle: Bundesverband Güterkraftverkehr Logistik und Entsorgung, Jahresbericht 2010,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 sz="1000">
                <a:hlinkClick r:id="rId3"/>
              </a:rPr>
              <a:t>http://www.bglev.de/images/downloads/ueber/jahresbericht/bgl-jahresbericht.pdf</a:t>
            </a:r>
            <a:r>
              <a:rPr lang="de-DE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Bildschirmpräsentation (4:3)</PresentationFormat>
  <Paragraphs>246</Paragraphs>
  <Slides>27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Larissa-Design</vt:lpstr>
      <vt:lpstr>Seminar zur Nachhaltigkeit</vt:lpstr>
      <vt:lpstr>Bemerkenswerte Fakten</vt:lpstr>
      <vt:lpstr>Inhaltsverzeichnis</vt:lpstr>
      <vt:lpstr>Ausgangslage</vt:lpstr>
      <vt:lpstr>Ausgangslage</vt:lpstr>
      <vt:lpstr>Ausgangslage</vt:lpstr>
      <vt:lpstr>Ausgangslage</vt:lpstr>
      <vt:lpstr>Ausgangslage - Bund</vt:lpstr>
      <vt:lpstr>Ausgangslage - Bund</vt:lpstr>
      <vt:lpstr>Verkehrswege optimal nutzen – Verkehr effizient gestalten</vt:lpstr>
      <vt:lpstr>Verkehrswege optimal nutzen – Verkehr effizient gestalten</vt:lpstr>
      <vt:lpstr>Verkehr vermeiden – Mobilität sichern</vt:lpstr>
      <vt:lpstr>Verkehr vermeiden – Mobilität sichern</vt:lpstr>
      <vt:lpstr>Mehr Verkehr auf Schiene und Binnenwasserstraße</vt:lpstr>
      <vt:lpstr>Maßnahmen der Industrie (II)</vt:lpstr>
      <vt:lpstr>Beschaffungsstrategie</vt:lpstr>
      <vt:lpstr>Beschaffungsstrategie</vt:lpstr>
      <vt:lpstr>Produktionsstrategie</vt:lpstr>
      <vt:lpstr>Distributionsstrategie</vt:lpstr>
      <vt:lpstr>Distributionsstrategie</vt:lpstr>
      <vt:lpstr>Beispiel HP</vt:lpstr>
      <vt:lpstr>Operative Maßnahmen</vt:lpstr>
      <vt:lpstr>Visionen</vt:lpstr>
      <vt:lpstr>Visionen</vt:lpstr>
      <vt:lpstr>Visionen</vt:lpstr>
      <vt:lpstr>Folie 26</vt:lpstr>
      <vt:lpstr>Folie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Flatliner</dc:creator>
  <cp:lastModifiedBy>Flatliner</cp:lastModifiedBy>
  <cp:revision>103</cp:revision>
  <dcterms:created xsi:type="dcterms:W3CDTF">2010-11-22T19:44:45Z</dcterms:created>
  <dcterms:modified xsi:type="dcterms:W3CDTF">2010-12-07T15:33:34Z</dcterms:modified>
</cp:coreProperties>
</file>