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81" r:id="rId3"/>
    <p:sldId id="263" r:id="rId4"/>
    <p:sldId id="268" r:id="rId5"/>
    <p:sldId id="262" r:id="rId6"/>
    <p:sldId id="264" r:id="rId7"/>
    <p:sldId id="265" r:id="rId8"/>
    <p:sldId id="282" r:id="rId9"/>
    <p:sldId id="276" r:id="rId10"/>
    <p:sldId id="285" r:id="rId11"/>
    <p:sldId id="284" r:id="rId12"/>
    <p:sldId id="283" r:id="rId13"/>
    <p:sldId id="256" r:id="rId14"/>
    <p:sldId id="286" r:id="rId15"/>
    <p:sldId id="257" r:id="rId16"/>
    <p:sldId id="277" r:id="rId17"/>
    <p:sldId id="278" r:id="rId18"/>
    <p:sldId id="259" r:id="rId19"/>
    <p:sldId id="261" r:id="rId20"/>
    <p:sldId id="28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6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42E7F-3C3E-409C-875F-1BED4461D5B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50F5C7A-62BD-42EE-81BE-E4C62462E5EA}">
      <dgm:prSet/>
      <dgm:spPr/>
      <dgm:t>
        <a:bodyPr/>
        <a:lstStyle/>
        <a:p>
          <a:r>
            <a:rPr lang="de-DE"/>
            <a:t>Digitaler Barkeeper in Form eines Cocktail-Automaten</a:t>
          </a:r>
          <a:endParaRPr lang="en-US"/>
        </a:p>
      </dgm:t>
    </dgm:pt>
    <dgm:pt modelId="{C7ED8864-9AAD-41C4-B397-0F54024AF8B5}" type="parTrans" cxnId="{901D3283-6E00-4442-9A72-B2810A4952A9}">
      <dgm:prSet/>
      <dgm:spPr/>
      <dgm:t>
        <a:bodyPr/>
        <a:lstStyle/>
        <a:p>
          <a:endParaRPr lang="en-US"/>
        </a:p>
      </dgm:t>
    </dgm:pt>
    <dgm:pt modelId="{E8DFEF7B-C789-4378-8B13-6419BDC9A746}" type="sibTrans" cxnId="{901D3283-6E00-4442-9A72-B2810A4952A9}">
      <dgm:prSet/>
      <dgm:spPr/>
      <dgm:t>
        <a:bodyPr/>
        <a:lstStyle/>
        <a:p>
          <a:endParaRPr lang="en-US"/>
        </a:p>
      </dgm:t>
    </dgm:pt>
    <dgm:pt modelId="{7741589C-002C-4666-9D6F-61EAD45C85D5}">
      <dgm:prSet/>
      <dgm:spPr/>
      <dgm:t>
        <a:bodyPr/>
        <a:lstStyle/>
        <a:p>
          <a:r>
            <a:rPr lang="de-DE"/>
            <a:t>Bestellung über Smartphone</a:t>
          </a:r>
          <a:endParaRPr lang="en-US"/>
        </a:p>
      </dgm:t>
    </dgm:pt>
    <dgm:pt modelId="{AB6A0D60-0F53-44FC-AFEE-EBA4C85AB547}" type="parTrans" cxnId="{BA3D0C4A-A656-42FF-9CC9-2AAD13EB25BA}">
      <dgm:prSet/>
      <dgm:spPr/>
      <dgm:t>
        <a:bodyPr/>
        <a:lstStyle/>
        <a:p>
          <a:endParaRPr lang="en-US"/>
        </a:p>
      </dgm:t>
    </dgm:pt>
    <dgm:pt modelId="{7A699A63-B311-401A-AD99-39519237968E}" type="sibTrans" cxnId="{BA3D0C4A-A656-42FF-9CC9-2AAD13EB25BA}">
      <dgm:prSet/>
      <dgm:spPr/>
      <dgm:t>
        <a:bodyPr/>
        <a:lstStyle/>
        <a:p>
          <a:endParaRPr lang="en-US"/>
        </a:p>
      </dgm:t>
    </dgm:pt>
    <dgm:pt modelId="{2B55A43B-3862-4169-A97E-6F5E5A27BE57}">
      <dgm:prSet/>
      <dgm:spPr/>
      <dgm:t>
        <a:bodyPr/>
        <a:lstStyle/>
        <a:p>
          <a:r>
            <a:rPr lang="de-DE"/>
            <a:t>Automatische Kunden-Erkennung über RFID-Chip am Becher</a:t>
          </a:r>
          <a:endParaRPr lang="en-US"/>
        </a:p>
      </dgm:t>
    </dgm:pt>
    <dgm:pt modelId="{17A36FC5-1C1B-4B1D-86DF-EFF438A4F101}" type="parTrans" cxnId="{6054FD2A-289F-4066-8DF1-544D4CCA0184}">
      <dgm:prSet/>
      <dgm:spPr/>
      <dgm:t>
        <a:bodyPr/>
        <a:lstStyle/>
        <a:p>
          <a:endParaRPr lang="en-US"/>
        </a:p>
      </dgm:t>
    </dgm:pt>
    <dgm:pt modelId="{7533C19A-42E1-4DA7-B776-CBC1065343E7}" type="sibTrans" cxnId="{6054FD2A-289F-4066-8DF1-544D4CCA0184}">
      <dgm:prSet/>
      <dgm:spPr/>
      <dgm:t>
        <a:bodyPr/>
        <a:lstStyle/>
        <a:p>
          <a:endParaRPr lang="en-US"/>
        </a:p>
      </dgm:t>
    </dgm:pt>
    <dgm:pt modelId="{A2B91D6A-6FE5-4956-8F68-2A5ED94CE834}" type="pres">
      <dgm:prSet presAssocID="{9B742E7F-3C3E-409C-875F-1BED4461D5B0}" presName="root" presStyleCnt="0">
        <dgm:presLayoutVars>
          <dgm:dir/>
          <dgm:resizeHandles val="exact"/>
        </dgm:presLayoutVars>
      </dgm:prSet>
      <dgm:spPr/>
    </dgm:pt>
    <dgm:pt modelId="{389B6D2C-25A2-4431-809F-943225EF0F46}" type="pres">
      <dgm:prSet presAssocID="{050F5C7A-62BD-42EE-81BE-E4C62462E5EA}" presName="compNode" presStyleCnt="0"/>
      <dgm:spPr/>
    </dgm:pt>
    <dgm:pt modelId="{2A6311E6-08E1-4094-8D67-827AE5710B0C}" type="pres">
      <dgm:prSet presAssocID="{050F5C7A-62BD-42EE-81BE-E4C62462E5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F3A708AD-1541-4BA4-B7FE-6E600B327FB6}" type="pres">
      <dgm:prSet presAssocID="{050F5C7A-62BD-42EE-81BE-E4C62462E5EA}" presName="spaceRect" presStyleCnt="0"/>
      <dgm:spPr/>
    </dgm:pt>
    <dgm:pt modelId="{EC3C385A-98A5-44EC-A6DD-7346E23197A6}" type="pres">
      <dgm:prSet presAssocID="{050F5C7A-62BD-42EE-81BE-E4C62462E5EA}" presName="textRect" presStyleLbl="revTx" presStyleIdx="0" presStyleCnt="3">
        <dgm:presLayoutVars>
          <dgm:chMax val="1"/>
          <dgm:chPref val="1"/>
        </dgm:presLayoutVars>
      </dgm:prSet>
      <dgm:spPr/>
    </dgm:pt>
    <dgm:pt modelId="{6D69FB94-43CA-431F-9A38-8464411117FE}" type="pres">
      <dgm:prSet presAssocID="{E8DFEF7B-C789-4378-8B13-6419BDC9A746}" presName="sibTrans" presStyleCnt="0"/>
      <dgm:spPr/>
    </dgm:pt>
    <dgm:pt modelId="{77E9D8A0-0962-44B9-8858-DEA4B1054F19}" type="pres">
      <dgm:prSet presAssocID="{7741589C-002C-4666-9D6F-61EAD45C85D5}" presName="compNode" presStyleCnt="0"/>
      <dgm:spPr/>
    </dgm:pt>
    <dgm:pt modelId="{12F5D840-7EB8-4C26-90DA-F84894CC1EC4}" type="pres">
      <dgm:prSet presAssocID="{7741589C-002C-4666-9D6F-61EAD45C85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EE4ECA24-ECCD-460D-A38F-9741ED927DE8}" type="pres">
      <dgm:prSet presAssocID="{7741589C-002C-4666-9D6F-61EAD45C85D5}" presName="spaceRect" presStyleCnt="0"/>
      <dgm:spPr/>
    </dgm:pt>
    <dgm:pt modelId="{288610D6-92E3-4434-9D2E-C453BA68304B}" type="pres">
      <dgm:prSet presAssocID="{7741589C-002C-4666-9D6F-61EAD45C85D5}" presName="textRect" presStyleLbl="revTx" presStyleIdx="1" presStyleCnt="3">
        <dgm:presLayoutVars>
          <dgm:chMax val="1"/>
          <dgm:chPref val="1"/>
        </dgm:presLayoutVars>
      </dgm:prSet>
      <dgm:spPr/>
    </dgm:pt>
    <dgm:pt modelId="{C3FF4984-DF52-4004-8EAD-ABF2068DC042}" type="pres">
      <dgm:prSet presAssocID="{7A699A63-B311-401A-AD99-39519237968E}" presName="sibTrans" presStyleCnt="0"/>
      <dgm:spPr/>
    </dgm:pt>
    <dgm:pt modelId="{299A02B0-188E-42BE-B551-826F155C8DFD}" type="pres">
      <dgm:prSet presAssocID="{2B55A43B-3862-4169-A97E-6F5E5A27BE57}" presName="compNode" presStyleCnt="0"/>
      <dgm:spPr/>
    </dgm:pt>
    <dgm:pt modelId="{18A5B2F8-82A4-47AA-A116-A17F9FFBD18E}" type="pres">
      <dgm:prSet presAssocID="{2B55A43B-3862-4169-A97E-6F5E5A27BE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zessor"/>
        </a:ext>
      </dgm:extLst>
    </dgm:pt>
    <dgm:pt modelId="{6CD7C3BA-578F-44E5-83FA-121098FC5CF2}" type="pres">
      <dgm:prSet presAssocID="{2B55A43B-3862-4169-A97E-6F5E5A27BE57}" presName="spaceRect" presStyleCnt="0"/>
      <dgm:spPr/>
    </dgm:pt>
    <dgm:pt modelId="{6676BBD0-8157-4464-9F3F-7B667DAA553C}" type="pres">
      <dgm:prSet presAssocID="{2B55A43B-3862-4169-A97E-6F5E5A27BE5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0A0291A-68DF-436B-8DA6-529E879219FD}" type="presOf" srcId="{9B742E7F-3C3E-409C-875F-1BED4461D5B0}" destId="{A2B91D6A-6FE5-4956-8F68-2A5ED94CE834}" srcOrd="0" destOrd="0" presId="urn:microsoft.com/office/officeart/2018/2/layout/IconLabelList"/>
    <dgm:cxn modelId="{6054FD2A-289F-4066-8DF1-544D4CCA0184}" srcId="{9B742E7F-3C3E-409C-875F-1BED4461D5B0}" destId="{2B55A43B-3862-4169-A97E-6F5E5A27BE57}" srcOrd="2" destOrd="0" parTransId="{17A36FC5-1C1B-4B1D-86DF-EFF438A4F101}" sibTransId="{7533C19A-42E1-4DA7-B776-CBC1065343E7}"/>
    <dgm:cxn modelId="{BA3D0C4A-A656-42FF-9CC9-2AAD13EB25BA}" srcId="{9B742E7F-3C3E-409C-875F-1BED4461D5B0}" destId="{7741589C-002C-4666-9D6F-61EAD45C85D5}" srcOrd="1" destOrd="0" parTransId="{AB6A0D60-0F53-44FC-AFEE-EBA4C85AB547}" sibTransId="{7A699A63-B311-401A-AD99-39519237968E}"/>
    <dgm:cxn modelId="{901D3283-6E00-4442-9A72-B2810A4952A9}" srcId="{9B742E7F-3C3E-409C-875F-1BED4461D5B0}" destId="{050F5C7A-62BD-42EE-81BE-E4C62462E5EA}" srcOrd="0" destOrd="0" parTransId="{C7ED8864-9AAD-41C4-B397-0F54024AF8B5}" sibTransId="{E8DFEF7B-C789-4378-8B13-6419BDC9A746}"/>
    <dgm:cxn modelId="{DA449AAA-EBAF-4340-8333-A712EDA6162E}" type="presOf" srcId="{7741589C-002C-4666-9D6F-61EAD45C85D5}" destId="{288610D6-92E3-4434-9D2E-C453BA68304B}" srcOrd="0" destOrd="0" presId="urn:microsoft.com/office/officeart/2018/2/layout/IconLabelList"/>
    <dgm:cxn modelId="{CDCDABE0-F84F-4C8E-84F6-81F148D97230}" type="presOf" srcId="{2B55A43B-3862-4169-A97E-6F5E5A27BE57}" destId="{6676BBD0-8157-4464-9F3F-7B667DAA553C}" srcOrd="0" destOrd="0" presId="urn:microsoft.com/office/officeart/2018/2/layout/IconLabelList"/>
    <dgm:cxn modelId="{CA9C32E3-3897-4DF2-BD82-AC11F5FF5099}" type="presOf" srcId="{050F5C7A-62BD-42EE-81BE-E4C62462E5EA}" destId="{EC3C385A-98A5-44EC-A6DD-7346E23197A6}" srcOrd="0" destOrd="0" presId="urn:microsoft.com/office/officeart/2018/2/layout/IconLabelList"/>
    <dgm:cxn modelId="{E14D66A7-3312-48EF-8715-FCA906AFB1E5}" type="presParOf" srcId="{A2B91D6A-6FE5-4956-8F68-2A5ED94CE834}" destId="{389B6D2C-25A2-4431-809F-943225EF0F46}" srcOrd="0" destOrd="0" presId="urn:microsoft.com/office/officeart/2018/2/layout/IconLabelList"/>
    <dgm:cxn modelId="{B4620F82-6984-435D-9C59-CCFB290FFAB0}" type="presParOf" srcId="{389B6D2C-25A2-4431-809F-943225EF0F46}" destId="{2A6311E6-08E1-4094-8D67-827AE5710B0C}" srcOrd="0" destOrd="0" presId="urn:microsoft.com/office/officeart/2018/2/layout/IconLabelList"/>
    <dgm:cxn modelId="{D06F2931-3760-4685-A867-968314D3B623}" type="presParOf" srcId="{389B6D2C-25A2-4431-809F-943225EF0F46}" destId="{F3A708AD-1541-4BA4-B7FE-6E600B327FB6}" srcOrd="1" destOrd="0" presId="urn:microsoft.com/office/officeart/2018/2/layout/IconLabelList"/>
    <dgm:cxn modelId="{177C10FA-5BEC-476E-8C76-E7CC00ABF9B4}" type="presParOf" srcId="{389B6D2C-25A2-4431-809F-943225EF0F46}" destId="{EC3C385A-98A5-44EC-A6DD-7346E23197A6}" srcOrd="2" destOrd="0" presId="urn:microsoft.com/office/officeart/2018/2/layout/IconLabelList"/>
    <dgm:cxn modelId="{A97DFECC-D3E5-4E11-9BF8-DE79EA05FA2F}" type="presParOf" srcId="{A2B91D6A-6FE5-4956-8F68-2A5ED94CE834}" destId="{6D69FB94-43CA-431F-9A38-8464411117FE}" srcOrd="1" destOrd="0" presId="urn:microsoft.com/office/officeart/2018/2/layout/IconLabelList"/>
    <dgm:cxn modelId="{23127880-A560-4464-ACA6-91906D1EA668}" type="presParOf" srcId="{A2B91D6A-6FE5-4956-8F68-2A5ED94CE834}" destId="{77E9D8A0-0962-44B9-8858-DEA4B1054F19}" srcOrd="2" destOrd="0" presId="urn:microsoft.com/office/officeart/2018/2/layout/IconLabelList"/>
    <dgm:cxn modelId="{70E8FE90-B5D6-45BD-8036-816D17CAB0CE}" type="presParOf" srcId="{77E9D8A0-0962-44B9-8858-DEA4B1054F19}" destId="{12F5D840-7EB8-4C26-90DA-F84894CC1EC4}" srcOrd="0" destOrd="0" presId="urn:microsoft.com/office/officeart/2018/2/layout/IconLabelList"/>
    <dgm:cxn modelId="{82C766C9-2435-4D3E-A9DC-A79CF8DDB9F4}" type="presParOf" srcId="{77E9D8A0-0962-44B9-8858-DEA4B1054F19}" destId="{EE4ECA24-ECCD-460D-A38F-9741ED927DE8}" srcOrd="1" destOrd="0" presId="urn:microsoft.com/office/officeart/2018/2/layout/IconLabelList"/>
    <dgm:cxn modelId="{62B646D6-3968-443C-9C8B-E960585EBD27}" type="presParOf" srcId="{77E9D8A0-0962-44B9-8858-DEA4B1054F19}" destId="{288610D6-92E3-4434-9D2E-C453BA68304B}" srcOrd="2" destOrd="0" presId="urn:microsoft.com/office/officeart/2018/2/layout/IconLabelList"/>
    <dgm:cxn modelId="{31615E00-EF68-4A5E-95EE-32F9034EE371}" type="presParOf" srcId="{A2B91D6A-6FE5-4956-8F68-2A5ED94CE834}" destId="{C3FF4984-DF52-4004-8EAD-ABF2068DC042}" srcOrd="3" destOrd="0" presId="urn:microsoft.com/office/officeart/2018/2/layout/IconLabelList"/>
    <dgm:cxn modelId="{9C951008-6BEC-47F3-BC82-ED32D854CF34}" type="presParOf" srcId="{A2B91D6A-6FE5-4956-8F68-2A5ED94CE834}" destId="{299A02B0-188E-42BE-B551-826F155C8DFD}" srcOrd="4" destOrd="0" presId="urn:microsoft.com/office/officeart/2018/2/layout/IconLabelList"/>
    <dgm:cxn modelId="{A79BB347-D014-435C-9100-9AB354DCF308}" type="presParOf" srcId="{299A02B0-188E-42BE-B551-826F155C8DFD}" destId="{18A5B2F8-82A4-47AA-A116-A17F9FFBD18E}" srcOrd="0" destOrd="0" presId="urn:microsoft.com/office/officeart/2018/2/layout/IconLabelList"/>
    <dgm:cxn modelId="{76A1353D-EF20-41B3-867E-FDA7439DD6E9}" type="presParOf" srcId="{299A02B0-188E-42BE-B551-826F155C8DFD}" destId="{6CD7C3BA-578F-44E5-83FA-121098FC5CF2}" srcOrd="1" destOrd="0" presId="urn:microsoft.com/office/officeart/2018/2/layout/IconLabelList"/>
    <dgm:cxn modelId="{36D7823A-533D-4C85-B1F4-3164A2BCBF88}" type="presParOf" srcId="{299A02B0-188E-42BE-B551-826F155C8DFD}" destId="{6676BBD0-8157-4464-9F3F-7B667DAA553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AAF8E-E565-4373-9D61-B97F0CF0760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9E4F09-AEA5-43A9-8C9D-4F2BA7C9E905}">
      <dgm:prSet/>
      <dgm:spPr/>
      <dgm:t>
        <a:bodyPr/>
        <a:lstStyle/>
        <a:p>
          <a:r>
            <a:rPr lang="de-DE"/>
            <a:t>Personalisierung: Personalisierte Cocktails und individuelle Geschmackserlebnisse werden immer beliebter. </a:t>
          </a:r>
          <a:endParaRPr lang="en-US"/>
        </a:p>
      </dgm:t>
    </dgm:pt>
    <dgm:pt modelId="{7C0770D7-5188-4CB0-BA72-6E2490907FB8}" type="parTrans" cxnId="{A4F420FB-922C-4975-A2A6-6D86FBA76501}">
      <dgm:prSet/>
      <dgm:spPr/>
      <dgm:t>
        <a:bodyPr/>
        <a:lstStyle/>
        <a:p>
          <a:endParaRPr lang="en-US"/>
        </a:p>
      </dgm:t>
    </dgm:pt>
    <dgm:pt modelId="{A3F6B012-CC84-43B1-A526-BCECEC10DA79}" type="sibTrans" cxnId="{A4F420FB-922C-4975-A2A6-6D86FBA76501}">
      <dgm:prSet/>
      <dgm:spPr/>
      <dgm:t>
        <a:bodyPr/>
        <a:lstStyle/>
        <a:p>
          <a:endParaRPr lang="en-US"/>
        </a:p>
      </dgm:t>
    </dgm:pt>
    <dgm:pt modelId="{BDB08128-663B-48C7-92AD-E191DD502BB1}">
      <dgm:prSet/>
      <dgm:spPr/>
      <dgm:t>
        <a:bodyPr/>
        <a:lstStyle/>
        <a:p>
          <a:r>
            <a:rPr lang="de-DE"/>
            <a:t>Technologie: Technologie wird in der Gastronomie immer wichtiger. Eine gut gestaltete und benutzerfreundliche Maschine könnte gut ankommen und Barkeeper entlasten.</a:t>
          </a:r>
          <a:endParaRPr lang="en-US"/>
        </a:p>
      </dgm:t>
    </dgm:pt>
    <dgm:pt modelId="{00BBDFDB-3655-412B-BFA2-05980B92BEBE}" type="parTrans" cxnId="{71AFEA15-755E-46AE-8FDA-0F0C88B58D70}">
      <dgm:prSet/>
      <dgm:spPr/>
      <dgm:t>
        <a:bodyPr/>
        <a:lstStyle/>
        <a:p>
          <a:endParaRPr lang="en-US"/>
        </a:p>
      </dgm:t>
    </dgm:pt>
    <dgm:pt modelId="{6B976692-42BB-4343-9035-EC4127A051B2}" type="sibTrans" cxnId="{71AFEA15-755E-46AE-8FDA-0F0C88B58D70}">
      <dgm:prSet/>
      <dgm:spPr/>
      <dgm:t>
        <a:bodyPr/>
        <a:lstStyle/>
        <a:p>
          <a:endParaRPr lang="en-US"/>
        </a:p>
      </dgm:t>
    </dgm:pt>
    <dgm:pt modelId="{0296D898-41CD-4B9D-9201-950C52556A77}" type="pres">
      <dgm:prSet presAssocID="{D4DAAF8E-E565-4373-9D61-B97F0CF07600}" presName="root" presStyleCnt="0">
        <dgm:presLayoutVars>
          <dgm:dir/>
          <dgm:resizeHandles val="exact"/>
        </dgm:presLayoutVars>
      </dgm:prSet>
      <dgm:spPr/>
    </dgm:pt>
    <dgm:pt modelId="{511F1CA8-42C3-4866-B306-2C40D746A5DA}" type="pres">
      <dgm:prSet presAssocID="{8C9E4F09-AEA5-43A9-8C9D-4F2BA7C9E905}" presName="compNode" presStyleCnt="0"/>
      <dgm:spPr/>
    </dgm:pt>
    <dgm:pt modelId="{9A5F5C9F-C616-4E6F-AF68-55633A199E7F}" type="pres">
      <dgm:prSet presAssocID="{8C9E4F09-AEA5-43A9-8C9D-4F2BA7C9E9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4ECCC31F-B712-408A-A2D3-6DC6D13F28B2}" type="pres">
      <dgm:prSet presAssocID="{8C9E4F09-AEA5-43A9-8C9D-4F2BA7C9E905}" presName="spaceRect" presStyleCnt="0"/>
      <dgm:spPr/>
    </dgm:pt>
    <dgm:pt modelId="{A8C60E52-DCBC-41B0-A10B-BB5407DD64FA}" type="pres">
      <dgm:prSet presAssocID="{8C9E4F09-AEA5-43A9-8C9D-4F2BA7C9E905}" presName="textRect" presStyleLbl="revTx" presStyleIdx="0" presStyleCnt="2">
        <dgm:presLayoutVars>
          <dgm:chMax val="1"/>
          <dgm:chPref val="1"/>
        </dgm:presLayoutVars>
      </dgm:prSet>
      <dgm:spPr/>
    </dgm:pt>
    <dgm:pt modelId="{E4CE02B0-F828-4282-BBFD-043CBF5B8915}" type="pres">
      <dgm:prSet presAssocID="{A3F6B012-CC84-43B1-A526-BCECEC10DA79}" presName="sibTrans" presStyleCnt="0"/>
      <dgm:spPr/>
    </dgm:pt>
    <dgm:pt modelId="{AB5F849A-E3B3-493D-B08D-6F6E7586775D}" type="pres">
      <dgm:prSet presAssocID="{BDB08128-663B-48C7-92AD-E191DD502BB1}" presName="compNode" presStyleCnt="0"/>
      <dgm:spPr/>
    </dgm:pt>
    <dgm:pt modelId="{8A9D6D38-4343-4B6C-886E-696F6513F3BF}" type="pres">
      <dgm:prSet presAssocID="{BDB08128-663B-48C7-92AD-E191DD502B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ssenschaftler"/>
        </a:ext>
      </dgm:extLst>
    </dgm:pt>
    <dgm:pt modelId="{A1225285-E2BC-441C-9670-87034BEF4E38}" type="pres">
      <dgm:prSet presAssocID="{BDB08128-663B-48C7-92AD-E191DD502BB1}" presName="spaceRect" presStyleCnt="0"/>
      <dgm:spPr/>
    </dgm:pt>
    <dgm:pt modelId="{6E78EDC7-4D57-4F99-9503-3DEC8DECEC89}" type="pres">
      <dgm:prSet presAssocID="{BDB08128-663B-48C7-92AD-E191DD502BB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1AFEA15-755E-46AE-8FDA-0F0C88B58D70}" srcId="{D4DAAF8E-E565-4373-9D61-B97F0CF07600}" destId="{BDB08128-663B-48C7-92AD-E191DD502BB1}" srcOrd="1" destOrd="0" parTransId="{00BBDFDB-3655-412B-BFA2-05980B92BEBE}" sibTransId="{6B976692-42BB-4343-9035-EC4127A051B2}"/>
    <dgm:cxn modelId="{9D23E42C-78AA-4BBF-B161-D66700FE0979}" type="presOf" srcId="{8C9E4F09-AEA5-43A9-8C9D-4F2BA7C9E905}" destId="{A8C60E52-DCBC-41B0-A10B-BB5407DD64FA}" srcOrd="0" destOrd="0" presId="urn:microsoft.com/office/officeart/2018/2/layout/IconLabelList"/>
    <dgm:cxn modelId="{A2696536-8FAC-45C0-8A2A-8CC75F8F2EB8}" type="presOf" srcId="{D4DAAF8E-E565-4373-9D61-B97F0CF07600}" destId="{0296D898-41CD-4B9D-9201-950C52556A77}" srcOrd="0" destOrd="0" presId="urn:microsoft.com/office/officeart/2018/2/layout/IconLabelList"/>
    <dgm:cxn modelId="{EFB874D6-3FD1-44EC-B6CD-7076E921C984}" type="presOf" srcId="{BDB08128-663B-48C7-92AD-E191DD502BB1}" destId="{6E78EDC7-4D57-4F99-9503-3DEC8DECEC89}" srcOrd="0" destOrd="0" presId="urn:microsoft.com/office/officeart/2018/2/layout/IconLabelList"/>
    <dgm:cxn modelId="{A4F420FB-922C-4975-A2A6-6D86FBA76501}" srcId="{D4DAAF8E-E565-4373-9D61-B97F0CF07600}" destId="{8C9E4F09-AEA5-43A9-8C9D-4F2BA7C9E905}" srcOrd="0" destOrd="0" parTransId="{7C0770D7-5188-4CB0-BA72-6E2490907FB8}" sibTransId="{A3F6B012-CC84-43B1-A526-BCECEC10DA79}"/>
    <dgm:cxn modelId="{F873C294-A16A-415C-AA8D-AEA3F605C833}" type="presParOf" srcId="{0296D898-41CD-4B9D-9201-950C52556A77}" destId="{511F1CA8-42C3-4866-B306-2C40D746A5DA}" srcOrd="0" destOrd="0" presId="urn:microsoft.com/office/officeart/2018/2/layout/IconLabelList"/>
    <dgm:cxn modelId="{68BAE286-A258-4BE6-A451-9C481C49ED5B}" type="presParOf" srcId="{511F1CA8-42C3-4866-B306-2C40D746A5DA}" destId="{9A5F5C9F-C616-4E6F-AF68-55633A199E7F}" srcOrd="0" destOrd="0" presId="urn:microsoft.com/office/officeart/2018/2/layout/IconLabelList"/>
    <dgm:cxn modelId="{C17D63D6-6252-4EA9-929B-8AECFCC7C851}" type="presParOf" srcId="{511F1CA8-42C3-4866-B306-2C40D746A5DA}" destId="{4ECCC31F-B712-408A-A2D3-6DC6D13F28B2}" srcOrd="1" destOrd="0" presId="urn:microsoft.com/office/officeart/2018/2/layout/IconLabelList"/>
    <dgm:cxn modelId="{CE1A2E1B-800A-4139-9726-0195368A7DD0}" type="presParOf" srcId="{511F1CA8-42C3-4866-B306-2C40D746A5DA}" destId="{A8C60E52-DCBC-41B0-A10B-BB5407DD64FA}" srcOrd="2" destOrd="0" presId="urn:microsoft.com/office/officeart/2018/2/layout/IconLabelList"/>
    <dgm:cxn modelId="{6D7E87AD-84EB-44FF-8949-0FFA06DF3E6D}" type="presParOf" srcId="{0296D898-41CD-4B9D-9201-950C52556A77}" destId="{E4CE02B0-F828-4282-BBFD-043CBF5B8915}" srcOrd="1" destOrd="0" presId="urn:microsoft.com/office/officeart/2018/2/layout/IconLabelList"/>
    <dgm:cxn modelId="{26865E06-03F8-43BD-BB85-8CEF10CB7032}" type="presParOf" srcId="{0296D898-41CD-4B9D-9201-950C52556A77}" destId="{AB5F849A-E3B3-493D-B08D-6F6E7586775D}" srcOrd="2" destOrd="0" presId="urn:microsoft.com/office/officeart/2018/2/layout/IconLabelList"/>
    <dgm:cxn modelId="{75EE4BEB-E48C-45B4-9D96-9C6770979852}" type="presParOf" srcId="{AB5F849A-E3B3-493D-B08D-6F6E7586775D}" destId="{8A9D6D38-4343-4B6C-886E-696F6513F3BF}" srcOrd="0" destOrd="0" presId="urn:microsoft.com/office/officeart/2018/2/layout/IconLabelList"/>
    <dgm:cxn modelId="{E0B84187-C671-4B05-982E-E42B136BD5B8}" type="presParOf" srcId="{AB5F849A-E3B3-493D-B08D-6F6E7586775D}" destId="{A1225285-E2BC-441C-9670-87034BEF4E38}" srcOrd="1" destOrd="0" presId="urn:microsoft.com/office/officeart/2018/2/layout/IconLabelList"/>
    <dgm:cxn modelId="{1096FA99-2F81-4626-AEC2-F663AB0B294A}" type="presParOf" srcId="{AB5F849A-E3B3-493D-B08D-6F6E7586775D}" destId="{6E78EDC7-4D57-4F99-9503-3DEC8DECEC8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311E6-08E1-4094-8D67-827AE5710B0C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C385A-98A5-44EC-A6DD-7346E23197A6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Digitaler Barkeeper in Form eines Cocktail-Automaten</a:t>
          </a:r>
          <a:endParaRPr lang="en-US" sz="1700" kern="1200"/>
        </a:p>
      </dsp:txBody>
      <dsp:txXfrm>
        <a:off x="417971" y="2442842"/>
        <a:ext cx="2889450" cy="720000"/>
      </dsp:txXfrm>
    </dsp:sp>
    <dsp:sp modelId="{12F5D840-7EB8-4C26-90DA-F84894CC1EC4}">
      <dsp:nvSpPr>
        <dsp:cNvPr id="0" name=""/>
        <dsp:cNvSpPr/>
      </dsp:nvSpPr>
      <dsp:spPr>
        <a:xfrm>
          <a:off x="4607673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610D6-92E3-4434-9D2E-C453BA68304B}">
      <dsp:nvSpPr>
        <dsp:cNvPr id="0" name=""/>
        <dsp:cNvSpPr/>
      </dsp:nvSpPr>
      <dsp:spPr>
        <a:xfrm>
          <a:off x="3813075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Bestellung über Smartphone</a:t>
          </a:r>
          <a:endParaRPr lang="en-US" sz="1700" kern="1200"/>
        </a:p>
      </dsp:txBody>
      <dsp:txXfrm>
        <a:off x="3813075" y="2442842"/>
        <a:ext cx="2889450" cy="720000"/>
      </dsp:txXfrm>
    </dsp:sp>
    <dsp:sp modelId="{18A5B2F8-82A4-47AA-A116-A17F9FFBD18E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6BBD0-8157-4464-9F3F-7B667DAA553C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Automatische Kunden-Erkennung über RFID-Chip am Becher</a:t>
          </a:r>
          <a:endParaRPr lang="en-US" sz="1700" kern="1200"/>
        </a:p>
      </dsp:txBody>
      <dsp:txXfrm>
        <a:off x="7208178" y="2442842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F5C9F-C616-4E6F-AF68-55633A199E7F}">
      <dsp:nvSpPr>
        <dsp:cNvPr id="0" name=""/>
        <dsp:cNvSpPr/>
      </dsp:nvSpPr>
      <dsp:spPr>
        <a:xfrm>
          <a:off x="1478028" y="4168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60E52-DCBC-41B0-A10B-BB5407DD64FA}">
      <dsp:nvSpPr>
        <dsp:cNvPr id="0" name=""/>
        <dsp:cNvSpPr/>
      </dsp:nvSpPr>
      <dsp:spPr>
        <a:xfrm>
          <a:off x="311684" y="2376784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Personalisierung: Personalisierte Cocktails und individuelle Geschmackserlebnisse werden immer beliebter. </a:t>
          </a:r>
          <a:endParaRPr lang="en-US" sz="1400" kern="1200"/>
        </a:p>
      </dsp:txBody>
      <dsp:txXfrm>
        <a:off x="311684" y="2376784"/>
        <a:ext cx="4241250" cy="720000"/>
      </dsp:txXfrm>
    </dsp:sp>
    <dsp:sp modelId="{8A9D6D38-4343-4B6C-886E-696F6513F3BF}">
      <dsp:nvSpPr>
        <dsp:cNvPr id="0" name=""/>
        <dsp:cNvSpPr/>
      </dsp:nvSpPr>
      <dsp:spPr>
        <a:xfrm>
          <a:off x="6461497" y="4168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8EDC7-4D57-4F99-9503-3DEC8DECEC89}">
      <dsp:nvSpPr>
        <dsp:cNvPr id="0" name=""/>
        <dsp:cNvSpPr/>
      </dsp:nvSpPr>
      <dsp:spPr>
        <a:xfrm>
          <a:off x="5295153" y="2376784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Technologie: Technologie wird in der Gastronomie immer wichtiger. Eine gut gestaltete und benutzerfreundliche Maschine könnte gut ankommen und Barkeeper entlasten.</a:t>
          </a:r>
          <a:endParaRPr lang="en-US" sz="1400" kern="1200"/>
        </a:p>
      </dsp:txBody>
      <dsp:txXfrm>
        <a:off x="5295153" y="2376784"/>
        <a:ext cx="424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311F1-2D3E-5D62-156C-4864BB461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F0C116-B50B-5DBA-9CFA-213059159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1EDB0E-9A8C-9CAF-B9F6-B0067E6B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C52FD6-D956-BCC5-36DC-FEDC879C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B2A259-D559-5EE9-2956-A521485C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80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C22E8-02E9-43AD-F1D1-63FE3892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D76A25-5159-4376-CFC7-CFAA46841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A5B6D6-2F55-2A64-36EC-E257EC28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84D9FC-B5E4-634C-DA6A-A7408249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1BB32C-36BD-56DB-57A3-957A31AF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97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8E26070-E1F1-B105-7CAD-AA57C36BF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FE9D8C-27D8-C589-D675-4193E0702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F282C8-EE94-C64B-3C41-D926B7B6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99DCCD-0865-E418-0479-9EAB948D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5D34ED-EEB1-BF90-492F-4D83998D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FD716-8774-2E78-E482-7F10BAE6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9D720C-656C-AD76-A7CA-081EB927A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BC90C1-F782-DF26-E8B9-36290DBA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74F8C4-7A19-CB3C-63F1-45168398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01D0A1-D391-F879-B3A4-7B1C696C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9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E74E0-71B4-5771-8452-AC0202BC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EDA979-9072-CCA1-37D4-B5F2497FE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0DB802-8477-9298-52F8-B506E4B2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E3532E-B641-4450-6684-5302720D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F3827-E6B5-3C81-089F-BE76B213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2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606C4-9C1C-4082-3300-FEE508E3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9B58B7-9AEE-9170-C24C-83B252A98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4F6FAE-3F1E-A174-D115-C6D0E288D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3F4F8E-483F-3A6E-66E0-EAC31CFD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25187E-4F02-2E66-882D-F7869A32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F80D92-5B06-1813-FCCB-D2005976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1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3880C-53AE-B8BB-E9F0-4C3829C8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F996A-BCB3-5C66-B6AF-6FCB4D89D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638256-127D-3D66-C741-48E1C2E6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52DE544-0609-1BCB-FC79-1B0F55744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595BB9-DC92-D747-9082-671251F03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9A0845-FA22-B57C-3210-68ED0E35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F95B271-D605-E921-1EFB-EB19B60C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5214A3F-96E0-0932-4613-75C59B26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47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A6B87-AF8C-7307-3E87-36BE6FB7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59A1BC-031B-6E31-1419-D55F8EBC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826478-4CB9-86A4-BA77-CE1AD116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299E25-2039-E032-B00D-1E2548E8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452D6E-BB70-B55B-C155-A099039E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1D12E5-D7BF-A869-2C35-B2085185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A379A2-6FAB-7522-87ED-44544DBE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51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75B5B-C3FC-410F-1671-4CD4EDFA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A127D3-A1D7-B045-0EF2-FBC167FA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16AD4F-BE34-7242-B9BD-02C7A9434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279F69-DD09-AB15-40D0-2308CDA8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DB8A24-C81E-CBA3-3E43-4328E718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B4602F-DF0E-3198-9290-CC349C7E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97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0C31F-A917-B139-4A93-B2F31831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2B8CCB-541F-648E-7CAC-A06FB6F1F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0D0833-8A04-F7D7-A14B-4B974994D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A64BF6-749F-25A7-3A23-BF063648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C00BAA-F72C-3C33-18E1-698DDE94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DBFD3-3D6B-96D2-EA6B-A75E4B24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31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A49C65-E8DE-4E31-5C8F-9C459F08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21695D-2B41-15CD-F122-61022002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72B055-B1F5-1A4E-F2BC-BE690242F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525B-BBAD-4946-AF7A-1FAC7A8322A9}" type="datetimeFigureOut">
              <a:rPr lang="de-DE" smtClean="0"/>
              <a:t>14.06.2023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DDBAB3-D663-92F2-763A-9D3F9D25F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E9F0B0-EF57-32D3-5CC6-76A80816A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4F5B-9D56-4A97-A970-E62F46C9A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84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us.eu/contentData/wpck/images/global/multi_column/sizes/FA0315_CocktailAvenue_1_570.jpg" TargetMode="External"/><Relationship Id="rId2" Type="http://schemas.openxmlformats.org/officeDocument/2006/relationships/hyperlink" Target="https://moderst.de/wp-content/uploads/2021/01/55300-01-1280x128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de/Peristaltikpumpe-Peristaltic-Laboratory-Bioengineering-Biochemical/dp/B087NRWLK3/ref=sr_1_2_sspa?__mk_de_DE=%C3%85M%C3%85%C5%BD%C3%95%C3%91&amp;crid=3O0UPI5W2XQUC&amp;keywords=peristaltikpumpe&amp;qid=1686592933&amp;s=industrial&amp;sprefix=peristaltikpumpe%2Cindustrial%2C132&amp;sr=1-2-spons&amp;sp_csd=d2lkZ2V0TmFtZT1zcF9hdGY&amp;psc=1&amp;smid=A3ATB2ZTBU9XM6" TargetMode="External"/><Relationship Id="rId4" Type="http://schemas.openxmlformats.org/officeDocument/2006/relationships/hyperlink" Target="https://www.amazon.de/AZDelivery-NodeMCU-ESP8266-ESP-12E-Development/dp/B06Y1LZLLY/ref=asc_df_B06Y1LZLLY?tag=bingshoppin0b-21&amp;linkCode=df0&amp;hvadid=80264405697221&amp;hvnetw=o&amp;hvqmt=e&amp;hvbmt=be&amp;hvdev=c&amp;hvlocint=&amp;hvlocphy=&amp;hvtargid=pla-4583863980834514&amp;psc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E0CCDE-9A19-659C-C2B9-71E99EE1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BarVender</a:t>
            </a:r>
            <a:endParaRPr lang="en-US" sz="4600" dirty="0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artesian - Automatischer Cocktail-Mixer für zu Hause - Moderst">
            <a:extLst>
              <a:ext uri="{FF2B5EF4-FFF2-40B4-BE49-F238E27FC236}">
                <a16:creationId xmlns:a16="http://schemas.microsoft.com/office/drawing/2014/main" id="{ED240D09-84F5-F9D2-7607-A0411824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081" y="1804462"/>
            <a:ext cx="338328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C72536-E15E-2D1D-5A65-3EA47842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57" y="2366933"/>
            <a:ext cx="3383280" cy="22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0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11F0D1-8EB1-44E4-BDDD-3866BF5D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de-DE" sz="5400"/>
              <a:t>Nutzenversprechen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B0B878-B4E6-4B35-B87C-A4BD4792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>
                <a:latin typeface="Arial Nova" panose="020B0504020202020204" pitchFamily="34" charset="0"/>
              </a:rPr>
              <a:t>Getränkeausgabe effizienter gestalten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>
                <a:latin typeface="Arial Nova" panose="020B0504020202020204" pitchFamily="34" charset="0"/>
              </a:rPr>
              <a:t>Zeit sparen, kein aufwand mehr für Bestellungen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>
                <a:latin typeface="Arial Nova" panose="020B0504020202020204" pitchFamily="34" charset="0"/>
              </a:rPr>
              <a:t>Bequemlichkeit, Kunde kann bequem vom Smartphone bestellen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>
                <a:latin typeface="Arial Nova" panose="020B0504020202020204" pitchFamily="34" charset="0"/>
              </a:rPr>
              <a:t>Personalisierungsmöglichkeiten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>
                <a:latin typeface="Arial Nova" panose="020B0504020202020204" pitchFamily="34" charset="0"/>
              </a:rPr>
              <a:t>Weniger Andrang und mehr Übersicht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>
                <a:latin typeface="Arial Nova" panose="020B0504020202020204" pitchFamily="34" charset="0"/>
              </a:rPr>
              <a:t>Verhindern von übermütigen Kunden durch Getränkegrenze.</a:t>
            </a:r>
          </a:p>
        </p:txBody>
      </p:sp>
    </p:spTree>
    <p:extLst>
      <p:ext uri="{BB962C8B-B14F-4D97-AF65-F5344CB8AC3E}">
        <p14:creationId xmlns:p14="http://schemas.microsoft.com/office/powerpoint/2010/main" val="318696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36B4E1-D76C-C493-F8FC-035DDEAB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8881109" cy="6166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Wertschöpfungsstrom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5" name="Inhaltsplatzhalter 28" descr="Geldbörse mit einfarbiger Füllung">
            <a:extLst>
              <a:ext uri="{FF2B5EF4-FFF2-40B4-BE49-F238E27FC236}">
                <a16:creationId xmlns:a16="http://schemas.microsoft.com/office/drawing/2014/main" id="{DED11E01-F966-2860-DE0D-437F00A92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4880" y="4313992"/>
            <a:ext cx="385552" cy="385552"/>
          </a:xfrm>
          <a:prstGeom prst="rect">
            <a:avLst/>
          </a:prstGeom>
        </p:spPr>
      </p:pic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3659595F-2CB7-07DE-2F72-F1386295EB9B}"/>
              </a:ext>
            </a:extLst>
          </p:cNvPr>
          <p:cNvSpPr/>
          <p:nvPr/>
        </p:nvSpPr>
        <p:spPr>
          <a:xfrm>
            <a:off x="5422231" y="3429000"/>
            <a:ext cx="1347537" cy="589547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BarVender</a:t>
            </a:r>
            <a:endParaRPr lang="de-DE" dirty="0"/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8A52B50B-EB94-FBB7-F6BC-D7A1054F9CA8}"/>
              </a:ext>
            </a:extLst>
          </p:cNvPr>
          <p:cNvSpPr/>
          <p:nvPr/>
        </p:nvSpPr>
        <p:spPr>
          <a:xfrm>
            <a:off x="8606590" y="3429000"/>
            <a:ext cx="1347537" cy="5895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Besucher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913F50A3-0ABB-CAD6-8582-F55C80DFF8DF}"/>
              </a:ext>
            </a:extLst>
          </p:cNvPr>
          <p:cNvSpPr/>
          <p:nvPr/>
        </p:nvSpPr>
        <p:spPr>
          <a:xfrm>
            <a:off x="1947109" y="3428999"/>
            <a:ext cx="1347537" cy="58954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Location</a:t>
            </a:r>
          </a:p>
        </p:txBody>
      </p:sp>
      <p:cxnSp>
        <p:nvCxnSpPr>
          <p:cNvPr id="71" name="Verbinder: gekrümmt 70">
            <a:extLst>
              <a:ext uri="{FF2B5EF4-FFF2-40B4-BE49-F238E27FC236}">
                <a16:creationId xmlns:a16="http://schemas.microsoft.com/office/drawing/2014/main" id="{B7539E9D-F086-65A2-D845-FF5CB017E6A5}"/>
              </a:ext>
            </a:extLst>
          </p:cNvPr>
          <p:cNvCxnSpPr>
            <a:stCxn id="69" idx="2"/>
            <a:endCxn id="67" idx="2"/>
          </p:cNvCxnSpPr>
          <p:nvPr/>
        </p:nvCxnSpPr>
        <p:spPr>
          <a:xfrm rot="5400000">
            <a:off x="7688180" y="2426368"/>
            <a:ext cx="12700" cy="3184359"/>
          </a:xfrm>
          <a:prstGeom prst="curved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Verbinder: gekrümmt 71">
            <a:extLst>
              <a:ext uri="{FF2B5EF4-FFF2-40B4-BE49-F238E27FC236}">
                <a16:creationId xmlns:a16="http://schemas.microsoft.com/office/drawing/2014/main" id="{838F8158-C0A2-7E6A-ED3D-3FC4152B129F}"/>
              </a:ext>
            </a:extLst>
          </p:cNvPr>
          <p:cNvCxnSpPr>
            <a:stCxn id="67" idx="0"/>
            <a:endCxn id="69" idx="0"/>
          </p:cNvCxnSpPr>
          <p:nvPr/>
        </p:nvCxnSpPr>
        <p:spPr>
          <a:xfrm rot="5400000" flipH="1" flipV="1">
            <a:off x="7688179" y="1836821"/>
            <a:ext cx="12700" cy="3184359"/>
          </a:xfrm>
          <a:prstGeom prst="curved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Verbinder: gekrümmt 72">
            <a:extLst>
              <a:ext uri="{FF2B5EF4-FFF2-40B4-BE49-F238E27FC236}">
                <a16:creationId xmlns:a16="http://schemas.microsoft.com/office/drawing/2014/main" id="{9E16C466-8032-5F2E-0456-24F93F1581E9}"/>
              </a:ext>
            </a:extLst>
          </p:cNvPr>
          <p:cNvCxnSpPr>
            <a:stCxn id="67" idx="1"/>
            <a:endCxn id="70" idx="0"/>
          </p:cNvCxnSpPr>
          <p:nvPr/>
        </p:nvCxnSpPr>
        <p:spPr>
          <a:xfrm rot="10800000">
            <a:off x="2620879" y="3429000"/>
            <a:ext cx="2801353" cy="294775"/>
          </a:xfrm>
          <a:prstGeom prst="curvedConnector4">
            <a:avLst>
              <a:gd name="adj1" fmla="val 36686"/>
              <a:gd name="adj2" fmla="val 177551"/>
            </a:avLst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4" name="Grafik 73" descr="Recherche mit einfarbiger Füllung">
            <a:extLst>
              <a:ext uri="{FF2B5EF4-FFF2-40B4-BE49-F238E27FC236}">
                <a16:creationId xmlns:a16="http://schemas.microsoft.com/office/drawing/2014/main" id="{E4A12119-4A50-B360-8924-5B7B9F2BF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2905" y="4332498"/>
            <a:ext cx="385552" cy="385552"/>
          </a:xfrm>
          <a:prstGeom prst="rect">
            <a:avLst/>
          </a:prstGeom>
        </p:spPr>
      </p:pic>
      <p:pic>
        <p:nvPicPr>
          <p:cNvPr id="75" name="Grafik 74" descr="Martini mit einfarbiger Füllung">
            <a:extLst>
              <a:ext uri="{FF2B5EF4-FFF2-40B4-BE49-F238E27FC236}">
                <a16:creationId xmlns:a16="http://schemas.microsoft.com/office/drawing/2014/main" id="{3FD1FAA2-6CC3-B671-114B-B8A4DA785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6032" y="2622632"/>
            <a:ext cx="528848" cy="528848"/>
          </a:xfrm>
          <a:prstGeom prst="rect">
            <a:avLst/>
          </a:prstGeom>
        </p:spPr>
      </p:pic>
      <p:pic>
        <p:nvPicPr>
          <p:cNvPr id="76" name="Inhaltsplatzhalter 28" descr="Geldbörse mit einfarbiger Füllung">
            <a:extLst>
              <a:ext uri="{FF2B5EF4-FFF2-40B4-BE49-F238E27FC236}">
                <a16:creationId xmlns:a16="http://schemas.microsoft.com/office/drawing/2014/main" id="{F505DF6F-4EE0-10D3-D8ED-1AE3E5B9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6620" y="3229874"/>
            <a:ext cx="385552" cy="385552"/>
          </a:xfrm>
          <a:prstGeom prst="rect">
            <a:avLst/>
          </a:prstGeom>
        </p:spPr>
      </p:pic>
      <p:pic>
        <p:nvPicPr>
          <p:cNvPr id="77" name="Grafik 76" descr="Gruppe von Personen mit einfarbiger Füllung">
            <a:extLst>
              <a:ext uri="{FF2B5EF4-FFF2-40B4-BE49-F238E27FC236}">
                <a16:creationId xmlns:a16="http://schemas.microsoft.com/office/drawing/2014/main" id="{98757A36-55F4-3C65-A812-A23AA9E1D5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5373" y="2609536"/>
            <a:ext cx="528848" cy="5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AC791E-D169-F56B-C867-23400AEC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 fontScale="90000"/>
          </a:bodyPr>
          <a:lstStyle/>
          <a:p>
            <a:pPr algn="ctr"/>
            <a:r>
              <a:rPr lang="de-DE" sz="2800" dirty="0">
                <a:solidFill>
                  <a:srgbClr val="FFFFFF"/>
                </a:solidFill>
              </a:rPr>
              <a:t>Wertschöpfung für Kunden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45CD49-2CD6-5BAE-5133-28B743749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>
            <a:normAutofit/>
          </a:bodyPr>
          <a:lstStyle/>
          <a:p>
            <a:r>
              <a:rPr lang="de-DE" sz="2000" dirty="0"/>
              <a:t>Locations</a:t>
            </a:r>
          </a:p>
          <a:p>
            <a:pPr lvl="1"/>
            <a:r>
              <a:rPr lang="de-DE" sz="2000" dirty="0"/>
              <a:t>Alleinstellungsmerkmal</a:t>
            </a:r>
          </a:p>
          <a:p>
            <a:pPr lvl="1"/>
            <a:r>
              <a:rPr lang="de-DE" sz="2000" dirty="0"/>
              <a:t>Sonderaktionen in Form von Werbung</a:t>
            </a:r>
          </a:p>
          <a:p>
            <a:pPr lvl="1"/>
            <a:r>
              <a:rPr lang="de-DE" sz="2000" dirty="0"/>
              <a:t>Werbung für Unternehmen</a:t>
            </a:r>
          </a:p>
          <a:p>
            <a:pPr lvl="1"/>
            <a:r>
              <a:rPr lang="de-DE" sz="2000" dirty="0"/>
              <a:t>Weniger Personal benötigt</a:t>
            </a:r>
          </a:p>
          <a:p>
            <a:pPr lvl="1"/>
            <a:r>
              <a:rPr lang="de-DE" sz="2000" dirty="0"/>
              <a:t>Geringer buchhalterischer Aufwand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8360EF-3D87-D62C-114D-81BE02580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>
            <a:normAutofit/>
          </a:bodyPr>
          <a:lstStyle/>
          <a:p>
            <a:r>
              <a:rPr lang="de-DE" sz="2000" dirty="0"/>
              <a:t>Besucher/Kunden</a:t>
            </a:r>
          </a:p>
          <a:p>
            <a:pPr lvl="1"/>
            <a:r>
              <a:rPr lang="de-DE" sz="2000" dirty="0"/>
              <a:t>Einfache Bestellung und Bezahlung</a:t>
            </a:r>
          </a:p>
          <a:p>
            <a:pPr lvl="1"/>
            <a:r>
              <a:rPr lang="de-DE" sz="2000" dirty="0"/>
              <a:t>Weniger Wartezeit</a:t>
            </a:r>
          </a:p>
          <a:p>
            <a:pPr lvl="1"/>
            <a:r>
              <a:rPr lang="de-DE" sz="2000" dirty="0"/>
              <a:t>Sonderaktionen</a:t>
            </a:r>
          </a:p>
          <a:p>
            <a:pPr lvl="1"/>
            <a:r>
              <a:rPr lang="de-DE" sz="2000" dirty="0"/>
              <a:t>Empfehlungen für Getränke und Locations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6972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B8B7091-A51B-75AD-0EED-3B640C40073F}"/>
              </a:ext>
            </a:extLst>
          </p:cNvPr>
          <p:cNvSpPr/>
          <p:nvPr/>
        </p:nvSpPr>
        <p:spPr>
          <a:xfrm>
            <a:off x="0" y="114"/>
            <a:ext cx="12192000" cy="6437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F460585-1996-72BE-39F3-3E8C22366DB2}"/>
              </a:ext>
            </a:extLst>
          </p:cNvPr>
          <p:cNvSpPr/>
          <p:nvPr/>
        </p:nvSpPr>
        <p:spPr>
          <a:xfrm>
            <a:off x="119636" y="1920470"/>
            <a:ext cx="714803" cy="12898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CLOUD</a:t>
            </a:r>
            <a:endParaRPr 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49FC1E-6652-B683-19C9-425B0D8FA851}"/>
              </a:ext>
            </a:extLst>
          </p:cNvPr>
          <p:cNvSpPr/>
          <p:nvPr/>
        </p:nvSpPr>
        <p:spPr>
          <a:xfrm>
            <a:off x="119632" y="3214909"/>
            <a:ext cx="714806" cy="20528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FOG</a:t>
            </a:r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6404DF-C5D3-119C-FE70-6AC2AAD8EF6B}"/>
              </a:ext>
            </a:extLst>
          </p:cNvPr>
          <p:cNvSpPr/>
          <p:nvPr/>
        </p:nvSpPr>
        <p:spPr>
          <a:xfrm>
            <a:off x="119629" y="5272384"/>
            <a:ext cx="714807" cy="11649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EDGE</a:t>
            </a:r>
            <a:endParaRPr lang="en-US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66823-8020-0A1F-B467-1E9C3479CBAC}"/>
              </a:ext>
            </a:extLst>
          </p:cNvPr>
          <p:cNvCxnSpPr>
            <a:cxnSpLocks/>
          </p:cNvCxnSpPr>
          <p:nvPr/>
        </p:nvCxnSpPr>
        <p:spPr>
          <a:xfrm flipV="1">
            <a:off x="119627" y="1925677"/>
            <a:ext cx="11928211" cy="1141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936833F-2143-C284-82FC-B81A3FA14D5D}"/>
              </a:ext>
            </a:extLst>
          </p:cNvPr>
          <p:cNvCxnSpPr>
            <a:cxnSpLocks/>
          </p:cNvCxnSpPr>
          <p:nvPr/>
        </p:nvCxnSpPr>
        <p:spPr>
          <a:xfrm>
            <a:off x="119629" y="5267772"/>
            <a:ext cx="1199617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72B0829-3FAF-6599-6C5F-8D76D780AC5A}"/>
              </a:ext>
            </a:extLst>
          </p:cNvPr>
          <p:cNvCxnSpPr>
            <a:cxnSpLocks/>
          </p:cNvCxnSpPr>
          <p:nvPr/>
        </p:nvCxnSpPr>
        <p:spPr>
          <a:xfrm flipH="1">
            <a:off x="4226633" y="124307"/>
            <a:ext cx="849" cy="6312989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68B2C06B-6684-4B54-C9FE-988956D60CB0}"/>
              </a:ext>
            </a:extLst>
          </p:cNvPr>
          <p:cNvSpPr/>
          <p:nvPr/>
        </p:nvSpPr>
        <p:spPr>
          <a:xfrm>
            <a:off x="119627" y="138197"/>
            <a:ext cx="4107006" cy="17868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cs typeface="Dreaming Outloud Script Pro" panose="020B0604020202020204" pitchFamily="66" charset="0"/>
              </a:rPr>
              <a:t>Netzwerk-Geräte</a:t>
            </a:r>
            <a:endParaRPr lang="en-US" dirty="0">
              <a:cs typeface="Dreaming Outloud Script Pro" panose="020B0604020202020204" pitchFamily="66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8B9DCE-412A-15D4-004D-BA2ECC763370}"/>
              </a:ext>
            </a:extLst>
          </p:cNvPr>
          <p:cNvSpPr/>
          <p:nvPr/>
        </p:nvSpPr>
        <p:spPr>
          <a:xfrm>
            <a:off x="4226634" y="138166"/>
            <a:ext cx="7820356" cy="17823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IoT-Geräte, IoT-Plattform, IoT-Anwendungen</a:t>
            </a:r>
            <a:endParaRPr lang="en-US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5B070BA-678B-9229-124E-869F9BC97F47}"/>
              </a:ext>
            </a:extLst>
          </p:cNvPr>
          <p:cNvCxnSpPr>
            <a:cxnSpLocks/>
          </p:cNvCxnSpPr>
          <p:nvPr/>
        </p:nvCxnSpPr>
        <p:spPr>
          <a:xfrm>
            <a:off x="834436" y="3218705"/>
            <a:ext cx="11281363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5E525DCA-0E7D-4ECF-66ED-E6CBB37CE70A}"/>
              </a:ext>
            </a:extLst>
          </p:cNvPr>
          <p:cNvSpPr/>
          <p:nvPr/>
        </p:nvSpPr>
        <p:spPr>
          <a:xfrm>
            <a:off x="4395556" y="5564617"/>
            <a:ext cx="1308818" cy="771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100" b="1" dirty="0"/>
              <a:t>K_HANDY</a:t>
            </a:r>
          </a:p>
          <a:p>
            <a:pPr algn="ctr"/>
            <a:r>
              <a:rPr lang="de-DE" sz="1100" dirty="0"/>
              <a:t>SMARTPHONE mit Browser, App</a:t>
            </a:r>
            <a:endParaRPr lang="en-US" sz="11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FF11B3-8A25-7A38-B9EB-794EEE26E333}"/>
              </a:ext>
            </a:extLst>
          </p:cNvPr>
          <p:cNvSpPr/>
          <p:nvPr/>
        </p:nvSpPr>
        <p:spPr>
          <a:xfrm>
            <a:off x="5825085" y="3327043"/>
            <a:ext cx="4931471" cy="811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/>
              <a:t>K_IO</a:t>
            </a:r>
          </a:p>
          <a:p>
            <a:pPr algn="ctr"/>
            <a:r>
              <a:rPr lang="de-DE" sz="1400" dirty="0"/>
              <a:t>FOG-Zentrale mit</a:t>
            </a:r>
          </a:p>
          <a:p>
            <a:pPr algn="ctr"/>
            <a:r>
              <a:rPr lang="de-DE" sz="1400" dirty="0"/>
              <a:t>IOT-Plattform </a:t>
            </a:r>
            <a:r>
              <a:rPr lang="de-DE" sz="1400" dirty="0" err="1"/>
              <a:t>HomeAssistant</a:t>
            </a:r>
            <a:r>
              <a:rPr lang="de-DE" sz="1400" dirty="0"/>
              <a:t>(IO-Broker)(</a:t>
            </a:r>
            <a:r>
              <a:rPr lang="de-DE" sz="1400" dirty="0" err="1"/>
              <a:t>Daten,Rules</a:t>
            </a:r>
            <a:r>
              <a:rPr lang="de-DE" sz="1400" dirty="0"/>
              <a:t>, HA-API)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F512D4C-E92C-2BBA-DAFA-B3A8BF30568F}"/>
              </a:ext>
            </a:extLst>
          </p:cNvPr>
          <p:cNvSpPr/>
          <p:nvPr/>
        </p:nvSpPr>
        <p:spPr>
          <a:xfrm>
            <a:off x="2318702" y="4130069"/>
            <a:ext cx="1437900" cy="4797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ROUTER</a:t>
            </a:r>
            <a:endParaRPr lang="en-US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ADD2A9-55E5-A09E-E4E5-4CDC2612ADAE}"/>
              </a:ext>
            </a:extLst>
          </p:cNvPr>
          <p:cNvSpPr/>
          <p:nvPr/>
        </p:nvSpPr>
        <p:spPr>
          <a:xfrm>
            <a:off x="946028" y="3327043"/>
            <a:ext cx="1624593" cy="4389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MOBILFUNKZELLE</a:t>
            </a:r>
            <a:endParaRPr lang="en-US" sz="1400" dirty="0"/>
          </a:p>
        </p:txBody>
      </p: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F9364DFB-FE9A-4626-87F2-C4D3C38E2235}"/>
              </a:ext>
            </a:extLst>
          </p:cNvPr>
          <p:cNvCxnSpPr>
            <a:cxnSpLocks/>
            <a:stCxn id="10" idx="2"/>
            <a:endCxn id="22" idx="1"/>
          </p:cNvCxnSpPr>
          <p:nvPr/>
        </p:nvCxnSpPr>
        <p:spPr>
          <a:xfrm rot="16200000" flipH="1">
            <a:off x="1984841" y="3539428"/>
            <a:ext cx="2184199" cy="2637231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D3405AF2-A368-4C9F-A1A9-F5801D7C8FB4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1984097" y="2105009"/>
            <a:ext cx="996262" cy="1447807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er: gewinkelt 43">
            <a:extLst>
              <a:ext uri="{FF2B5EF4-FFF2-40B4-BE49-F238E27FC236}">
                <a16:creationId xmlns:a16="http://schemas.microsoft.com/office/drawing/2014/main" id="{F6056C09-4D0B-26E6-AEB9-1E3FD242EB54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322309" y="2899480"/>
            <a:ext cx="1945932" cy="515246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Verbinder: gewinkelt 47">
            <a:extLst>
              <a:ext uri="{FF2B5EF4-FFF2-40B4-BE49-F238E27FC236}">
                <a16:creationId xmlns:a16="http://schemas.microsoft.com/office/drawing/2014/main" id="{28CF247A-92EF-570E-2513-F8C676DFB9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52900" y="3915965"/>
            <a:ext cx="2258357" cy="214103"/>
          </a:xfrm>
          <a:prstGeom prst="bentConnector3">
            <a:avLst>
              <a:gd name="adj1" fmla="val 100338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>
            <a:extLst>
              <a:ext uri="{FF2B5EF4-FFF2-40B4-BE49-F238E27FC236}">
                <a16:creationId xmlns:a16="http://schemas.microsoft.com/office/drawing/2014/main" id="{7624317D-B590-D0FF-264F-5B7D8F53034E}"/>
              </a:ext>
            </a:extLst>
          </p:cNvPr>
          <p:cNvSpPr txBox="1"/>
          <p:nvPr/>
        </p:nvSpPr>
        <p:spPr>
          <a:xfrm>
            <a:off x="1667398" y="5711684"/>
            <a:ext cx="3432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[</a:t>
            </a:r>
            <a:r>
              <a:rPr lang="de-DE" sz="900" dirty="0" err="1"/>
              <a:t>Neue_Best</a:t>
            </a:r>
            <a:r>
              <a:rPr lang="de-DE" sz="900" dirty="0"/>
              <a:t>],[Browser],[K_SERV]</a:t>
            </a:r>
            <a:r>
              <a:rPr lang="de-DE" sz="900" dirty="0">
                <a:sym typeface="Wingdings" panose="05000000000000000000" pitchFamily="2" charset="2"/>
              </a:rPr>
              <a:t>[K_HANDY],[</a:t>
            </a:r>
            <a:r>
              <a:rPr lang="de-DE" sz="900" dirty="0">
                <a:solidFill>
                  <a:srgbClr val="C00000"/>
                </a:solidFill>
                <a:sym typeface="Wingdings" panose="05000000000000000000" pitchFamily="2" charset="2"/>
              </a:rPr>
              <a:t>HTTP</a:t>
            </a:r>
            <a:r>
              <a:rPr lang="de-DE" sz="900" dirty="0">
                <a:sym typeface="Wingdings" panose="05000000000000000000" pitchFamily="2" charset="2"/>
              </a:rPr>
              <a:t>]</a:t>
            </a:r>
            <a:endParaRPr lang="en-US" sz="9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AB7AF8-CFBD-992E-F397-F78420AFBE84}"/>
              </a:ext>
            </a:extLst>
          </p:cNvPr>
          <p:cNvSpPr/>
          <p:nvPr/>
        </p:nvSpPr>
        <p:spPr>
          <a:xfrm>
            <a:off x="7441602" y="5572225"/>
            <a:ext cx="1288738" cy="771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100" b="1" dirty="0"/>
              <a:t>K_RFID</a:t>
            </a:r>
          </a:p>
          <a:p>
            <a:pPr algn="ctr"/>
            <a:r>
              <a:rPr lang="de-DE" sz="1100" dirty="0"/>
              <a:t>Identifikations-Sensor (Arduino, RFID)</a:t>
            </a:r>
            <a:endParaRPr lang="en-US" sz="1100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79485B72-CABF-D2A4-84C8-F0E63E898E32}"/>
              </a:ext>
            </a:extLst>
          </p:cNvPr>
          <p:cNvSpPr txBox="1"/>
          <p:nvPr/>
        </p:nvSpPr>
        <p:spPr>
          <a:xfrm>
            <a:off x="6557033" y="4654383"/>
            <a:ext cx="159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</a:t>
            </a:r>
            <a:r>
              <a:rPr lang="de-DE" sz="1000" dirty="0" err="1"/>
              <a:t>Neue_RFID</a:t>
            </a:r>
            <a:r>
              <a:rPr lang="de-DE" sz="1000" dirty="0"/>
              <a:t>],[ID],</a:t>
            </a:r>
          </a:p>
          <a:p>
            <a:r>
              <a:rPr lang="de-DE" sz="1000" dirty="0"/>
              <a:t>[K_IO]</a:t>
            </a:r>
            <a:r>
              <a:rPr lang="de-DE" sz="1000" dirty="0">
                <a:sym typeface="Wingdings" panose="05000000000000000000" pitchFamily="2" charset="2"/>
              </a:rPr>
              <a:t>[K_RFID],[HA-API]</a:t>
            </a:r>
            <a:endParaRPr lang="en-US" sz="1000" dirty="0"/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DA5048F3-8EBF-95FC-961F-03B7B8BCC0FB}"/>
              </a:ext>
            </a:extLst>
          </p:cNvPr>
          <p:cNvSpPr txBox="1"/>
          <p:nvPr/>
        </p:nvSpPr>
        <p:spPr>
          <a:xfrm>
            <a:off x="9604393" y="4231386"/>
            <a:ext cx="156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</a:t>
            </a:r>
            <a:r>
              <a:rPr lang="de-DE" sz="1000" dirty="0" err="1"/>
              <a:t>Neue_Dos</a:t>
            </a:r>
            <a:r>
              <a:rPr lang="de-DE" sz="1000" dirty="0"/>
              <a:t>],[State],</a:t>
            </a:r>
          </a:p>
          <a:p>
            <a:r>
              <a:rPr lang="de-DE" sz="1000" dirty="0"/>
              <a:t>[K_IO]</a:t>
            </a:r>
            <a:r>
              <a:rPr lang="de-DE" sz="1000" dirty="0">
                <a:sym typeface="Wingdings" panose="05000000000000000000" pitchFamily="2" charset="2"/>
              </a:rPr>
              <a:t>[</a:t>
            </a:r>
            <a:r>
              <a:rPr lang="de-DE" sz="1000" dirty="0" err="1">
                <a:sym typeface="Wingdings" panose="05000000000000000000" pitchFamily="2" charset="2"/>
              </a:rPr>
              <a:t>K_Dos</a:t>
            </a:r>
            <a:r>
              <a:rPr lang="de-DE" sz="1000" dirty="0">
                <a:sym typeface="Wingdings" panose="05000000000000000000" pitchFamily="2" charset="2"/>
              </a:rPr>
              <a:t>],[HA-API]</a:t>
            </a:r>
            <a:endParaRPr lang="en-US" sz="1000" dirty="0"/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89C94AB8-E63C-1482-3B8D-543A47FFC968}"/>
              </a:ext>
            </a:extLst>
          </p:cNvPr>
          <p:cNvSpPr txBox="1"/>
          <p:nvPr/>
        </p:nvSpPr>
        <p:spPr>
          <a:xfrm>
            <a:off x="5466482" y="4499991"/>
            <a:ext cx="826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WLAN</a:t>
            </a:r>
            <a:endParaRPr lang="en-US" sz="800" dirty="0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B6B168C3-9EE3-81D2-FFD7-CEF1AA3246B9}"/>
              </a:ext>
            </a:extLst>
          </p:cNvPr>
          <p:cNvSpPr txBox="1"/>
          <p:nvPr/>
        </p:nvSpPr>
        <p:spPr>
          <a:xfrm>
            <a:off x="4226633" y="3861101"/>
            <a:ext cx="166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</a:t>
            </a:r>
            <a:r>
              <a:rPr lang="de-DE" sz="1000" dirty="0" err="1"/>
              <a:t>Rechn</a:t>
            </a:r>
            <a:r>
              <a:rPr lang="de-DE" sz="1000" dirty="0"/>
              <a:t>],[Rechnung],</a:t>
            </a:r>
          </a:p>
          <a:p>
            <a:r>
              <a:rPr lang="de-DE" sz="1000" dirty="0"/>
              <a:t>[K_SERV]</a:t>
            </a:r>
            <a:r>
              <a:rPr lang="de-DE" sz="1000" dirty="0">
                <a:sym typeface="Wingdings" panose="05000000000000000000" pitchFamily="2" charset="2"/>
              </a:rPr>
              <a:t>[K_IO],[RESTAPI]</a:t>
            </a:r>
            <a:endParaRPr lang="en-US" sz="1000" dirty="0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19BC6E47-6CAB-EC4B-6880-64FAEA85EE37}"/>
              </a:ext>
            </a:extLst>
          </p:cNvPr>
          <p:cNvSpPr txBox="1"/>
          <p:nvPr/>
        </p:nvSpPr>
        <p:spPr>
          <a:xfrm>
            <a:off x="3778485" y="3890273"/>
            <a:ext cx="826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LAN</a:t>
            </a:r>
            <a:endParaRPr lang="en-US" sz="800" dirty="0"/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BD0151A1-E346-F5BD-9560-51A83DC0BE3B}"/>
              </a:ext>
            </a:extLst>
          </p:cNvPr>
          <p:cNvSpPr txBox="1"/>
          <p:nvPr/>
        </p:nvSpPr>
        <p:spPr>
          <a:xfrm>
            <a:off x="3067730" y="2946469"/>
            <a:ext cx="826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WAN</a:t>
            </a:r>
            <a:endParaRPr lang="en-US" sz="800" dirty="0"/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796C452C-3622-DD63-B4BB-4A5FC116E3E1}"/>
              </a:ext>
            </a:extLst>
          </p:cNvPr>
          <p:cNvSpPr txBox="1"/>
          <p:nvPr/>
        </p:nvSpPr>
        <p:spPr>
          <a:xfrm>
            <a:off x="5234724" y="2252835"/>
            <a:ext cx="826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WAN</a:t>
            </a:r>
            <a:endParaRPr lang="en-US" sz="800" dirty="0"/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3723B73A-6E1F-A6D6-078F-9424D569C602}"/>
              </a:ext>
            </a:extLst>
          </p:cNvPr>
          <p:cNvSpPr txBox="1"/>
          <p:nvPr/>
        </p:nvSpPr>
        <p:spPr>
          <a:xfrm>
            <a:off x="2393001" y="2162368"/>
            <a:ext cx="826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WAN</a:t>
            </a:r>
            <a:endParaRPr lang="en-US" sz="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89625EC2-7ACF-CE19-FF3A-EB89B21EBA78}"/>
              </a:ext>
            </a:extLst>
          </p:cNvPr>
          <p:cNvSpPr txBox="1"/>
          <p:nvPr/>
        </p:nvSpPr>
        <p:spPr>
          <a:xfrm>
            <a:off x="1336102" y="4616323"/>
            <a:ext cx="826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LTE, 5G</a:t>
            </a:r>
            <a:endParaRPr lang="en-US" sz="800" dirty="0"/>
          </a:p>
        </p:txBody>
      </p: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BEA403A8-1174-3D06-3712-64886180E001}"/>
              </a:ext>
            </a:extLst>
          </p:cNvPr>
          <p:cNvCxnSpPr>
            <a:cxnSpLocks/>
            <a:stCxn id="2" idx="0"/>
          </p:cNvCxnSpPr>
          <p:nvPr/>
        </p:nvCxnSpPr>
        <p:spPr>
          <a:xfrm rot="16200000" flipV="1">
            <a:off x="5333244" y="2819498"/>
            <a:ext cx="900414" cy="4605040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3344562-328F-DB9D-2263-20316F0ECE13}"/>
              </a:ext>
            </a:extLst>
          </p:cNvPr>
          <p:cNvCxnSpPr>
            <a:cxnSpLocks/>
          </p:cNvCxnSpPr>
          <p:nvPr/>
        </p:nvCxnSpPr>
        <p:spPr>
          <a:xfrm flipV="1">
            <a:off x="3480931" y="4605220"/>
            <a:ext cx="0" cy="66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539D866A-CDCD-FEC6-9C91-B28B7957899E}"/>
              </a:ext>
            </a:extLst>
          </p:cNvPr>
          <p:cNvSpPr/>
          <p:nvPr/>
        </p:nvSpPr>
        <p:spPr>
          <a:xfrm>
            <a:off x="6264882" y="2135062"/>
            <a:ext cx="4019313" cy="7091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/>
              <a:t>K_SERV</a:t>
            </a:r>
          </a:p>
          <a:p>
            <a:pPr algn="ctr"/>
            <a:r>
              <a:rPr lang="en-US" sz="1400" dirty="0"/>
              <a:t>Webserver </a:t>
            </a:r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Webseite</a:t>
            </a:r>
            <a:r>
              <a:rPr lang="en-US" sz="1400" dirty="0"/>
              <a:t> für Smartphone und </a:t>
            </a:r>
            <a:r>
              <a:rPr lang="en-US" sz="1400" dirty="0" err="1"/>
              <a:t>Mailserver</a:t>
            </a:r>
            <a:endParaRPr lang="en-US" sz="1800" dirty="0"/>
          </a:p>
        </p:txBody>
      </p: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31219EBA-5D09-95ED-67D5-75CD17907E17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3359277" y="3732805"/>
            <a:ext cx="2465808" cy="398612"/>
          </a:xfrm>
          <a:prstGeom prst="bentConnector3">
            <a:avLst>
              <a:gd name="adj1" fmla="val 99611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D5C668B0-EAB9-027F-0927-F9E7201AEE28}"/>
              </a:ext>
            </a:extLst>
          </p:cNvPr>
          <p:cNvSpPr txBox="1"/>
          <p:nvPr/>
        </p:nvSpPr>
        <p:spPr>
          <a:xfrm>
            <a:off x="4235411" y="3348571"/>
            <a:ext cx="166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</a:t>
            </a:r>
            <a:r>
              <a:rPr lang="de-DE" sz="1000" dirty="0" err="1"/>
              <a:t>Neue_Best</a:t>
            </a:r>
            <a:r>
              <a:rPr lang="de-DE" sz="1000" dirty="0"/>
              <a:t>],[GET_RFID],</a:t>
            </a:r>
          </a:p>
          <a:p>
            <a:r>
              <a:rPr lang="de-DE" sz="1000" dirty="0"/>
              <a:t>[K_RFID]</a:t>
            </a:r>
            <a:r>
              <a:rPr lang="de-DE" sz="1000" dirty="0">
                <a:sym typeface="Wingdings" panose="05000000000000000000" pitchFamily="2" charset="2"/>
              </a:rPr>
              <a:t>[K_IO],[RESTAPI]</a:t>
            </a:r>
            <a:endParaRPr lang="en-US" sz="10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B7370D8-53FA-FC87-B0BC-2FE1727FDBF5}"/>
              </a:ext>
            </a:extLst>
          </p:cNvPr>
          <p:cNvSpPr txBox="1"/>
          <p:nvPr/>
        </p:nvSpPr>
        <p:spPr>
          <a:xfrm>
            <a:off x="3778486" y="3579086"/>
            <a:ext cx="826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LAN</a:t>
            </a:r>
            <a:endParaRPr lang="en-US" sz="800" dirty="0"/>
          </a:p>
        </p:txBody>
      </p:sp>
      <p:pic>
        <p:nvPicPr>
          <p:cNvPr id="38" name="Grafik 37" descr="Satellitenansicht der Erde">
            <a:extLst>
              <a:ext uri="{FF2B5EF4-FFF2-40B4-BE49-F238E27FC236}">
                <a16:creationId xmlns:a16="http://schemas.microsoft.com/office/drawing/2014/main" id="{80866EE9-3EF4-91F2-9382-82DE50253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91" y="1360876"/>
            <a:ext cx="1680646" cy="126048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C1EF2BB-C912-D69C-23A6-59D64EFE17DF}"/>
              </a:ext>
            </a:extLst>
          </p:cNvPr>
          <p:cNvSpPr/>
          <p:nvPr/>
        </p:nvSpPr>
        <p:spPr>
          <a:xfrm>
            <a:off x="10513651" y="5566483"/>
            <a:ext cx="1288739" cy="771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000" b="1" dirty="0" err="1"/>
              <a:t>K_Rel</a:t>
            </a:r>
            <a:endParaRPr lang="de-DE" sz="1000" b="1" dirty="0"/>
          </a:p>
          <a:p>
            <a:pPr algn="ctr"/>
            <a:r>
              <a:rPr lang="de-DE" sz="1000" dirty="0"/>
              <a:t>Dosier-Mechanismus</a:t>
            </a:r>
          </a:p>
          <a:p>
            <a:pPr algn="ctr"/>
            <a:r>
              <a:rPr lang="de-DE" sz="1000" dirty="0"/>
              <a:t>(</a:t>
            </a:r>
            <a:r>
              <a:rPr lang="de-DE" sz="1000" dirty="0" err="1"/>
              <a:t>Arduino,Relais</a:t>
            </a:r>
            <a:r>
              <a:rPr lang="de-DE" sz="1000" dirty="0"/>
              <a:t> Flüssigkeitsbehälter)</a:t>
            </a:r>
            <a:endParaRPr lang="en-US" sz="1000" dirty="0"/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EB0CF37B-2F4A-CA90-B9B1-27F2F8772116}"/>
              </a:ext>
            </a:extLst>
          </p:cNvPr>
          <p:cNvCxnSpPr>
            <a:cxnSpLocks/>
          </p:cNvCxnSpPr>
          <p:nvPr/>
        </p:nvCxnSpPr>
        <p:spPr>
          <a:xfrm rot="16200000" flipV="1">
            <a:off x="6776439" y="1213313"/>
            <a:ext cx="1319704" cy="7401421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68AA3B5F-9663-20A0-4F05-20A6BCE22BD1}"/>
              </a:ext>
            </a:extLst>
          </p:cNvPr>
          <p:cNvSpPr txBox="1"/>
          <p:nvPr/>
        </p:nvSpPr>
        <p:spPr>
          <a:xfrm>
            <a:off x="8845447" y="4107789"/>
            <a:ext cx="75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WLAN</a:t>
            </a:r>
            <a:endParaRPr lang="en-US" sz="800" dirty="0"/>
          </a:p>
        </p:txBody>
      </p: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14D367A7-AC4C-DDE8-E5CF-8FEF7419A45F}"/>
              </a:ext>
            </a:extLst>
          </p:cNvPr>
          <p:cNvCxnSpPr>
            <a:cxnSpLocks/>
            <a:stCxn id="41" idx="1"/>
          </p:cNvCxnSpPr>
          <p:nvPr/>
        </p:nvCxnSpPr>
        <p:spPr>
          <a:xfrm rot="10800000">
            <a:off x="4018428" y="2194939"/>
            <a:ext cx="2246454" cy="29470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8169B356-9F50-2EAE-7337-52A4F2D5DA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66644" y="3397059"/>
            <a:ext cx="2465808" cy="398612"/>
          </a:xfrm>
          <a:prstGeom prst="bentConnector3">
            <a:avLst>
              <a:gd name="adj1" fmla="val 99611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979F9A7-2AB7-0C3E-89DD-CD13FF5F90B9}"/>
              </a:ext>
            </a:extLst>
          </p:cNvPr>
          <p:cNvSpPr txBox="1"/>
          <p:nvPr/>
        </p:nvSpPr>
        <p:spPr>
          <a:xfrm>
            <a:off x="4238654" y="3025765"/>
            <a:ext cx="166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</a:t>
            </a:r>
            <a:r>
              <a:rPr lang="de-DE" sz="1000" dirty="0" err="1"/>
              <a:t>Neue_Best</a:t>
            </a:r>
            <a:r>
              <a:rPr lang="de-DE" sz="1000" dirty="0"/>
              <a:t>],[RFID],</a:t>
            </a:r>
          </a:p>
          <a:p>
            <a:r>
              <a:rPr lang="de-DE" sz="1000" dirty="0"/>
              <a:t>[K_SERV]</a:t>
            </a:r>
            <a:r>
              <a:rPr lang="de-DE" sz="1000" dirty="0">
                <a:sym typeface="Wingdings" panose="05000000000000000000" pitchFamily="2" charset="2"/>
              </a:rPr>
              <a:t>[K_IO],[RESTAPI]</a:t>
            </a:r>
            <a:endParaRPr lang="en-US" sz="10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AD43708-8C97-FEAC-F78A-886F9518087C}"/>
              </a:ext>
            </a:extLst>
          </p:cNvPr>
          <p:cNvSpPr txBox="1"/>
          <p:nvPr/>
        </p:nvSpPr>
        <p:spPr>
          <a:xfrm>
            <a:off x="4540502" y="4692005"/>
            <a:ext cx="166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[</a:t>
            </a:r>
            <a:r>
              <a:rPr lang="de-DE" sz="1000" dirty="0" err="1"/>
              <a:t>Neue_Best</a:t>
            </a:r>
            <a:r>
              <a:rPr lang="de-DE" sz="1000" dirty="0"/>
              <a:t>],[RFID],</a:t>
            </a:r>
          </a:p>
          <a:p>
            <a:r>
              <a:rPr lang="de-DE" sz="1000" dirty="0"/>
              <a:t>[K_IO]</a:t>
            </a:r>
            <a:r>
              <a:rPr lang="de-DE" sz="1000" dirty="0">
                <a:sym typeface="Wingdings" panose="05000000000000000000" pitchFamily="2" charset="2"/>
              </a:rPr>
              <a:t>[K_RFID],[HA-API]</a:t>
            </a:r>
            <a:endParaRPr lang="en-US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EF89CC-1AE1-A810-61A6-4B23D8E0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29" y="5396124"/>
            <a:ext cx="984584" cy="9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A83D14-5DCC-4DF9-44F5-0267E1FD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79" y="5393054"/>
            <a:ext cx="587047" cy="8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1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nhaltsplatzhalter 3" descr="Ein Bild, das Diagramm, Text, Plan, technische Zeichnung enthält.&#10;&#10;Automatisch generierte Beschreibung">
            <a:extLst>
              <a:ext uri="{FF2B5EF4-FFF2-40B4-BE49-F238E27FC236}">
                <a16:creationId xmlns:a16="http://schemas.microsoft.com/office/drawing/2014/main" id="{46842314-9DD9-E547-7C2A-47885FFD3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r="1" b="4865"/>
          <a:stretch/>
        </p:blipFill>
        <p:spPr>
          <a:xfrm>
            <a:off x="2135910" y="918546"/>
            <a:ext cx="5399214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8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FCA397B-19A4-DA1D-9130-97647971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40456"/>
              </p:ext>
            </p:extLst>
          </p:nvPr>
        </p:nvGraphicFramePr>
        <p:xfrm>
          <a:off x="643467" y="1777162"/>
          <a:ext cx="7047924" cy="329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736">
                  <a:extLst>
                    <a:ext uri="{9D8B030D-6E8A-4147-A177-3AD203B41FA5}">
                      <a16:colId xmlns:a16="http://schemas.microsoft.com/office/drawing/2014/main" val="2680738169"/>
                    </a:ext>
                  </a:extLst>
                </a:gridCol>
                <a:gridCol w="4279188">
                  <a:extLst>
                    <a:ext uri="{9D8B030D-6E8A-4147-A177-3AD203B41FA5}">
                      <a16:colId xmlns:a16="http://schemas.microsoft.com/office/drawing/2014/main" val="2275512284"/>
                    </a:ext>
                  </a:extLst>
                </a:gridCol>
              </a:tblGrid>
              <a:tr h="405518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Smartphone [K_HANDY]</a:t>
                      </a:r>
                    </a:p>
                  </a:txBody>
                  <a:tcPr marL="92163" marR="92163" marT="46082" marB="46082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52747"/>
                  </a:ext>
                </a:extLst>
              </a:tr>
              <a:tr h="2893924">
                <a:tc>
                  <a:txBody>
                    <a:bodyPr/>
                    <a:lstStyle/>
                    <a:p>
                      <a:r>
                        <a:rPr lang="de-DE" sz="1800" u="sng"/>
                        <a:t>Hardware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800" u="none"/>
                        <a:t>Smartphone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800" u="none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800" u="sng"/>
                        <a:t>Daten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800"/>
                        <a:t>[Personendaten]</a:t>
                      </a:r>
                      <a:endParaRPr lang="de-DE" sz="1800" u="none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800" u="none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sng"/>
                        <a:t>M2M-Kommunikation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800" u="none"/>
                        <a:t>[RESTAPI]: HTTP an Webserver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800" u="none"/>
                    </a:p>
                  </a:txBody>
                  <a:tcPr marL="92163" marR="92163" marT="46082" marB="4608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u="sng"/>
                        <a:t>Applikationen/Dienste/Bibliotheken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800" u="none"/>
                        <a:t>Browser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800" u="none"/>
                        <a:t>App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800" u="none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800" u="sng"/>
                        <a:t>Events + technische Programmabläufe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800"/>
                        <a:t>[Neue_Best]: Sendet die neue Bestellung an [K_SERV]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800" u="none"/>
                    </a:p>
                    <a:p>
                      <a:pPr marL="0" indent="0">
                        <a:buFontTx/>
                        <a:buNone/>
                      </a:pPr>
                      <a:endParaRPr lang="de-DE" sz="1800" u="none"/>
                    </a:p>
                  </a:txBody>
                  <a:tcPr marL="92163" marR="92163" marT="46082" marB="460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2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FCA397B-19A4-DA1D-9130-97647971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8724"/>
              </p:ext>
            </p:extLst>
          </p:nvPr>
        </p:nvGraphicFramePr>
        <p:xfrm>
          <a:off x="643467" y="1221926"/>
          <a:ext cx="7047924" cy="440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088">
                  <a:extLst>
                    <a:ext uri="{9D8B030D-6E8A-4147-A177-3AD203B41FA5}">
                      <a16:colId xmlns:a16="http://schemas.microsoft.com/office/drawing/2014/main" val="2680738169"/>
                    </a:ext>
                  </a:extLst>
                </a:gridCol>
                <a:gridCol w="3604836">
                  <a:extLst>
                    <a:ext uri="{9D8B030D-6E8A-4147-A177-3AD203B41FA5}">
                      <a16:colId xmlns:a16="http://schemas.microsoft.com/office/drawing/2014/main" val="2275512284"/>
                    </a:ext>
                  </a:extLst>
                </a:gridCol>
              </a:tblGrid>
              <a:tr h="341613">
                <a:tc gridSpan="2">
                  <a:txBody>
                    <a:bodyPr/>
                    <a:lstStyle/>
                    <a:p>
                      <a:pPr algn="ctr"/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FOG-ZENTRALE [K_IO]</a:t>
                      </a:r>
                    </a:p>
                  </a:txBody>
                  <a:tcPr marL="77639" marR="77639" marT="38820" marB="3882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52747"/>
                  </a:ext>
                </a:extLst>
              </a:tr>
              <a:tr h="4068300">
                <a:tc>
                  <a:txBody>
                    <a:bodyPr/>
                    <a:lstStyle/>
                    <a:p>
                      <a:r>
                        <a:rPr lang="de-DE" sz="1500" u="sng" dirty="0"/>
                        <a:t>Hardware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500" u="none" dirty="0"/>
                        <a:t>Raspberry PI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500" u="non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500" u="sng" dirty="0"/>
                        <a:t>Daten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500" dirty="0"/>
                        <a:t>[</a:t>
                      </a:r>
                      <a:r>
                        <a:rPr lang="de-DE" sz="1500" dirty="0" err="1"/>
                        <a:t>HTML_State</a:t>
                      </a:r>
                      <a:r>
                        <a:rPr lang="de-DE" sz="1500" dirty="0"/>
                        <a:t>] IO-Broker speichert Daten über Kunde und Bestellung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500" u="none" dirty="0"/>
                        <a:t>[State] </a:t>
                      </a:r>
                      <a:r>
                        <a:rPr lang="de-DE" sz="1500" dirty="0"/>
                        <a:t>IO-Broker speichert Daten über den Zustand des Automaten (untätig, beschäftigt)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500" u="none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500" u="non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u="sng" dirty="0"/>
                        <a:t>M2M-Kommunikation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500" u="none" dirty="0"/>
                        <a:t>[HA-API]: Broker und Client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500" u="none" dirty="0"/>
                        <a:t>[RESTAPI]: HTTP an Webserver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500" u="none" dirty="0"/>
                    </a:p>
                  </a:txBody>
                  <a:tcPr marL="77639" marR="77639" marT="38820" marB="388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u="sng" dirty="0"/>
                        <a:t>Applikationen/Dienste/Bibliotheken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500" u="none" dirty="0"/>
                        <a:t>IOT-Plattform IO-Broker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1500" u="none" dirty="0"/>
                    </a:p>
                    <a:p>
                      <a:pPr marL="0" indent="0">
                        <a:buFontTx/>
                        <a:buNone/>
                      </a:pPr>
                      <a:endParaRPr lang="de-DE" sz="1500" u="non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500" u="sng" dirty="0"/>
                        <a:t>Events + technische Programmabläufe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500" dirty="0"/>
                        <a:t>[Best]: IO-Broker Rule macht HA-API Anfrage an K_RFID, um </a:t>
                      </a:r>
                      <a:r>
                        <a:rPr lang="de-DE" sz="1500" dirty="0" err="1"/>
                        <a:t>um</a:t>
                      </a:r>
                      <a:r>
                        <a:rPr lang="de-DE" sz="1500" dirty="0"/>
                        <a:t> die passende Bestellung zur ID zu finden.</a:t>
                      </a:r>
                      <a:endParaRPr lang="de-DE" sz="1500" u="none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500" dirty="0"/>
                        <a:t>[</a:t>
                      </a:r>
                      <a:r>
                        <a:rPr lang="de-DE" sz="1500" dirty="0" err="1"/>
                        <a:t>Rechn</a:t>
                      </a:r>
                      <a:r>
                        <a:rPr lang="de-DE" sz="1500" dirty="0"/>
                        <a:t>]: IO-Broker Rule bei Fertigstellung von Bestellung. Rechnung an K_SERV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500" dirty="0"/>
                        <a:t>[Entsperrung]: IO-Broker Rule Sendet Bestellung an den Arduino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500" u="none" dirty="0"/>
                    </a:p>
                    <a:p>
                      <a:pPr marL="0" indent="0">
                        <a:buFontTx/>
                        <a:buNone/>
                      </a:pPr>
                      <a:endParaRPr lang="de-DE" sz="1500" u="none" dirty="0"/>
                    </a:p>
                  </a:txBody>
                  <a:tcPr marL="77639" marR="77639" marT="38820" marB="38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09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FCA397B-19A4-DA1D-9130-97647971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34229"/>
              </p:ext>
            </p:extLst>
          </p:nvPr>
        </p:nvGraphicFramePr>
        <p:xfrm>
          <a:off x="643467" y="1890114"/>
          <a:ext cx="7047923" cy="31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914">
                  <a:extLst>
                    <a:ext uri="{9D8B030D-6E8A-4147-A177-3AD203B41FA5}">
                      <a16:colId xmlns:a16="http://schemas.microsoft.com/office/drawing/2014/main" val="2680738169"/>
                    </a:ext>
                  </a:extLst>
                </a:gridCol>
                <a:gridCol w="3777009">
                  <a:extLst>
                    <a:ext uri="{9D8B030D-6E8A-4147-A177-3AD203B41FA5}">
                      <a16:colId xmlns:a16="http://schemas.microsoft.com/office/drawing/2014/main" val="2275512284"/>
                    </a:ext>
                  </a:extLst>
                </a:gridCol>
              </a:tblGrid>
              <a:tr h="348546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Webserver [K_SERV]</a:t>
                      </a:r>
                    </a:p>
                  </a:txBody>
                  <a:tcPr marL="79215" marR="79215" marT="39607" marB="39607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52747"/>
                  </a:ext>
                </a:extLst>
              </a:tr>
              <a:tr h="2724992">
                <a:tc>
                  <a:txBody>
                    <a:bodyPr/>
                    <a:lstStyle/>
                    <a:p>
                      <a:r>
                        <a:rPr lang="de-DE" sz="1600" u="sng" dirty="0"/>
                        <a:t>Hardware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u="none" dirty="0"/>
                        <a:t>Webserver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600" u="non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u="sng" dirty="0"/>
                        <a:t>Daten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dirty="0"/>
                        <a:t>Bestellung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600" u="none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600" u="non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/>
                        <a:t>M2M-Kommunikation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u="none" dirty="0"/>
                        <a:t>[RESTAPI]: HTTP </a:t>
                      </a:r>
                      <a:r>
                        <a:rPr lang="de-DE" sz="1600" u="none" dirty="0" err="1"/>
                        <a:t>Webhook</a:t>
                      </a:r>
                      <a:r>
                        <a:rPr lang="de-DE" sz="1600" u="none" dirty="0"/>
                        <a:t> an Mail-Server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u="none" dirty="0"/>
                    </a:p>
                  </a:txBody>
                  <a:tcPr marL="79215" marR="79215" marT="39607" marB="3960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sng" dirty="0"/>
                        <a:t>Applikationen/Dienste/Bibliotheken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u="none" dirty="0"/>
                        <a:t>Webserver mit Website und Mailserver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1600" u="non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u="sng" dirty="0"/>
                        <a:t>Events + technische Programmabläufe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dirty="0"/>
                        <a:t>[</a:t>
                      </a:r>
                      <a:r>
                        <a:rPr lang="de-DE" sz="1600" dirty="0" err="1"/>
                        <a:t>Neue_Best</a:t>
                      </a:r>
                      <a:r>
                        <a:rPr lang="de-DE" sz="1600" dirty="0"/>
                        <a:t>]: Leitet die Bestellung an [K_IO] weiter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dirty="0"/>
                        <a:t>-     Sendet Rechnung an [K_HANDY] wenn       Rechnung von K_IO erhalten</a:t>
                      </a:r>
                    </a:p>
                  </a:txBody>
                  <a:tcPr marL="79215" marR="79215" marT="39607" marB="396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17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FCA397B-19A4-DA1D-9130-97647971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2097"/>
              </p:ext>
            </p:extLst>
          </p:nvPr>
        </p:nvGraphicFramePr>
        <p:xfrm>
          <a:off x="643467" y="1692789"/>
          <a:ext cx="7047923" cy="346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916">
                  <a:extLst>
                    <a:ext uri="{9D8B030D-6E8A-4147-A177-3AD203B41FA5}">
                      <a16:colId xmlns:a16="http://schemas.microsoft.com/office/drawing/2014/main" val="2680738169"/>
                    </a:ext>
                  </a:extLst>
                </a:gridCol>
                <a:gridCol w="3910007">
                  <a:extLst>
                    <a:ext uri="{9D8B030D-6E8A-4147-A177-3AD203B41FA5}">
                      <a16:colId xmlns:a16="http://schemas.microsoft.com/office/drawing/2014/main" val="2275512284"/>
                    </a:ext>
                  </a:extLst>
                </a:gridCol>
              </a:tblGrid>
              <a:tr h="365073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>
                          <a:solidFill>
                            <a:schemeClr val="tx1"/>
                          </a:solidFill>
                        </a:rPr>
                        <a:t>IDENTIFIKATIONS-Sensor [K_RFID]</a:t>
                      </a:r>
                    </a:p>
                  </a:txBody>
                  <a:tcPr marL="82971" marR="82971" marT="41485" marB="41485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52747"/>
                  </a:ext>
                </a:extLst>
              </a:tr>
              <a:tr h="3103115">
                <a:tc>
                  <a:txBody>
                    <a:bodyPr/>
                    <a:lstStyle/>
                    <a:p>
                      <a:r>
                        <a:rPr lang="de-DE" sz="1600" u="sng" dirty="0"/>
                        <a:t>Hardware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u="none" dirty="0"/>
                        <a:t>Arduino, RFID-Sensor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600" u="non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u="sng" dirty="0"/>
                        <a:t>Daten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dirty="0"/>
                        <a:t>[RFID]: Sensor an Arduino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u="none" dirty="0"/>
                        <a:t>[REZ]: Rezept des Getränks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600" u="non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/>
                        <a:t>M2M-Kommunikation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dirty="0"/>
                        <a:t>[HA-API]: MQTT-Publisher (HA-API-Broker von [K_IO])</a:t>
                      </a:r>
                      <a:endParaRPr lang="de-DE" sz="1600" u="none" dirty="0"/>
                    </a:p>
                  </a:txBody>
                  <a:tcPr marL="82971" marR="82971" marT="41485" marB="4148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sng" dirty="0"/>
                        <a:t>Applikationen/Dienste/Bibliotheken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1600" u="non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u="sng" dirty="0"/>
                        <a:t>Events + technische Programmabläufe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dirty="0"/>
                        <a:t>[RFID]: Wenn eine RFID-Übermittlung stattfindet, sende diese per [HA-API] an IO-Broker [K_IO]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u="none" dirty="0"/>
                        <a:t>Empfange das Rezept der Bestellung von IO-Broker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u="none" dirty="0"/>
                        <a:t>[RFID]: Wenn Übermittlung stattfindet und = [RFID] der neuen Bestellung </a:t>
                      </a:r>
                      <a:r>
                        <a:rPr lang="de-DE" sz="1600" u="none" dirty="0">
                          <a:sym typeface="Wingdings" panose="05000000000000000000" pitchFamily="2" charset="2"/>
                        </a:rPr>
                        <a:t> Übermittlung an [</a:t>
                      </a:r>
                      <a:r>
                        <a:rPr lang="de-DE" sz="1600" u="none" dirty="0" err="1">
                          <a:sym typeface="Wingdings" panose="05000000000000000000" pitchFamily="2" charset="2"/>
                        </a:rPr>
                        <a:t>K_Rel</a:t>
                      </a:r>
                      <a:r>
                        <a:rPr lang="de-DE" sz="1600" u="none" dirty="0">
                          <a:sym typeface="Wingdings" panose="05000000000000000000" pitchFamily="2" charset="2"/>
                        </a:rPr>
                        <a:t>]</a:t>
                      </a:r>
                      <a:endParaRPr lang="de-DE" sz="1600" u="none" dirty="0"/>
                    </a:p>
                  </a:txBody>
                  <a:tcPr marL="82971" marR="82971" marT="41485" marB="41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9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FCA397B-19A4-DA1D-9130-97647971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03273"/>
              </p:ext>
            </p:extLst>
          </p:nvPr>
        </p:nvGraphicFramePr>
        <p:xfrm>
          <a:off x="643467" y="2068380"/>
          <a:ext cx="7047924" cy="2717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824">
                  <a:extLst>
                    <a:ext uri="{9D8B030D-6E8A-4147-A177-3AD203B41FA5}">
                      <a16:colId xmlns:a16="http://schemas.microsoft.com/office/drawing/2014/main" val="2680738169"/>
                    </a:ext>
                  </a:extLst>
                </a:gridCol>
                <a:gridCol w="3846100">
                  <a:extLst>
                    <a:ext uri="{9D8B030D-6E8A-4147-A177-3AD203B41FA5}">
                      <a16:colId xmlns:a16="http://schemas.microsoft.com/office/drawing/2014/main" val="2275512284"/>
                    </a:ext>
                  </a:extLst>
                </a:gridCol>
              </a:tblGrid>
              <a:tr h="364477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Relais [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K_Rel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marL="82836" marR="82836" marT="41418" marB="41418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52747"/>
                  </a:ext>
                </a:extLst>
              </a:tr>
              <a:tr h="2352530">
                <a:tc>
                  <a:txBody>
                    <a:bodyPr/>
                    <a:lstStyle/>
                    <a:p>
                      <a:r>
                        <a:rPr lang="de-DE" sz="1600" u="sng" dirty="0"/>
                        <a:t>Hardware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u="none" dirty="0"/>
                        <a:t>Arduino, Flüssigkeitsbehälter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600" u="non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u="sng" dirty="0"/>
                        <a:t>Daten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dirty="0"/>
                        <a:t>Aktor an Arduino</a:t>
                      </a:r>
                      <a:endParaRPr lang="de-DE" sz="1600" u="none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600" u="non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/>
                        <a:t>M2M-Kommunikation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dirty="0"/>
                        <a:t>[HA-API]: MQTT-Receiver (HA-API-Broker von [K_IO])</a:t>
                      </a:r>
                      <a:endParaRPr lang="de-DE" sz="1600" u="none" dirty="0"/>
                    </a:p>
                  </a:txBody>
                  <a:tcPr marL="82836" marR="82836" marT="41418" marB="414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sng" dirty="0"/>
                        <a:t>Applikationen/Dienste/Bibliotheken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1600" u="none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u="sng" dirty="0"/>
                        <a:t>Events + technische Programmabläufe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u="none" dirty="0"/>
                        <a:t>öffnet des Stromkreislaufs nach Rezeptzeit</a:t>
                      </a:r>
                    </a:p>
                  </a:txBody>
                  <a:tcPr marL="82836" marR="82836" marT="41418" marB="4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04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B6F69-1C96-77FA-841C-5EFC3279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/>
              <a:t>Geschäftsidee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Inhaltsplatzhalter 4">
            <a:extLst>
              <a:ext uri="{FF2B5EF4-FFF2-40B4-BE49-F238E27FC236}">
                <a16:creationId xmlns:a16="http://schemas.microsoft.com/office/drawing/2014/main" id="{04202E60-EE02-4CE3-D60C-DBE25B485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6556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15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EEB5C-93CC-ED37-44FF-793D4AC1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DF8C9-D1AA-F9D2-E4C5-6B0C3CEB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hlinkClick r:id="rId2"/>
              </a:rPr>
              <a:t>https://moderst.de/wp-content/uploads/2021/01/55300-01-1280x1280.jpg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https://www.igus.eu/contentData/wpck/images/global/multi_column/sizes/FA0315_CocktailAvenue_1_570.jpg</a:t>
            </a:r>
            <a:endParaRPr lang="de-DE" dirty="0"/>
          </a:p>
          <a:p>
            <a:r>
              <a:rPr lang="de-DE" dirty="0" err="1">
                <a:hlinkClick r:id="rId4"/>
              </a:rPr>
              <a:t>AZDelivery</a:t>
            </a:r>
            <a:r>
              <a:rPr lang="de-DE" dirty="0">
                <a:hlinkClick r:id="rId4"/>
              </a:rPr>
              <a:t> </a:t>
            </a:r>
            <a:r>
              <a:rPr lang="de-DE" dirty="0" err="1">
                <a:hlinkClick r:id="rId4"/>
              </a:rPr>
              <a:t>NodeMCU</a:t>
            </a:r>
            <a:r>
              <a:rPr lang="de-DE" dirty="0">
                <a:hlinkClick r:id="rId4"/>
              </a:rPr>
              <a:t> Amica Modul V2 ESP8266 ESP-12F WiFi - Node MCU ESP 8266 WiFi Development Board mit CP2102 kompatibel mit Arduino - inklusive Installationsanleitung als E-Book : Amazon.de: Elektronik &amp; Foto</a:t>
            </a:r>
            <a:endParaRPr lang="de-DE" dirty="0"/>
          </a:p>
          <a:p>
            <a:r>
              <a:rPr lang="de-DE" dirty="0">
                <a:hlinkClick r:id="rId5"/>
              </a:rPr>
              <a:t>G528 </a:t>
            </a:r>
            <a:r>
              <a:rPr lang="de-DE" dirty="0" err="1">
                <a:hlinkClick r:id="rId5"/>
              </a:rPr>
              <a:t>Peristaltikpumpe</a:t>
            </a:r>
            <a:r>
              <a:rPr lang="de-DE" dirty="0">
                <a:hlinkClick r:id="rId5"/>
              </a:rPr>
              <a:t>, DC 12V Mini </a:t>
            </a:r>
            <a:r>
              <a:rPr lang="de-DE" dirty="0" err="1">
                <a:hlinkClick r:id="rId5"/>
              </a:rPr>
              <a:t>Peristaltic</a:t>
            </a:r>
            <a:r>
              <a:rPr lang="de-DE" dirty="0">
                <a:hlinkClick r:id="rId5"/>
              </a:rPr>
              <a:t> Pump, 32x23mm Motor, 250-300mA, 0.1-60rpm, Laboratory Bioengineering </a:t>
            </a:r>
            <a:r>
              <a:rPr lang="de-DE" dirty="0" err="1">
                <a:hlinkClick r:id="rId5"/>
              </a:rPr>
              <a:t>Biochemical</a:t>
            </a:r>
            <a:r>
              <a:rPr lang="de-DE" dirty="0">
                <a:hlinkClick r:id="rId5"/>
              </a:rPr>
              <a:t> Pump(Typ B) : Amazon.de: Gewerbe, Industrie &amp; Wissenschaft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6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99E994-9C9D-4265-8E28-C5793F8F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/>
              <a:t>Zielmarkt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AE27B7-F491-4D3F-B13A-C901D0E68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700">
                <a:latin typeface="Arial Nova" panose="020B0504020202020204" pitchFamily="34" charset="0"/>
              </a:rPr>
              <a:t>Laut Statista betrug der Umsatz in der Bar- und Nachtclub-Branche in Deutschland im Jahr 2020 rund 4,6 Milliarden Euro.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700">
                <a:latin typeface="Arial Nova" panose="020B0504020202020204" pitchFamily="34" charset="0"/>
              </a:rPr>
              <a:t>Eine Studie von MarketResearch.com prognostiziert, dass der weltweite Markt für Automaten im Bereich der Getränkeindustrie von 2019 bis 2025 mit einer jährlichen Wachstumsrate von 7,1 % wachsen wird.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700">
                <a:latin typeface="Arial Nova" panose="020B0504020202020204" pitchFamily="34" charset="0"/>
              </a:rPr>
              <a:t>Laut einer Umfrage des National Restaurant Association in den USA haben 63 % der Restaurantbesucher angegeben, dass die Qualität der Getränke genauso wichtig ist wie die Qualität des Essens.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700">
                <a:latin typeface="Arial Nova" panose="020B0504020202020204" pitchFamily="34" charset="0"/>
              </a:rPr>
              <a:t>Laut einer Studie von Hospitality Technology haben 81 % der Gäste in Hotels und Resorts eine positive Meinung von automatisierten Systemen, die ihre Erfahrung verbessern.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700">
              <a:latin typeface="Arial Nova" panose="020B05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9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B6F69-1C96-77FA-841C-5EFC3279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 dirty="0"/>
              <a:t>Zielmärkte und Kundensegmente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9558-93D5-3558-4DDA-B3114CDB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300" b="1" dirty="0">
                <a:latin typeface="Arial Nova" panose="020B0504020202020204" pitchFamily="34" charset="0"/>
              </a:rPr>
              <a:t>Bars und Clubs</a:t>
            </a:r>
            <a:r>
              <a:rPr lang="de-DE" sz="1300" dirty="0">
                <a:latin typeface="Arial Nova" panose="020B0504020202020204" pitchFamily="34" charset="0"/>
              </a:rPr>
              <a:t>: Bars und Clubs könnten von einem Getränkemischautomat profitieren, der das Mischen von Getränken automatisiert und gleichzeitig Zeit und Arbeitskosten spart.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300" b="1" dirty="0">
                <a:latin typeface="Arial Nova" panose="020B0504020202020204" pitchFamily="34" charset="0"/>
              </a:rPr>
              <a:t>Restaurants</a:t>
            </a:r>
            <a:r>
              <a:rPr lang="de-DE" sz="1300" dirty="0">
                <a:latin typeface="Arial Nova" panose="020B0504020202020204" pitchFamily="34" charset="0"/>
              </a:rPr>
              <a:t>: Restaurants könnten den Automaten nutzen, um ihre Bar-Services zu erweitern und den Gästen einzigartige Cocktails und Getränke anzubieten.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300" b="1" dirty="0">
                <a:latin typeface="Arial Nova" panose="020B0504020202020204" pitchFamily="34" charset="0"/>
              </a:rPr>
              <a:t>Hotels und Resorts</a:t>
            </a:r>
            <a:r>
              <a:rPr lang="de-DE" sz="1300" dirty="0">
                <a:latin typeface="Arial Nova" panose="020B0504020202020204" pitchFamily="34" charset="0"/>
              </a:rPr>
              <a:t>: Hotels und Resorts könnten den Automaten in ihren Bars oder am Poolbereich installieren, um eine schnelle und einfache Möglichkeit zum Mischen von Getränken zu bieten.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300" b="1" dirty="0">
                <a:latin typeface="Arial Nova" panose="020B0504020202020204" pitchFamily="34" charset="0"/>
              </a:rPr>
              <a:t>Eventlocations</a:t>
            </a:r>
            <a:r>
              <a:rPr lang="de-DE" sz="1300" dirty="0">
                <a:latin typeface="Arial Nova" panose="020B0504020202020204" pitchFamily="34" charset="0"/>
              </a:rPr>
              <a:t>: Veranstaltungsorte wie Hochzeiten, Firmenfeiern oder Konferenzen könnten von einem Getränkemischautomaten profitieren, der es den Gästen ermöglicht, personalisierte Getränke zu kreieren.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300" b="1" dirty="0">
                <a:latin typeface="Arial Nova" panose="020B0504020202020204" pitchFamily="34" charset="0"/>
              </a:rPr>
              <a:t>Sportstadien und Arenen</a:t>
            </a:r>
            <a:r>
              <a:rPr lang="de-DE" sz="1300" dirty="0">
                <a:latin typeface="Arial Nova" panose="020B0504020202020204" pitchFamily="34" charset="0"/>
              </a:rPr>
              <a:t>: Sportstadien und Arenen könnten den Automaten nutzen, um schnell Getränke für Tausende von Zuschauern zu mischen, was die Wartezeit an den Bars reduzieren würde.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300" b="1" dirty="0">
                <a:latin typeface="Arial Nova" panose="020B0504020202020204" pitchFamily="34" charset="0"/>
              </a:rPr>
              <a:t>Kreuzfahrtschiffe</a:t>
            </a:r>
            <a:r>
              <a:rPr lang="de-DE" sz="1300" dirty="0">
                <a:latin typeface="Arial Nova" panose="020B0504020202020204" pitchFamily="34" charset="0"/>
              </a:rPr>
              <a:t>: Kreuzfahrtschiffe könnten von einem Getränkemischautomaten profitieren, der die Bedienung am Poolbereich und in den Bars unterstützt, und gleichzeitig die Arbeitsbelastung für das Personal reduziert.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3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DEDCC5D-8B8A-40DB-BE90-A3AA27C6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572FED-9A45-4833-8E64-08C6067C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de-DE" sz="5400"/>
              <a:t>Trends</a:t>
            </a:r>
          </a:p>
        </p:txBody>
      </p:sp>
      <p:graphicFrame>
        <p:nvGraphicFramePr>
          <p:cNvPr id="22" name="Inhaltsplatzhalter 2">
            <a:extLst>
              <a:ext uri="{FF2B5EF4-FFF2-40B4-BE49-F238E27FC236}">
                <a16:creationId xmlns:a16="http://schemas.microsoft.com/office/drawing/2014/main" id="{091010D9-9D0E-BE0B-9B7B-6A1DA59A6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49183"/>
              </p:ext>
            </p:extLst>
          </p:nvPr>
        </p:nvGraphicFramePr>
        <p:xfrm>
          <a:off x="1284626" y="2902912"/>
          <a:ext cx="9848088" cy="310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54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39A41-7922-4319-80D2-9829A50A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/>
              <a:t>Leistungs -/ Produktangebot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AF7B6A-11E2-43F6-9A48-4D8AF96F5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Smarter Barkeeper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Pay-Per-Drink Modell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Zahlungsabwicklung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Wartung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Stetige Produkt und Leistungsverbesserungen des Automaten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dirty="0">
              <a:latin typeface="Arial Nova" panose="020B05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9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92704B-68A0-41C4-8FC4-CED62F96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 dirty="0"/>
              <a:t>Schlüsselressourcen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EC253C-ABC9-4E84-BC41-D8442724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Menschliche Ressourcen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Marketing, Vertriebs und IT-Team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Ingenieure für Anlagenentwicklung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Intellektuelle Ressourcen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Aufbau der Software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Entwicklung der Anlagen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Markenrechte und patente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Technologische Ressourcen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IT-Systeme für Betrieb und Datenauswertung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Monetäre Ressourcen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Liquidität für die Umsetzung der Geschäftsidee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30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92704B-68A0-41C4-8FC4-CED62F96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 dirty="0"/>
              <a:t>Schlüsselkompetenz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EC253C-ABC9-4E84-BC41-D8442724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Betreuung bei Installation, Einrichtung und Betrieb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Plattform für Bestellung und Bezahlung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Entwicklung der Cocktailautomaten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>
                <a:latin typeface="Arial Nova" panose="020B0504020202020204" pitchFamily="34" charset="0"/>
              </a:rPr>
              <a:t>Der Bau wird von einem Maschinenbauunternehmen übernommen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Marketing für Getränke und Locations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2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39A41-7922-4319-80D2-9829A50A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de-DE" sz="4800"/>
              <a:t>Ertragsmechanik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AF7B6A-11E2-43F6-9A48-4D8AF96F5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endParaRPr lang="de-DE" sz="2400" dirty="0">
              <a:latin typeface="Arial Nova" panose="020B05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>
                <a:latin typeface="Arial Nova" panose="020B0504020202020204" pitchFamily="34" charset="0"/>
              </a:rPr>
              <a:t>Pay-per-Drink-Modell: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dirty="0">
                <a:latin typeface="Arial Nova" panose="020B0504020202020204" pitchFamily="34" charset="0"/>
              </a:rPr>
              <a:t>Automat wird dem Kunden kostenfrei (samt Inhalt) zur Verfügung gestellt.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dirty="0">
                <a:latin typeface="Arial Nova" panose="020B0504020202020204" pitchFamily="34" charset="0"/>
              </a:rPr>
              <a:t>Kunde erhält eine Umsatzbeteiligung an jedem Verkauften Getränk. (Je nach Standort und Größe 10% - 20%)</a:t>
            </a:r>
            <a:endParaRPr lang="de-DE" dirty="0">
              <a:latin typeface="Arial Nova" panose="020B05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ova" panose="020B0504020202020204" pitchFamily="34" charset="0"/>
              </a:rPr>
              <a:t>Aufwandsabnahme für Bars etc. Standort für uns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47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1204</Words>
  <Application>Microsoft Office PowerPoint</Application>
  <PresentationFormat>Breitbild</PresentationFormat>
  <Paragraphs>199</Paragraphs>
  <Slides>20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Arial Nova</vt:lpstr>
      <vt:lpstr>Calibri</vt:lpstr>
      <vt:lpstr>Calibri Light</vt:lpstr>
      <vt:lpstr>Wingdings</vt:lpstr>
      <vt:lpstr>Office</vt:lpstr>
      <vt:lpstr>BarVender</vt:lpstr>
      <vt:lpstr>Geschäftsidee</vt:lpstr>
      <vt:lpstr>Zielmarkt</vt:lpstr>
      <vt:lpstr>Zielmärkte und Kundensegmente</vt:lpstr>
      <vt:lpstr>Trends</vt:lpstr>
      <vt:lpstr>Leistungs -/ Produktangebot</vt:lpstr>
      <vt:lpstr>Schlüsselressourcen</vt:lpstr>
      <vt:lpstr>Schlüsselkompetenz</vt:lpstr>
      <vt:lpstr>Ertragsmechanik</vt:lpstr>
      <vt:lpstr>Nutzenversprechen</vt:lpstr>
      <vt:lpstr>Wertschöpfungsstrom</vt:lpstr>
      <vt:lpstr>Wertschöpfung für Kunden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Noah Markgraf</dc:creator>
  <cp:lastModifiedBy>Noah Mayer</cp:lastModifiedBy>
  <cp:revision>39</cp:revision>
  <dcterms:created xsi:type="dcterms:W3CDTF">2022-11-05T15:21:24Z</dcterms:created>
  <dcterms:modified xsi:type="dcterms:W3CDTF">2023-06-14T07:58:32Z</dcterms:modified>
</cp:coreProperties>
</file>