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4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5715000" type="screen16x10"/>
  <p:notesSz cx="9144000" cy="5715000"/>
  <p:embeddedFontLst>
    <p:embeddedFont>
      <p:font typeface="AHFLIV+Barlow Semi Condensed Medium" panose="020B0604020202020204" charset="0"/>
      <p:regular r:id="rId65"/>
    </p:embeddedFont>
    <p:embeddedFont>
      <p:font typeface="Barlow Condensed" panose="00000506000000000000" pitchFamily="2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CDWQTG+Barlow Semi Condensed Regular" panose="020B0604020202020204" charset="0"/>
      <p:regular r:id="rId74"/>
    </p:embeddedFont>
    <p:embeddedFont>
      <p:font typeface="CQUEQC+Barlow Semi Condensed Bold" panose="020B0604020202020204" charset="0"/>
      <p:regular r:id="rId75"/>
    </p:embeddedFont>
    <p:embeddedFont>
      <p:font typeface="EFSDIP+Barlow Semi Condensed Bold" panose="020B0604020202020204" charset="0"/>
      <p:regular r:id="rId76"/>
    </p:embeddedFont>
    <p:embeddedFont>
      <p:font typeface="EWNHRE+Barlow Semi Condensed Regular" panose="020B0604020202020204" charset="0"/>
      <p:regular r:id="rId77"/>
    </p:embeddedFont>
    <p:embeddedFont>
      <p:font typeface="FQKDWI+Barlow Semi Condensed Light" panose="020B0604020202020204" charset="0"/>
      <p:regular r:id="rId78"/>
    </p:embeddedFont>
    <p:embeddedFont>
      <p:font typeface="HAVEOK+Barlow Semi Condensed Light" panose="020B0604020202020204" charset="0"/>
      <p:regular r:id="rId79"/>
    </p:embeddedFont>
    <p:embeddedFont>
      <p:font typeface="IALVJU+Arial" panose="020B0604020202020204" charset="0"/>
      <p:regular r:id="rId80"/>
    </p:embeddedFont>
    <p:embeddedFont>
      <p:font typeface="JJAUVJ+Barlow Semi Condensed Italic" panose="020B0604020202020204" charset="0"/>
      <p:regular r:id="rId81"/>
    </p:embeddedFont>
    <p:embeddedFont>
      <p:font typeface="NGREVL+Symbol" panose="020B0604020202020204" charset="2"/>
      <p:regular r:id="rId82"/>
    </p:embeddedFont>
    <p:embeddedFont>
      <p:font typeface="OCUBUV+Barlow Semi Condensed Medium" panose="020B0604020202020204" charset="0"/>
      <p:regular r:id="rId83"/>
    </p:embeddedFont>
    <p:embeddedFont>
      <p:font typeface="POHNWO+Arial" panose="020B0604020202020204" charset="0"/>
      <p:regular r:id="rId84"/>
    </p:embeddedFont>
    <p:embeddedFont>
      <p:font typeface="RFKHJG+Times New Roman" panose="020B0604020202020204" charset="0"/>
      <p:regular r:id="rId85"/>
    </p:embeddedFont>
    <p:embeddedFont>
      <p:font typeface="RLRWQC+Wingdings" panose="020B0604020202020204" charset="2"/>
      <p:regular r:id="rId86"/>
    </p:embeddedFont>
    <p:embeddedFont>
      <p:font typeface="SLNHJQ+Barlow Semi Condensed Italic" panose="020B0604020202020204" charset="0"/>
      <p:regular r:id="rId87"/>
    </p:embeddedFont>
    <p:embeddedFont>
      <p:font typeface="Times New Roman" panose="02020603050405020304" pitchFamily="18" charset="0"/>
      <p:regular r:id="rId8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13" y="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84" Type="http://schemas.openxmlformats.org/officeDocument/2006/relationships/font" Target="fonts/font20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88" Type="http://schemas.openxmlformats.org/officeDocument/2006/relationships/font" Target="fonts/font24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Relationship Id="rId87" Type="http://schemas.openxmlformats.org/officeDocument/2006/relationships/font" Target="fonts/font23.fntdata"/><Relationship Id="rId61" Type="http://schemas.openxmlformats.org/officeDocument/2006/relationships/slide" Target="slides/slide60.xml"/><Relationship Id="rId82" Type="http://schemas.openxmlformats.org/officeDocument/2006/relationships/font" Target="fonts/font18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89E83-7CB6-4506-B4A4-EBC034010EA2}" type="datetimeFigureOut">
              <a:rPr lang="de-DE" smtClean="0"/>
              <a:t>06.10.2024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2751138"/>
            <a:ext cx="7315200" cy="2249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1999-E14B-41D7-9DCA-D7CEFCF79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37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702274"/>
          </a:xfrm>
        </p:spPr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B500E8-B78A-482A-B6A0-E8B18837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235" y="5305772"/>
            <a:ext cx="1737264" cy="252684"/>
          </a:xfrm>
        </p:spPr>
        <p:txBody>
          <a:bodyPr/>
          <a:lstStyle/>
          <a:p>
            <a:fld id="{64191CCC-18F0-45D6-AF05-9767EA91AFAE}" type="datetime1">
              <a:rPr lang="en-US" smtClean="0"/>
              <a:t>10/6/2024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BCCE4E-20BE-4528-9717-F7ED2E5F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8138" y="5301915"/>
            <a:ext cx="5850246" cy="252684"/>
          </a:xfrm>
        </p:spPr>
        <p:txBody>
          <a:bodyPr/>
          <a:lstStyle/>
          <a:p>
            <a:r>
              <a:rPr lang="de-DE" dirty="0"/>
              <a:t>M.Sc. Moritz Haag, Einführung ins LSF System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2CBBD5-CAC3-453F-A6DE-3F48C44A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5301916"/>
            <a:ext cx="657144" cy="252684"/>
          </a:xfrm>
        </p:spPr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97460"/>
            <a:ext cx="7434694" cy="2304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79712" y="5377779"/>
            <a:ext cx="54620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M.Sc. Moritz Haag, Einführung ins LSF System 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6326" y="5377778"/>
            <a:ext cx="15373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8E19-5086-4800-8C89-B795AFCF300D}" type="datetime1">
              <a:rPr lang="en-US" smtClean="0"/>
              <a:t>10/6/2024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40352" y="5377780"/>
            <a:ext cx="1177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sl@rwu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rwu.de" TargetMode="External"/><Relationship Id="rId4" Type="http://schemas.openxmlformats.org/officeDocument/2006/relationships/hyperlink" Target="http://www.rwu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z-serviceportal.rwu.de/unsere-dienst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z-serviceportal.rwu.de/passwort-aendern-oder-zuruecksetz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z-serviceportal.rwu.d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z-serviceportal.rwu.de/user/5474/passwor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rwu.de/SOG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rwu.d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u.d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z-serviceportal.rwu.d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z-service@rwu.d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z-icprint.rwu.d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z-serviceportal.rwu.de/campus-print-management-ic-pri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z-icprint.rwu.d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z-studiservice@hs-weingarten.d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f.hs-weingarten.d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u.d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sf.hs-weingarten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u.d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u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mycampus.rwu.de/qisserver/pages/cs/sys/portal/hisinoneStartPage.faces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u.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wu.de/media/6431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rz-serviceportal.rwu.de/office-365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arning.rwu.de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wu.de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z-serviceportal.rwu.de/wireless-la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z-serviceportal.rwu.de/node/7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40536" y="1368835"/>
            <a:ext cx="6999383" cy="1047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8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Ravensburg-Weingarten</a:t>
            </a:r>
            <a:br>
              <a:rPr lang="de-DE" sz="3200" b="1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</a:br>
            <a:r>
              <a:rPr lang="de-DE" sz="3200" b="1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University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2418" y="2563037"/>
            <a:ext cx="5574653" cy="165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INFORMATIONEN</a:t>
            </a:r>
            <a:r>
              <a:rPr sz="2400" b="1" spc="-22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spc="11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ZUM</a:t>
            </a:r>
            <a:r>
              <a:rPr sz="2400" b="1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spc="17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PLANUNGS-</a:t>
            </a:r>
            <a:r>
              <a:rPr sz="2400" b="1" spc="-17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spc="12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UND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1" dirty="0">
                <a:solidFill>
                  <a:srgbClr val="FFFFFF"/>
                </a:solidFill>
                <a:latin typeface="EFSDIP+Barlow Semi Condensed Bold"/>
                <a:cs typeface="EFSDIP+Barlow Semi Condensed Bold"/>
              </a:rPr>
              <a:t>INFORMATIONS-</a:t>
            </a:r>
            <a:r>
              <a:rPr sz="2400" b="1" dirty="0">
                <a:solidFill>
                  <a:srgbClr val="FFFFFF"/>
                </a:solidFill>
                <a:latin typeface="CQUEQC+Barlow Semi Condensed Bold"/>
                <a:cs typeface="CQUEQC+Barlow Semi Condensed Bold"/>
              </a:rPr>
              <a:t>PORTAL</a:t>
            </a:r>
            <a:r>
              <a:rPr sz="2400" b="1" spc="-13" dirty="0">
                <a:solidFill>
                  <a:srgbClr val="FFFFFF"/>
                </a:solidFill>
                <a:latin typeface="CQUEQC+Barlow Semi Condensed Bold"/>
                <a:cs typeface="CQUEQC+Barlow Semi Condensed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QUEQC+Barlow Semi Condensed Bold"/>
                <a:cs typeface="CQUEQC+Barlow Semi Condensed Bold"/>
              </a:rPr>
              <a:t>„MY CAMPUS“ </a:t>
            </a:r>
            <a:r>
              <a:rPr sz="2400" b="1" spc="10" dirty="0">
                <a:solidFill>
                  <a:srgbClr val="FFFFFF"/>
                </a:solidFill>
                <a:latin typeface="CQUEQC+Barlow Semi Condensed Bold"/>
                <a:cs typeface="CQUEQC+Barlow Semi Condensed Bold"/>
              </a:rPr>
              <a:t>(LSF)</a:t>
            </a:r>
          </a:p>
          <a:p>
            <a:pPr marL="0" marR="0">
              <a:lnSpc>
                <a:spcPts val="2705"/>
              </a:lnSpc>
              <a:spcBef>
                <a:spcPts val="385"/>
              </a:spcBef>
              <a:spcAft>
                <a:spcPts val="0"/>
              </a:spcAft>
            </a:pPr>
            <a:r>
              <a:rPr sz="2000" spc="13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2000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2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FAKULTÄT</a:t>
            </a:r>
            <a:r>
              <a:rPr sz="2000" spc="-34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1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ELEKTROTECHNIK</a:t>
            </a:r>
            <a:r>
              <a:rPr sz="2000" spc="-33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2000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2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INFORMATIK</a:t>
            </a:r>
          </a:p>
          <a:p>
            <a:pPr marL="0" marR="0">
              <a:lnSpc>
                <a:spcPts val="2705"/>
              </a:lnSpc>
              <a:spcBef>
                <a:spcPts val="498"/>
              </a:spcBef>
              <a:spcAft>
                <a:spcPts val="0"/>
              </a:spcAft>
            </a:pPr>
            <a:r>
              <a:rPr sz="2000" spc="14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ZUM</a:t>
            </a:r>
            <a:r>
              <a:rPr sz="2000" spc="10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lang="de-DE" sz="2000" spc="11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WINTERS</a:t>
            </a:r>
            <a:r>
              <a:rPr sz="2000" spc="11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EMESTER</a:t>
            </a:r>
            <a:r>
              <a:rPr sz="2000" spc="22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1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2024</a:t>
            </a:r>
            <a:r>
              <a:rPr lang="de-DE" sz="2000" spc="11" dirty="0">
                <a:solidFill>
                  <a:srgbClr val="FFFFFF"/>
                </a:solidFill>
                <a:latin typeface="EWNHRE+Barlow Semi Condensed Regular"/>
                <a:cs typeface="EWNHRE+Barlow Semi Condensed Regular"/>
              </a:rPr>
              <a:t>/2025</a:t>
            </a:r>
            <a:endParaRPr sz="2000" spc="11" dirty="0">
              <a:solidFill>
                <a:srgbClr val="FFFFFF"/>
              </a:solidFill>
              <a:latin typeface="EWNHRE+Barlow Semi Condensed Regular"/>
              <a:cs typeface="EWNHRE+Barlow Semi Condensed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9434" y="4275451"/>
            <a:ext cx="2295274" cy="252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r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spc="10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M.Sc. Moritz Haag</a:t>
            </a:r>
            <a:endParaRPr sz="1600" dirty="0">
              <a:solidFill>
                <a:srgbClr val="FFFFFF"/>
              </a:solidFill>
              <a:latin typeface="AHFLIV+Barlow Semi Condensed Medium"/>
              <a:cs typeface="AHFLIV+Barlow Semi Condensed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4131" y="4571980"/>
            <a:ext cx="2226261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r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Akadem.</a:t>
            </a:r>
            <a:r>
              <a:rPr sz="1400" spc="-18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spc="12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Mitarbeiter</a:t>
            </a:r>
            <a:r>
              <a:rPr sz="1400" spc="-28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der</a:t>
            </a:r>
            <a:r>
              <a:rPr sz="1400" spc="-19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spc="14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Fak.</a:t>
            </a:r>
            <a:r>
              <a:rPr sz="1400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 E</a:t>
            </a:r>
            <a:r>
              <a:rPr lang="de-DE" sz="1400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  </a:t>
            </a:r>
            <a:r>
              <a:rPr lang="de-DE" sz="1600" u="sng" spc="11" dirty="0" err="1">
                <a:solidFill>
                  <a:srgbClr val="FFFFFF"/>
                </a:solidFill>
                <a:latin typeface="AHFLIV+Barlow Semi Condensed Medium"/>
                <a:cs typeface="AHFLIV+Barlow Semi Condensed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haagmor</a:t>
            </a:r>
            <a:r>
              <a:rPr sz="1400" u="sng" spc="15" dirty="0">
                <a:solidFill>
                  <a:srgbClr val="05C3DE"/>
                </a:solidFill>
                <a:latin typeface="AHFLIV+Barlow Semi Condensed Medium"/>
                <a:cs typeface="AHFLIV+Barlow Semi Condensed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@rwu.de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0536" y="4813096"/>
            <a:ext cx="1182885" cy="58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5C3DE"/>
                </a:solidFill>
                <a:latin typeface="AHFLIV+Barlow Semi Condensed Medium"/>
                <a:cs typeface="AHFLIV+Barlow Semi Condensed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www.rwu.de</a:t>
            </a:r>
          </a:p>
          <a:p>
            <a:pPr marL="0" marR="0">
              <a:lnSpc>
                <a:spcPts val="2114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5C3DE"/>
                </a:solidFill>
                <a:latin typeface="AHFLIV+Barlow Semi Condensed Medium"/>
                <a:cs typeface="AHFLIV+Barlow Semi Condensed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info@rwu.de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7440" y="5100978"/>
            <a:ext cx="1809835" cy="462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r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Gebäude</a:t>
            </a:r>
            <a:r>
              <a:rPr sz="1400" spc="-31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 </a:t>
            </a:r>
            <a:r>
              <a:rPr sz="1400" spc="13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V,</a:t>
            </a:r>
            <a:r>
              <a:rPr sz="1400" spc="-13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 </a:t>
            </a:r>
            <a:r>
              <a:rPr sz="1400" spc="12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Raum</a:t>
            </a:r>
            <a:r>
              <a:rPr sz="1400" spc="-12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 </a:t>
            </a:r>
            <a:r>
              <a:rPr sz="1400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V</a:t>
            </a:r>
            <a:r>
              <a:rPr sz="1400" spc="10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 </a:t>
            </a:r>
            <a:r>
              <a:rPr lang="de-DE" sz="1400" spc="10" dirty="0">
                <a:solidFill>
                  <a:srgbClr val="FFFFFF"/>
                </a:solidFill>
                <a:latin typeface="Barlow Condensed" panose="00000506000000000000" pitchFamily="2" charset="0"/>
                <a:cs typeface="AHFLIV+Barlow Semi Condensed Medium"/>
              </a:rPr>
              <a:t>307</a:t>
            </a:r>
            <a:endParaRPr sz="1400" spc="10" dirty="0">
              <a:solidFill>
                <a:srgbClr val="FFFFFF"/>
              </a:solidFill>
              <a:latin typeface="Barlow Condensed" panose="00000506000000000000" pitchFamily="2" charset="0"/>
              <a:cs typeface="AHFLIV+Barlow Semi Condensed Medium"/>
            </a:endParaRPr>
          </a:p>
          <a:p>
            <a:pPr marL="188975" marR="0" algn="r">
              <a:lnSpc>
                <a:spcPts val="1895"/>
              </a:lnSpc>
              <a:spcBef>
                <a:spcPts val="24"/>
              </a:spcBef>
              <a:spcAft>
                <a:spcPts val="0"/>
              </a:spcAft>
            </a:pPr>
            <a:r>
              <a:rPr sz="1400" spc="11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Tel.</a:t>
            </a:r>
            <a:r>
              <a:rPr sz="1400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 0751 / </a:t>
            </a:r>
            <a:r>
              <a:rPr sz="1400" spc="10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501</a:t>
            </a:r>
            <a:r>
              <a:rPr sz="1400" spc="37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dirty="0">
                <a:solidFill>
                  <a:srgbClr val="FFFFFF"/>
                </a:solidFill>
                <a:latin typeface="OCUBUV+Barlow Semi Condensed Medium"/>
                <a:cs typeface="OCUBUV+Barlow Semi Condensed Medium"/>
              </a:rPr>
              <a:t>–</a:t>
            </a:r>
            <a:r>
              <a:rPr sz="1400" spc="12" dirty="0">
                <a:solidFill>
                  <a:srgbClr val="FFFFFF"/>
                </a:solidFill>
                <a:latin typeface="OCUBUV+Barlow Semi Condensed Medium"/>
                <a:cs typeface="OCUBUV+Barlow Semi Condensed Medium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9</a:t>
            </a:r>
            <a:r>
              <a:rPr lang="de-DE" sz="1400" spc="10" dirty="0">
                <a:solidFill>
                  <a:srgbClr val="FFFFFF"/>
                </a:solidFill>
                <a:latin typeface="AHFLIV+Barlow Semi Condensed Medium"/>
                <a:cs typeface="AHFLIV+Barlow Semi Condensed Medium"/>
              </a:rPr>
              <a:t>927</a:t>
            </a:r>
            <a:endParaRPr sz="1400" spc="10" dirty="0">
              <a:solidFill>
                <a:srgbClr val="FFFFFF"/>
              </a:solidFill>
              <a:latin typeface="AHFLIV+Barlow Semi Condensed Medium"/>
              <a:cs typeface="AHFLIV+Barlow Semi Condensed Medium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A93A0B-EE9E-4D73-A279-24EBEBD3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819A64D-1241-4FF5-A800-DC78C72E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224058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Passwort</a:t>
            </a:r>
            <a:r>
              <a:rPr sz="24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ändern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558180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Schnellstmöglich,</a:t>
            </a:r>
            <a:r>
              <a:rPr sz="2400" spc="4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falls</a:t>
            </a:r>
            <a:r>
              <a:rPr sz="2400" spc="2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noch</a:t>
            </a:r>
            <a:r>
              <a:rPr sz="2400" spc="2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nicht</a:t>
            </a:r>
            <a:r>
              <a:rPr sz="2400" spc="3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geschehen!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802" y="1505336"/>
            <a:ext cx="614995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Bitte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ersetzen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vorgegebene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durch</a:t>
            </a:r>
            <a:r>
              <a:rPr sz="14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eigenes,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"starkes"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3582" y="1794564"/>
            <a:ext cx="7205680" cy="706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Denken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z.B.</a:t>
            </a:r>
            <a:r>
              <a:rPr sz="1400" spc="26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einen</a:t>
            </a:r>
            <a:r>
              <a:rPr sz="1400" spc="4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-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beliebig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unsinnigen</a:t>
            </a:r>
            <a:r>
              <a:rPr sz="1400" spc="4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-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Satz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sagen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ihn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Gedanken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auf.</a:t>
            </a:r>
          </a:p>
          <a:p>
            <a:pPr marL="143256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Beispiel: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"5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Blätter</a:t>
            </a:r>
            <a:r>
              <a:rPr sz="14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kleben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eben,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jadeblaue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Reben-Streben</a:t>
            </a:r>
          </a:p>
          <a:p>
            <a:pPr marL="14325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=&gt;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Passwort:</a:t>
            </a:r>
            <a:r>
              <a:rPr sz="1400" spc="56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5Bke,jR-S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3582" y="2511557"/>
            <a:ext cx="7143565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sollte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mindestens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8</a:t>
            </a:r>
            <a:r>
              <a:rPr sz="14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Zeichen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sein, </a:t>
            </a:r>
            <a:r>
              <a:rPr sz="1400" spc="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Groß-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Kleinbuchstaben,</a:t>
            </a:r>
            <a:r>
              <a:rPr sz="1400" spc="-3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sowie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Zahlen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6838" y="2724917"/>
            <a:ext cx="1935301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Sonderzeichen</a:t>
            </a:r>
            <a:r>
              <a:rPr sz="1400" spc="-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enthalten.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3582" y="3014731"/>
            <a:ext cx="7738432" cy="705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Tipp:</a:t>
            </a:r>
            <a:r>
              <a:rPr sz="1400" b="1" spc="98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Vermeiden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Umlaute</a:t>
            </a:r>
            <a:r>
              <a:rPr sz="1400" spc="-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8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(ä,ö,ü)</a:t>
            </a:r>
            <a:r>
              <a:rPr sz="1400" spc="-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Zeichen,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bei</a:t>
            </a:r>
            <a:r>
              <a:rPr sz="1400" spc="-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z.B.</a:t>
            </a:r>
            <a:r>
              <a:rPr sz="1400" spc="28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englischen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Tastaturen</a:t>
            </a:r>
            <a:r>
              <a:rPr sz="1400" spc="-2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(QWERTY)</a:t>
            </a:r>
            <a:r>
              <a:rPr sz="1400" spc="-1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spc="1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anderen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Tasten</a:t>
            </a:r>
            <a:r>
              <a:rPr sz="1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liegen, </a:t>
            </a:r>
            <a:r>
              <a:rPr sz="1400" spc="17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da</a:t>
            </a:r>
            <a:r>
              <a:rPr sz="1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einige </a:t>
            </a:r>
            <a:r>
              <a:rPr sz="1400" spc="13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Tastaturen</a:t>
            </a:r>
            <a:r>
              <a:rPr sz="1400" spc="-21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auf</a:t>
            </a:r>
            <a:r>
              <a:rPr sz="1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„englisch“</a:t>
            </a:r>
            <a:r>
              <a:rPr sz="1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geschaltet</a:t>
            </a:r>
            <a:r>
              <a:rPr sz="1400" spc="-13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sind,</a:t>
            </a:r>
            <a:r>
              <a:rPr sz="1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trotz</a:t>
            </a:r>
            <a:r>
              <a:rPr sz="1400" spc="-33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deutscher</a:t>
            </a:r>
            <a:r>
              <a:rPr sz="1400" spc="-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Tastatur</a:t>
            </a:r>
            <a:r>
              <a:rPr sz="1400" spc="-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(QWERTZ).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Bitte</a:t>
            </a:r>
            <a:r>
              <a:rPr sz="1400" spc="-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verwenden</a:t>
            </a:r>
            <a:r>
              <a:rPr sz="1400" spc="-3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keine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Leerzeichen!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8802" y="3731011"/>
            <a:ext cx="7775414" cy="49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ändern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geht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</a:t>
            </a:r>
            <a:r>
              <a:rPr sz="1400" spc="-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Rechenzentrum,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angemeldet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</a:p>
          <a:p>
            <a:pPr marL="14477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„Mein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Konto“</a:t>
            </a:r>
            <a:r>
              <a:rPr sz="1400" spc="-1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klicken:</a:t>
            </a:r>
            <a:r>
              <a:rPr sz="1400" spc="3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https://rz-serviceportal.rwu.de/unsere-dienste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8802" y="4234313"/>
            <a:ext cx="768037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Hinweis:</a:t>
            </a:r>
            <a:r>
              <a:rPr sz="1400" b="1" spc="36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Auf </a:t>
            </a:r>
            <a:r>
              <a:rPr sz="14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Seiten</a:t>
            </a:r>
            <a:r>
              <a:rPr sz="14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spc="-2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Rechenzentrums</a:t>
            </a:r>
            <a:r>
              <a:rPr sz="1400" spc="-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müssen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angemeldet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sein,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um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genannten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Seiten</a:t>
            </a:r>
            <a:r>
              <a:rPr sz="1400" spc="-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5057" y="4447622"/>
            <a:ext cx="79983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kommen.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8802" y="4737182"/>
            <a:ext cx="7654700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folgenden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Seiten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genauere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Erläuterung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Ändern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Passworts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gehen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3582" y="4950542"/>
            <a:ext cx="7639339" cy="27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Seite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Rechenzentrums:</a:t>
            </a:r>
            <a:r>
              <a:rPr sz="1400" spc="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https://rz-serviceportal.rwu.de/passwort-aendern-oder-zuruecksetzen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90381" y="5371985"/>
            <a:ext cx="205092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9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807CFDCB-B8E0-4A8F-B65E-7675BEC4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8690CB93-FA58-42B1-887E-0C5B1596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880" y="500811"/>
            <a:ext cx="2240584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Passwort</a:t>
            </a:r>
            <a:r>
              <a:rPr sz="24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ändern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880" y="829614"/>
            <a:ext cx="838629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Schritt 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1: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Rufen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Sie im</a:t>
            </a:r>
            <a:r>
              <a:rPr sz="2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Internet-Browser</a:t>
            </a:r>
            <a:r>
              <a:rPr sz="2400" spc="-3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2400" spc="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Serviceportal vom 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RZ</a:t>
            </a:r>
            <a:r>
              <a:rPr sz="24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auf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880" y="1413896"/>
            <a:ext cx="3694304" cy="91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Gehen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Website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Hochschulseite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Link ganz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Seite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RZ-Serviceportal</a:t>
            </a:r>
            <a:r>
              <a:rPr sz="1400" spc="-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https://rz-serviceportal.rwu.de/</a:t>
            </a:r>
            <a:r>
              <a:rPr sz="140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Browser</a:t>
            </a:r>
            <a:r>
              <a:rPr sz="1400" spc="-3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880" y="2317296"/>
            <a:ext cx="2712203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Melden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Login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2880" y="2581661"/>
            <a:ext cx="3544571" cy="706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gehen</a:t>
            </a:r>
            <a:r>
              <a:rPr sz="1400" spc="29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Seite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RZ-Service-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portals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</a:t>
            </a:r>
            <a:r>
              <a:rPr sz="14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Passwort</a:t>
            </a:r>
            <a:r>
              <a:rPr sz="1400" b="1" spc="-17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5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ändern</a:t>
            </a:r>
            <a:r>
              <a:rPr sz="1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“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unter: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13" dirty="0">
                <a:solidFill>
                  <a:srgbClr val="05C3DE"/>
                </a:solidFill>
                <a:latin typeface="EWNHRE+Barlow Semi Condensed Regular"/>
                <a:cs typeface="EWNHRE+Barlow Semi Condensed Regular"/>
              </a:rPr>
              <a:t>https://rz-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7660" y="3222294"/>
            <a:ext cx="311338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serviceportal.rwu.de/user/5474/password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50757" y="5371985"/>
            <a:ext cx="245059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10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70AD167-2E92-4B99-8D6E-88E5ED0E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7E8B886-0E2A-4B35-A4B2-37042865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451653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Passwort</a:t>
            </a:r>
            <a:r>
              <a:rPr sz="24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ändern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Schritt </a:t>
            </a:r>
            <a:r>
              <a:rPr sz="2400" spc="12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2: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Passwort</a:t>
            </a:r>
            <a:r>
              <a:rPr sz="2400" spc="-37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ändern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über</a:t>
            </a:r>
            <a:r>
              <a:rPr sz="2400" spc="-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„Mein Konto“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4659" y="1458776"/>
            <a:ext cx="4307508" cy="514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Klicken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–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egal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welcher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Seite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RZ</a:t>
            </a:r>
            <a:r>
              <a:rPr sz="1400" spc="27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Serviceportals</a:t>
            </a:r>
          </a:p>
          <a:p>
            <a:pPr marL="144779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5C3DE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b="1" spc="16" dirty="0">
                <a:solidFill>
                  <a:srgbClr val="05C3DE"/>
                </a:solidFill>
                <a:latin typeface="EFSDIP+Barlow Semi Condensed Bold"/>
                <a:cs typeface="EFSDIP+Barlow Semi Condensed Bold"/>
              </a:rPr>
              <a:t>Mein</a:t>
            </a:r>
            <a:r>
              <a:rPr sz="1400" b="1" dirty="0">
                <a:solidFill>
                  <a:srgbClr val="05C3DE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5" dirty="0">
                <a:solidFill>
                  <a:srgbClr val="05C3DE"/>
                </a:solidFill>
                <a:latin typeface="EFSDIP+Barlow Semi Condensed Bold"/>
                <a:cs typeface="EFSDIP+Barlow Semi Condensed Bold"/>
              </a:rPr>
              <a:t>Konto</a:t>
            </a:r>
            <a:r>
              <a:rPr sz="1400" dirty="0">
                <a:solidFill>
                  <a:srgbClr val="05C3DE"/>
                </a:solidFill>
                <a:latin typeface="CDWQTG+Barlow Semi Condensed Regular"/>
                <a:cs typeface="CDWQTG+Barlow Semi Condensed Regular"/>
              </a:rPr>
              <a:t>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540" y="3641144"/>
            <a:ext cx="3293979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Wechseln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Tab</a:t>
            </a:r>
            <a:r>
              <a:rPr sz="1400" spc="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5C3DE"/>
                </a:solidFill>
                <a:latin typeface="CDWQTG+Barlow Semi Condensed Regular"/>
                <a:cs typeface="CDWQTG+Barlow Semi Condensed Regular"/>
              </a:rPr>
              <a:t>„Passwort</a:t>
            </a:r>
            <a:r>
              <a:rPr sz="1400" spc="-27" dirty="0">
                <a:solidFill>
                  <a:srgbClr val="05C3DE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5C3DE"/>
                </a:solidFill>
                <a:latin typeface="CDWQTG+Barlow Semi Condensed Regular"/>
                <a:cs typeface="CDWQTG+Barlow Semi Condensed Regular"/>
              </a:rPr>
              <a:t>ändern“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540" y="3977010"/>
            <a:ext cx="4135437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aktuelles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zweimal</a:t>
            </a:r>
            <a:r>
              <a:rPr sz="14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320" y="4211706"/>
            <a:ext cx="105035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540" y="4548510"/>
            <a:ext cx="4178409" cy="748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Falls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Eingeben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neuen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Passworts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nicht</a:t>
            </a:r>
          </a:p>
          <a:p>
            <a:pPr marL="14478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verschrieben</a:t>
            </a:r>
            <a:r>
              <a:rPr sz="1400" spc="-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Eingaben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übereinstimmen,</a:t>
            </a:r>
          </a:p>
          <a:p>
            <a:pPr marL="14478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klicken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spc="3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b="1" spc="13" dirty="0">
                <a:solidFill>
                  <a:srgbClr val="6637B6"/>
                </a:solidFill>
                <a:latin typeface="CQUEQC+Barlow Semi Condensed Bold"/>
                <a:cs typeface="CQUEQC+Barlow Semi Condensed Bold"/>
              </a:rPr>
              <a:t>„Absenden“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73617" y="5371985"/>
            <a:ext cx="222084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11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72FA0865-D344-4B71-8778-AB1838CE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B22D711-D91B-415A-9271-26079E1F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21493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Webmail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223083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Was</a:t>
            </a:r>
            <a:r>
              <a:rPr sz="2400" spc="18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Webmail?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1472" y="1369192"/>
            <a:ext cx="8614080" cy="4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Webmail</a:t>
            </a:r>
            <a:r>
              <a:rPr sz="14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übers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Internet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jedem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beliebigen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Ort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Hochschul-Mails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lesen,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also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Mails,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Hochschul-eMail-Adresse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5C3DE"/>
                </a:solidFill>
                <a:latin typeface="EWNHRE+Barlow Semi Condensed Regular"/>
                <a:cs typeface="EWNHRE+Barlow Semi Condensed Regular"/>
              </a:rPr>
              <a:t>login@rwu.de</a:t>
            </a:r>
            <a:r>
              <a:rPr sz="140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geschickt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werden,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selber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verschicken.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472" y="1872112"/>
            <a:ext cx="5818491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Webmail</a:t>
            </a:r>
            <a:r>
              <a:rPr sz="14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wichtiges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Tool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Studiums</a:t>
            </a:r>
            <a:r>
              <a:rPr sz="14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nur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erreichbar.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032" y="2573406"/>
            <a:ext cx="153891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wird</a:t>
            </a:r>
            <a:r>
              <a:rPr sz="14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Webmail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4812" y="2786766"/>
            <a:ext cx="82872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geöffnet?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4812" y="3075994"/>
            <a:ext cx="1674155" cy="919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Entweder</a:t>
            </a:r>
            <a:r>
              <a:rPr sz="14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</a:p>
          <a:p>
            <a:pPr marL="143256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SCHNELLER</a:t>
            </a:r>
            <a:r>
              <a:rPr sz="1400" b="1" spc="-3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ANS</a:t>
            </a:r>
          </a:p>
          <a:p>
            <a:pPr marL="14325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5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ZIEL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-Icons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unten</a:t>
            </a:r>
          </a:p>
          <a:p>
            <a:pPr marL="14325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Bereich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4812" y="4006220"/>
            <a:ext cx="1505864" cy="705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direkt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</a:p>
          <a:p>
            <a:pPr marL="14325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Internet-Browser</a:t>
            </a:r>
          </a:p>
          <a:p>
            <a:pPr marL="143256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eingeben: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8068" y="4647209"/>
            <a:ext cx="125505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webmail.rwu.de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55329" y="5371985"/>
            <a:ext cx="241058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12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61964134-4047-4F33-8A03-FE524618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2751EE3-270B-426C-8862-05F82F5C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21493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Webmail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245943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Login</a:t>
            </a:r>
            <a:r>
              <a:rPr sz="2400" spc="2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zum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Webmail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032" y="1559946"/>
            <a:ext cx="1736125" cy="4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direkte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Link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Webmail</a:t>
            </a:r>
            <a:r>
              <a:rPr sz="14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lautet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4812" y="1986334"/>
            <a:ext cx="1352320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folgendermaßen: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812" y="2200834"/>
            <a:ext cx="187057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1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https://webmail.rwu.de/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032" y="2489840"/>
            <a:ext cx="198468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Benutzername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gleich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4812" y="2703200"/>
            <a:ext cx="171466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1400" spc="27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Hochschul-Login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032" y="2992428"/>
            <a:ext cx="2021555" cy="1132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Wenn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2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i="1" spc="1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Benutzername</a:t>
            </a:r>
          </a:p>
          <a:p>
            <a:pPr marL="14478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i="1" spc="13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merken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aktivieren,</a:t>
            </a:r>
            <a:r>
              <a:rPr sz="1400" spc="-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wird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Login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nächsten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Besuch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Seite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bereits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ausgefüllt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55329" y="5371985"/>
            <a:ext cx="240258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13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6CE5D76A-6921-442F-B6B9-6AE4FE80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1F5B1BA-0FF9-483D-8E56-C22E6F25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21493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Webmail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515868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Hauptseite</a:t>
            </a:r>
            <a:r>
              <a:rPr sz="2400" spc="-3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2400" spc="2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Webmailers</a:t>
            </a:r>
            <a:r>
              <a:rPr sz="2400" spc="4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-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Mailoptionen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032" y="1431295"/>
            <a:ext cx="1571547" cy="1132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Symbole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sind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anderen</a:t>
            </a:r>
          </a:p>
          <a:p>
            <a:pPr marL="14478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Mailanwendungen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bekannt.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links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4812" y="2574676"/>
            <a:ext cx="1591307" cy="143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1.</a:t>
            </a:r>
            <a:r>
              <a:rPr sz="1400" spc="165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Markieren</a:t>
            </a:r>
          </a:p>
          <a:p>
            <a:pPr marL="0" marR="0">
              <a:lnSpc>
                <a:spcPts val="1895"/>
              </a:lnSpc>
              <a:spcBef>
                <a:spcPts val="386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2.</a:t>
            </a:r>
            <a:r>
              <a:rPr sz="1400" spc="140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Antworten</a:t>
            </a:r>
          </a:p>
          <a:p>
            <a:pPr marL="0" marR="0">
              <a:lnSpc>
                <a:spcPts val="1895"/>
              </a:lnSpc>
              <a:spcBef>
                <a:spcPts val="384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3.</a:t>
            </a:r>
            <a:r>
              <a:rPr sz="1400" spc="14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antworten</a:t>
            </a:r>
          </a:p>
          <a:p>
            <a:pPr marL="0" marR="0">
              <a:lnSpc>
                <a:spcPts val="1895"/>
              </a:lnSpc>
              <a:spcBef>
                <a:spcPts val="334"/>
              </a:spcBef>
              <a:spcAft>
                <a:spcPts val="0"/>
              </a:spcAft>
            </a:pPr>
            <a:r>
              <a:rPr sz="1400" spc="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4.</a:t>
            </a:r>
            <a:r>
              <a:rPr sz="1400" spc="137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Weiterleiten</a:t>
            </a:r>
          </a:p>
          <a:p>
            <a:pPr marL="0" marR="0">
              <a:lnSpc>
                <a:spcPts val="1898"/>
              </a:lnSpc>
              <a:spcBef>
                <a:spcPts val="381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5.</a:t>
            </a:r>
            <a:r>
              <a:rPr sz="1400" spc="14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Löschen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812" y="4022984"/>
            <a:ext cx="1529078" cy="4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6.</a:t>
            </a:r>
            <a:r>
              <a:rPr sz="1400" spc="14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neuem</a:t>
            </a:r>
          </a:p>
          <a:p>
            <a:pPr marL="34320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Fenster</a:t>
            </a:r>
            <a:r>
              <a:rPr sz="14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öffnen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032" y="4525955"/>
            <a:ext cx="1489525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Sortieren</a:t>
            </a:r>
            <a:r>
              <a:rPr sz="1400" spc="-3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nach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032" y="4815183"/>
            <a:ext cx="1605518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Abrufen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neuen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4812" y="5029180"/>
            <a:ext cx="503845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53805" y="5371985"/>
            <a:ext cx="242658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14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4C6E1FC-BB3C-4FBC-8DBC-52A237C2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E2DC426D-A4FB-4623-965F-C2F8F47F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21493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Webmail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6419646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Hauptseite</a:t>
            </a:r>
            <a:r>
              <a:rPr sz="2400" spc="-3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2400" spc="2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Webmailers</a:t>
            </a:r>
            <a:r>
              <a:rPr sz="2400" spc="4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–</a:t>
            </a:r>
            <a:r>
              <a:rPr sz="2400" spc="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Kalender</a:t>
            </a:r>
            <a:r>
              <a:rPr sz="2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&amp;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Adressbuch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77" y="1431295"/>
            <a:ext cx="1875033" cy="705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Symbole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rechts</a:t>
            </a:r>
            <a:r>
              <a:rPr sz="14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oben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bedeuten</a:t>
            </a:r>
            <a:r>
              <a:rPr sz="14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links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nach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0733" y="2109856"/>
            <a:ext cx="988687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1.</a:t>
            </a:r>
            <a:r>
              <a:rPr sz="1400" spc="64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Kalender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617" y="2363622"/>
            <a:ext cx="1045006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Webmailer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beinhaltet</a:t>
            </a:r>
            <a:r>
              <a:rPr sz="12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617" y="2729050"/>
            <a:ext cx="1543964" cy="975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Kalenderfunktion.</a:t>
            </a:r>
            <a:r>
              <a:rPr sz="1200" spc="-3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Hier</a:t>
            </a:r>
          </a:p>
          <a:p>
            <a:pPr marL="0" marR="0">
              <a:lnSpc>
                <a:spcPts val="1441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2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persönliche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Termine</a:t>
            </a:r>
            <a:r>
              <a:rPr sz="12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eintragen,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aber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  <a:r>
              <a:rPr sz="12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Termine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5617" y="3644036"/>
            <a:ext cx="1425549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Kalender</a:t>
            </a:r>
            <a:r>
              <a:rPr sz="12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importieren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0733" y="3862378"/>
            <a:ext cx="1192296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2.</a:t>
            </a:r>
            <a:r>
              <a:rPr sz="1400" spc="39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Adressbuch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0733" y="4116730"/>
            <a:ext cx="1710537" cy="93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4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Option,</a:t>
            </a:r>
            <a:r>
              <a:rPr sz="12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eigenes</a:t>
            </a:r>
          </a:p>
          <a:p>
            <a:pPr marL="214884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Adressbuch</a:t>
            </a:r>
            <a:r>
              <a:rPr sz="12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anzulegen</a:t>
            </a:r>
          </a:p>
          <a:p>
            <a:pPr marL="0" marR="0">
              <a:lnSpc>
                <a:spcPts val="1895"/>
              </a:lnSpc>
              <a:spcBef>
                <a:spcPts val="101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3.</a:t>
            </a:r>
            <a:r>
              <a:rPr sz="1400" spc="4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</a:t>
            </a:r>
          </a:p>
          <a:p>
            <a:pPr marL="0" marR="0">
              <a:lnSpc>
                <a:spcPts val="1895"/>
              </a:lnSpc>
              <a:spcBef>
                <a:spcPts val="34"/>
              </a:spcBef>
              <a:spcAft>
                <a:spcPts val="0"/>
              </a:spcAft>
            </a:pPr>
            <a:r>
              <a:rPr sz="1400" spc="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4.</a:t>
            </a:r>
            <a:r>
              <a:rPr sz="1400" spc="36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Beenden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55329" y="5371985"/>
            <a:ext cx="240144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15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A13F2B-ACC2-4928-9EBB-55E402BC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12EA3E0-02B8-47D8-BEE7-18AEF9F3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681069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Hochschul-Mails</a:t>
            </a:r>
            <a:r>
              <a:rPr sz="2400" b="1" spc="4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importieren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6900366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Mails</a:t>
            </a:r>
            <a:r>
              <a:rPr sz="2400" spc="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lesen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und</a:t>
            </a:r>
            <a:r>
              <a:rPr sz="2400" spc="2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bearbeiten</a:t>
            </a:r>
            <a:r>
              <a:rPr sz="24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mit</a:t>
            </a:r>
            <a:r>
              <a:rPr sz="2400" spc="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Outlook,</a:t>
            </a:r>
            <a:r>
              <a:rPr sz="2400" spc="-27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Thunderbird,</a:t>
            </a:r>
            <a:r>
              <a:rPr sz="2400" spc="-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etc.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117" y="1559946"/>
            <a:ext cx="770714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</a:t>
            </a:r>
            <a:r>
              <a:rPr sz="1400" spc="-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benötigen,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9897" y="1773306"/>
            <a:ext cx="5631070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in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Mail-Programmen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Outlook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Thunderbird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lesen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9897" y="2125604"/>
            <a:ext cx="3810660" cy="27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Schnellzugriff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Homepage</a:t>
            </a:r>
            <a:r>
              <a:rPr sz="1400" spc="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u="sng" spc="1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www.rwu.de</a:t>
            </a:r>
            <a:r>
              <a:rPr sz="1400" spc="279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26838" y="2125604"/>
            <a:ext cx="1640757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153" y="2445644"/>
            <a:ext cx="5680073" cy="27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Schneller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Ziel</a:t>
            </a:r>
            <a:r>
              <a:rPr sz="1400" spc="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RZ-Serviceportal</a:t>
            </a:r>
            <a:r>
              <a:rPr sz="1400" spc="-4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https://rz-serviceportal.rwu.de/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35370" y="4073022"/>
            <a:ext cx="2945869" cy="48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3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Login im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RZ-Serviceportal:</a:t>
            </a:r>
          </a:p>
          <a:p>
            <a:pPr marL="183133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E-Mail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18504" y="4495475"/>
            <a:ext cx="182679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E-Mail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Zugangsdaten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55329" y="5371985"/>
            <a:ext cx="240258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16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4FA88ABB-62E7-4EA5-B267-04A0BF0F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21AF684-E0B0-4DD0-A93D-C673BB9A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681069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Hochschul-Mails</a:t>
            </a:r>
            <a:r>
              <a:rPr sz="2400" b="1" spc="4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importieren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444672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E-Mail</a:t>
            </a:r>
            <a:r>
              <a:rPr sz="2400" spc="1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Zugangsdaten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auf einen</a:t>
            </a:r>
            <a:r>
              <a:rPr sz="2400" spc="2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Blick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802" y="1399926"/>
            <a:ext cx="2557530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Ihre</a:t>
            </a:r>
            <a:r>
              <a:rPr sz="14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primären</a:t>
            </a:r>
            <a:r>
              <a:rPr sz="14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8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E-Mail</a:t>
            </a:r>
            <a:r>
              <a:rPr sz="1400" b="1" spc="-3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2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Adressen: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8802" y="1651386"/>
            <a:ext cx="2444471" cy="103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79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benutzername@rwu.de</a:t>
            </a:r>
          </a:p>
          <a:p>
            <a:pPr marL="144779" marR="0">
              <a:lnSpc>
                <a:spcPts val="1898"/>
              </a:lnSpc>
              <a:spcBef>
                <a:spcPts val="8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vorname.nachname@rwu.de</a:t>
            </a:r>
          </a:p>
          <a:p>
            <a:pPr marL="0" marR="0">
              <a:lnSpc>
                <a:spcPts val="1895"/>
              </a:lnSpc>
              <a:spcBef>
                <a:spcPts val="8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IMAP-Server</a:t>
            </a:r>
            <a:r>
              <a:rPr sz="1400" b="1" spc="-35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(Posteingang):</a:t>
            </a:r>
          </a:p>
          <a:p>
            <a:pPr marL="144779" marR="0">
              <a:lnSpc>
                <a:spcPts val="1895"/>
              </a:lnSpc>
              <a:spcBef>
                <a:spcPts val="3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mail.hs-weingarten.de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17494" y="1651386"/>
            <a:ext cx="3370823" cy="53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(Ihr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eigentliches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Konto)</a:t>
            </a:r>
          </a:p>
          <a:p>
            <a:pPr marL="0" marR="0">
              <a:lnSpc>
                <a:spcPts val="1898"/>
              </a:lnSpc>
              <a:spcBef>
                <a:spcPts val="81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(lediglich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Alias,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eigenständiges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Konto)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8802" y="2657480"/>
            <a:ext cx="6060907" cy="782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79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Verschlüsselung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wird</a:t>
            </a:r>
            <a:r>
              <a:rPr sz="14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SSL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(Port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993)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(Port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143)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unterstützt.</a:t>
            </a:r>
          </a:p>
          <a:p>
            <a:pPr marL="144779" marR="0">
              <a:lnSpc>
                <a:spcPts val="1898"/>
              </a:lnSpc>
              <a:spcBef>
                <a:spcPts val="8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außerhalb</a:t>
            </a:r>
            <a:r>
              <a:rPr sz="14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Hochschulnetzes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SSL-Verschlüsselung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Voraussetzung.</a:t>
            </a:r>
          </a:p>
          <a:p>
            <a:pPr marL="0" marR="0">
              <a:lnSpc>
                <a:spcPts val="1895"/>
              </a:lnSpc>
              <a:spcBef>
                <a:spcPts val="8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b="1" spc="12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SMTP-Server</a:t>
            </a:r>
            <a:r>
              <a:rPr sz="1400" b="1" spc="-34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2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(Postausgang):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3582" y="3412241"/>
            <a:ext cx="3918695" cy="530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mail.hs-weingarten.de</a:t>
            </a:r>
          </a:p>
          <a:p>
            <a:pPr marL="0" marR="0">
              <a:lnSpc>
                <a:spcPts val="1895"/>
              </a:lnSpc>
              <a:spcBef>
                <a:spcPts val="8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Verschlüsselung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(Port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587)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wird</a:t>
            </a:r>
            <a:r>
              <a:rPr sz="14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unterstützt.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3582" y="3915161"/>
            <a:ext cx="7665478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Gesicherte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Authentifizierung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wird</a:t>
            </a:r>
            <a:r>
              <a:rPr sz="14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NICHT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unterstützt</a:t>
            </a:r>
            <a:r>
              <a:rPr sz="1400" spc="-3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(SPA),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funktioniert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lediglich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Authentifizierung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6838" y="4128189"/>
            <a:ext cx="750395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Klartext.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8802" y="4380261"/>
            <a:ext cx="793742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außerhalb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Hochschulnetzes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Versenden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E-Mails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Sicherheitsgründen</a:t>
            </a:r>
            <a:r>
              <a:rPr sz="1400" spc="-3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nur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eingeschränkt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3582" y="4593621"/>
            <a:ext cx="2776401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(max.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20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E-Mails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pro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Stunde)</a:t>
            </a:r>
            <a:r>
              <a:rPr sz="1400" spc="-3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möglich!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8802" y="4845081"/>
            <a:ext cx="657804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Benutzername/Passwort: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RWU-Konto</a:t>
            </a:r>
            <a:r>
              <a:rPr sz="14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(ab-1234)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RWU-Passwort,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d.h.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Hochschul-Login.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61425" y="5371985"/>
            <a:ext cx="23534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17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6DB879DC-0FB7-4426-AF78-C09711D5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7E5883D3-6C13-4223-AEB8-E44F2E8C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216773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Hochschul-Mails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444977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ACHTUNG: </a:t>
            </a:r>
            <a:r>
              <a:rPr sz="2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SPAM-Mails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&amp;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Schadware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2432" y="1399926"/>
            <a:ext cx="865153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Trotz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intensiver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Filterung</a:t>
            </a:r>
            <a:r>
              <a:rPr sz="1400" spc="-3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immer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wieder</a:t>
            </a:r>
            <a:r>
              <a:rPr sz="14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SPAMs,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d.h.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Phishing-E-Mails,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Trojaner-E-Mails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usw.</a:t>
            </a:r>
            <a:r>
              <a:rPr sz="14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durchkommen.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2432" y="1689486"/>
            <a:ext cx="8005637" cy="705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DESHALB: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Niemals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unbekannte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Links in</a:t>
            </a:r>
            <a:r>
              <a:rPr sz="1400" spc="5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eMails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klicken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niemals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eingeben,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eigene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persönliche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Zertifikat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jemandem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mitteilen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(auch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nicht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angeblichen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Rechenzentrum).</a:t>
            </a:r>
          </a:p>
          <a:p>
            <a:pPr marL="14478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Solche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Daten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niemals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abgefragt!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2432" y="2406020"/>
            <a:ext cx="3422403" cy="706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verdächtige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eMail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auftaucht,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bitte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informieren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</a:t>
            </a:r>
            <a:r>
              <a:rPr sz="1400" u="sng" spc="13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rz-service@rwu.de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2432" y="3122681"/>
            <a:ext cx="3451432" cy="134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SPAM-Mails,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System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erkannt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werden,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landen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in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„Quarantäne“</a:t>
            </a:r>
            <a:r>
              <a:rPr sz="1400" spc="-2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und </a:t>
            </a:r>
            <a:r>
              <a:rPr sz="14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Sie</a:t>
            </a:r>
            <a:r>
              <a:rPr sz="1400" spc="-1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erhalten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 Mail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Spamfilters.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Wurde</a:t>
            </a:r>
            <a:r>
              <a:rPr sz="1400" spc="-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 Mail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fälschlicherweise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Spam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deklariert,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wieder</a:t>
            </a:r>
            <a:r>
              <a:rPr sz="14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Quarantäne</a:t>
            </a:r>
          </a:p>
          <a:p>
            <a:pPr marL="14478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„retten“.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7212" y="4403121"/>
            <a:ext cx="2934005" cy="4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Folgen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dazu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Anweisungen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in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„Spam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Quarantäne</a:t>
            </a:r>
            <a:r>
              <a:rPr sz="1400" spc="-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Benachrichtigung“!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55329" y="5371985"/>
            <a:ext cx="241401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18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AE3077A3-B893-4290-B95C-787FB9E4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1F1FF0E-FEEE-44CF-A383-BAFBD57E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625693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Inhaltsübersicht</a:t>
            </a:r>
            <a:r>
              <a:rPr sz="2400" b="1" spc="25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dieser</a:t>
            </a:r>
            <a:r>
              <a:rPr sz="2400" b="1" spc="1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Einführungsveranstaltung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075" y="1138355"/>
            <a:ext cx="3149662" cy="514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Allgemeines</a:t>
            </a:r>
            <a:r>
              <a:rPr sz="1400" spc="-36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über</a:t>
            </a:r>
            <a:r>
              <a:rPr sz="1400" spc="-37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das</a:t>
            </a:r>
            <a:r>
              <a:rPr sz="1400" spc="-43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Hochschul-Netzwerk</a:t>
            </a:r>
          </a:p>
          <a:p>
            <a:pPr marL="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und</a:t>
            </a:r>
            <a:r>
              <a:rPr sz="1400" spc="-31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spc="19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die</a:t>
            </a:r>
            <a:r>
              <a:rPr sz="1400" spc="-44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Rechner-Infrastruktur: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8751" y="1145975"/>
            <a:ext cx="2721671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20" dirty="0">
                <a:solidFill>
                  <a:srgbClr val="000000"/>
                </a:solidFill>
                <a:latin typeface="OCUBUV+Barlow Semi Condensed Medium"/>
                <a:cs typeface="OCUBUV+Barlow Semi Condensed Medium"/>
              </a:rPr>
              <a:t>“</a:t>
            </a:r>
            <a:r>
              <a:rPr sz="1400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myCampus</a:t>
            </a:r>
            <a:r>
              <a:rPr sz="1400" dirty="0">
                <a:solidFill>
                  <a:srgbClr val="000000"/>
                </a:solidFill>
                <a:latin typeface="OCUBUV+Barlow Semi Condensed Medium"/>
                <a:cs typeface="OCUBUV+Barlow Semi Condensed Medium"/>
              </a:rPr>
              <a:t>“,</a:t>
            </a:r>
            <a:r>
              <a:rPr sz="1400" spc="-20" dirty="0">
                <a:solidFill>
                  <a:srgbClr val="000000"/>
                </a:solidFill>
                <a:latin typeface="OCUBUV+Barlow Semi Condensed Medium"/>
                <a:cs typeface="OCUBUV+Barlow Semi Condensed Medium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OCUBUV+Barlow Semi Condensed Medium"/>
                <a:cs typeface="OCUBUV+Barlow Semi Condensed Medium"/>
              </a:rPr>
              <a:t>LSF</a:t>
            </a:r>
            <a:r>
              <a:rPr sz="1400" spc="273" dirty="0">
                <a:solidFill>
                  <a:srgbClr val="000000"/>
                </a:solidFill>
                <a:latin typeface="OCUBUV+Barlow Semi Condensed Medium"/>
                <a:cs typeface="OCUBUV+Barlow Semi Condensed Medium"/>
              </a:rPr>
              <a:t> </a:t>
            </a:r>
            <a:r>
              <a:rPr sz="1400" dirty="0">
                <a:solidFill>
                  <a:srgbClr val="000000"/>
                </a:solidFill>
                <a:latin typeface="OCUBUV+Barlow Semi Condensed Medium"/>
                <a:cs typeface="OCUBUV+Barlow Semi Condensed Medium"/>
              </a:rPr>
              <a:t>&amp;</a:t>
            </a:r>
            <a:r>
              <a:rPr sz="1400" spc="-10" dirty="0">
                <a:solidFill>
                  <a:srgbClr val="000000"/>
                </a:solidFill>
                <a:latin typeface="OCUBUV+Barlow Semi Condensed Medium"/>
                <a:cs typeface="OCUBUV+Barlow Semi Condensed Medium"/>
              </a:rPr>
              <a:t> </a:t>
            </a:r>
            <a:r>
              <a:rPr sz="1400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andere</a:t>
            </a:r>
            <a:r>
              <a:rPr sz="1400" spc="-25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 </a:t>
            </a:r>
            <a:r>
              <a:rPr sz="1400" dirty="0">
                <a:solidFill>
                  <a:srgbClr val="000000"/>
                </a:solidFill>
                <a:latin typeface="AHFLIV+Barlow Semi Condensed Medium"/>
                <a:cs typeface="AHFLIV+Barlow Semi Condensed Medium"/>
              </a:rPr>
              <a:t>Services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38751" y="1459108"/>
            <a:ext cx="389851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myCampus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–</a:t>
            </a:r>
            <a:r>
              <a:rPr sz="1400" spc="2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Bewerber</a:t>
            </a:r>
            <a:r>
              <a:rPr sz="14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Studierenden</a:t>
            </a:r>
            <a:r>
              <a:rPr sz="1400" spc="-4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Portal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3075" y="1686184"/>
            <a:ext cx="3312120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Rechner-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Netzwerkinfrastruktur</a:t>
            </a:r>
            <a:r>
              <a:rPr sz="14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8751" y="1748668"/>
            <a:ext cx="1576336" cy="56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-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Stundenplan</a:t>
            </a:r>
          </a:p>
          <a:p>
            <a:pPr marL="0" marR="0">
              <a:lnSpc>
                <a:spcPts val="1895"/>
              </a:lnSpc>
              <a:spcBef>
                <a:spcPts val="38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Moodle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7855" y="1899544"/>
            <a:ext cx="967624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3075" y="2188772"/>
            <a:ext cx="2397130" cy="568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</a:t>
            </a:r>
          </a:p>
          <a:p>
            <a:pPr marL="0" marR="0">
              <a:lnSpc>
                <a:spcPts val="1895"/>
              </a:lnSpc>
              <a:spcBef>
                <a:spcPts val="38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Webmail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38751" y="2327456"/>
            <a:ext cx="1043014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QM-Engine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38751" y="2617602"/>
            <a:ext cx="983714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QM-Portal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3075" y="2768478"/>
            <a:ext cx="2056707" cy="56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SPAM-Mails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&amp;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Schadware</a:t>
            </a:r>
          </a:p>
          <a:p>
            <a:pPr marL="0" marR="0">
              <a:lnSpc>
                <a:spcPts val="1895"/>
              </a:lnSpc>
              <a:spcBef>
                <a:spcPts val="38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Internetzugang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38751" y="2907162"/>
            <a:ext cx="148258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RZ-Serviceportal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3075" y="3347266"/>
            <a:ext cx="1292192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WLAN-Zugang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3075" y="3637412"/>
            <a:ext cx="3187811" cy="11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VPN-Tunnel</a:t>
            </a:r>
            <a:r>
              <a:rPr sz="1400" spc="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ins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Netzwerk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</a:t>
            </a:r>
          </a:p>
          <a:p>
            <a:pPr marL="0" marR="0">
              <a:lnSpc>
                <a:spcPts val="1895"/>
              </a:lnSpc>
              <a:spcBef>
                <a:spcPts val="38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Campus-Printmanagement</a:t>
            </a:r>
          </a:p>
          <a:p>
            <a:pPr marL="0" marR="0">
              <a:lnSpc>
                <a:spcPts val="1895"/>
              </a:lnSpc>
              <a:spcBef>
                <a:spcPts val="38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Studentischer</a:t>
            </a:r>
            <a:r>
              <a:rPr sz="1400" spc="-3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IT-Service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Support</a:t>
            </a:r>
          </a:p>
          <a:p>
            <a:pPr marL="0" marR="0">
              <a:lnSpc>
                <a:spcPts val="1898"/>
              </a:lnSpc>
              <a:spcBef>
                <a:spcPts val="33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Rechnerräume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Studierende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3075" y="4796008"/>
            <a:ext cx="298909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Persönliches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Laufwerk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öffentliche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7855" y="5009368"/>
            <a:ext cx="113006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Verzeichnisse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890381" y="5371985"/>
            <a:ext cx="20600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</a:t>
            </a: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E7F88BD5-7FF3-4A40-8460-3ACB6383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B7B431C-3A9A-4D53-9E8E-0F3FE359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23829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VPN-Tunnel</a:t>
            </a:r>
            <a:r>
              <a:rPr sz="24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ins Netzwerk</a:t>
            </a:r>
            <a:r>
              <a:rPr sz="2400" b="1" spc="-2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der Hochschule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584205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2400" spc="-17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Hause</a:t>
            </a:r>
            <a:r>
              <a:rPr sz="2400" spc="-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2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Hochschule-Netzwerk</a:t>
            </a:r>
            <a:r>
              <a:rPr sz="2400" spc="-3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arbeiten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807" y="1277282"/>
            <a:ext cx="3571872" cy="2339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VPN</a:t>
            </a:r>
            <a:r>
              <a:rPr sz="16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(Virtual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Private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Network)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stellen</a:t>
            </a:r>
          </a:p>
          <a:p>
            <a:pPr marL="14478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sichere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Verbindung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 dem</a:t>
            </a:r>
          </a:p>
          <a:p>
            <a:pPr marL="14478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her,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über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Dienste</a:t>
            </a:r>
          </a:p>
          <a:p>
            <a:pPr marL="14478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benutzen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können,</a:t>
            </a:r>
            <a:r>
              <a:rPr sz="16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sonst nur innerhalb</a:t>
            </a:r>
          </a:p>
          <a:p>
            <a:pPr marL="14478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Hochschulnetzes zugänglich</a:t>
            </a:r>
            <a:r>
              <a:rPr sz="1600" spc="3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sind.</a:t>
            </a:r>
          </a:p>
          <a:p>
            <a:pPr marL="0" marR="0">
              <a:lnSpc>
                <a:spcPts val="2154"/>
              </a:lnSpc>
              <a:spcBef>
                <a:spcPts val="36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</a:t>
            </a:r>
            <a:r>
              <a:rPr sz="16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Rechenzentrums</a:t>
            </a:r>
          </a:p>
          <a:p>
            <a:pPr marL="14478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alle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Informationen,</a:t>
            </a:r>
            <a:r>
              <a:rPr sz="16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</a:p>
          <a:p>
            <a:pPr marL="14478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benötigen,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um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VPN-Tunnel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</a:p>
          <a:p>
            <a:pPr marL="14478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beantragen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installieren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587" y="3625590"/>
            <a:ext cx="3115349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Bitte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befolgen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die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Anweisungen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1843" y="3869430"/>
            <a:ext cx="1614214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Schritt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für</a:t>
            </a:r>
            <a:r>
              <a:rPr sz="16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Schritt!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807" y="4189470"/>
            <a:ext cx="3461202" cy="1043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Zeit</a:t>
            </a:r>
            <a:r>
              <a:rPr sz="16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VPN-Tunnel</a:t>
            </a:r>
          </a:p>
          <a:p>
            <a:pPr marL="14478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beantragen,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indem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mit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Ihrem</a:t>
            </a:r>
            <a:r>
              <a:rPr sz="16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Antrag</a:t>
            </a:r>
          </a:p>
          <a:p>
            <a:pPr marL="14478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Kopie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Ihres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Ausweises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</a:p>
          <a:p>
            <a:pPr marL="14478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schicken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55329" y="5371985"/>
            <a:ext cx="240639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21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ADA2850-7908-4B58-926E-F4AFC94D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94D779E-89CB-48B4-AB35-0469CAE0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808" y="136575"/>
            <a:ext cx="466829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Campus-Printmanagement</a:t>
            </a:r>
            <a:r>
              <a:rPr sz="2400" b="1" spc="3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(IC-Print)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767" y="1345062"/>
            <a:ext cx="5815453" cy="705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Campus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Pädagogischen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Weingarten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sind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mehr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zwei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Dutzend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Kopierer/Scanner/Drucker</a:t>
            </a:r>
            <a:r>
              <a:rPr sz="1400" spc="-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Betrieb,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</a:p>
          <a:p>
            <a:pPr marL="14478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RWU-SmartCard</a:t>
            </a:r>
            <a:r>
              <a:rPr sz="1400" spc="-4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bedient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</a:t>
            </a:r>
            <a:r>
              <a:rPr sz="1400" spc="-3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767" y="2061596"/>
            <a:ext cx="327095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wählen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dazu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Drucker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aus:</a:t>
            </a:r>
            <a:r>
              <a:rPr sz="1400" spc="4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rz-icprint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767" y="2351156"/>
            <a:ext cx="5881785" cy="91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Druckauftrag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gesendet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haben,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sollten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Homepage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</a:p>
          <a:p>
            <a:pPr marL="18135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ICPrint-Servers</a:t>
            </a:r>
            <a:r>
              <a:rPr sz="1400" spc="-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</a:t>
            </a: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https://rz-icprint.rwu.de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),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erfolgtem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Login nun</a:t>
            </a:r>
          </a:p>
          <a:p>
            <a:pPr marL="14478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entsprechenden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Druckauftrag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sehen,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Einschieben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Ihrer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RWU-SmartCard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jedem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Kopierer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PH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abrufen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4767" y="3281177"/>
            <a:ext cx="6013468" cy="1126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b="1" spc="17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WICHTIG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: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scannen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drucken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muss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zentralen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Print-Server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einmalig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Verbindung</a:t>
            </a:r>
            <a:r>
              <a:rPr sz="1400" spc="-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zwischen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RWU-SmartCard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Person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bekannt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gemacht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werden.</a:t>
            </a:r>
            <a:r>
              <a:rPr sz="14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Dazu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geben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Vorderseite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HRW-Smartcard</a:t>
            </a:r>
            <a:r>
              <a:rPr sz="1400" spc="-5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aufgedruckte</a:t>
            </a:r>
          </a:p>
          <a:p>
            <a:pPr marL="14478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17-stellige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Nummer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erstmaligen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Start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spc="4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icprint-Server-Formulars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</a:p>
          <a:p>
            <a:pPr marL="14478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</a:t>
            </a:r>
            <a:r>
              <a:rPr sz="1400" u="sng" spc="1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https://rz-icprint.rwu.de</a:t>
            </a:r>
            <a:r>
              <a:rPr sz="140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„Registrieren“).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4767" y="4424457"/>
            <a:ext cx="526305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Anleitung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im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Serviceportals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Rechenzentrums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9547" y="4638370"/>
            <a:ext cx="494346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12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https://rz-serviceportal.rwu.de/campus-print-management-ic-print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4767" y="4927682"/>
            <a:ext cx="591655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Kopierkosten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Studierende:</a:t>
            </a:r>
            <a:r>
              <a:rPr sz="1400" spc="-3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???</a:t>
            </a:r>
            <a:r>
              <a:rPr sz="1400" spc="-4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(nicht ganz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billig,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hervorragende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Qualität)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37041" y="5371985"/>
            <a:ext cx="2596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22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79A62B9-925E-4CC6-9370-D7587868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500F3975-90E3-4FCF-A828-8D5A11DA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4668266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Campus-Printmanagement</a:t>
            </a:r>
            <a:r>
              <a:rPr sz="2400" b="1" spc="3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(IC-Print)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3704234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Kopieren /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Drucken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/ Scannen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807" y="1299264"/>
            <a:ext cx="4814256" cy="91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Falls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  <a:r>
              <a:rPr sz="14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u="sng" spc="1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https://rz-icprint.rwu.de</a:t>
            </a:r>
            <a:r>
              <a:rPr sz="140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nur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leere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Seite</a:t>
            </a:r>
          </a:p>
          <a:p>
            <a:pPr marL="14478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sehen,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Druckaufträge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sehen,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</a:p>
          <a:p>
            <a:pPr marL="144780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Systemsteuerung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Geräte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Drucker</a:t>
            </a:r>
            <a:r>
              <a:rPr sz="14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rz-icprint</a:t>
            </a:r>
          </a:p>
          <a:p>
            <a:pPr marL="14478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auswählen.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07" y="2229617"/>
            <a:ext cx="4709767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Drucken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direkt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USB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Stick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Sicherheitsgründen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587" y="2442645"/>
            <a:ext cx="1581659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nicht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freigeschaltet!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37041" y="5371985"/>
            <a:ext cx="2588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23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0E58A3D-F44C-45A4-A34D-7E3DABB7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AFEF51-8910-47B8-8F49-CF6D83BF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4668266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Campus-Printmanagement</a:t>
            </a:r>
            <a:r>
              <a:rPr sz="2400" b="1" spc="3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(IC-Print)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3704234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Kopieren /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Drucken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/ Scannen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6059" y="1371224"/>
            <a:ext cx="1865755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Anstehende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Druckjobs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35517" y="5371985"/>
            <a:ext cx="2612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24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1B6E7FE-5CFE-45A3-956E-54CE365E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B0D5DA0-1594-4C64-9B16-95E3983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10204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Studentischer IT Service Center</a:t>
            </a:r>
            <a:r>
              <a:rPr sz="2400" b="1" spc="-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Support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667755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First-Level-Support</a:t>
            </a:r>
            <a:r>
              <a:rPr sz="2400" spc="-47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für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Studierende</a:t>
            </a:r>
            <a:r>
              <a:rPr sz="2400" spc="-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durch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Studierende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807" y="1550370"/>
            <a:ext cx="5458093" cy="1601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2000" spc="-116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eMail:</a:t>
            </a:r>
            <a:r>
              <a:rPr sz="2000" spc="40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u="sng" spc="1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rz-studiservice@hs-weingarten.de</a:t>
            </a:r>
          </a:p>
          <a:p>
            <a:pPr marL="14478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Diese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Anfragen</a:t>
            </a:r>
            <a:r>
              <a:rPr sz="20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gehen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20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neue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Ticketsystem,</a:t>
            </a:r>
            <a:r>
              <a:rPr sz="20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</a:p>
          <a:p>
            <a:pPr marL="14478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bekommen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eine</a:t>
            </a:r>
            <a:r>
              <a:rPr sz="20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automatische</a:t>
            </a:r>
            <a:r>
              <a:rPr sz="20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Antwortmail</a:t>
            </a:r>
            <a:r>
              <a:rPr sz="20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</a:p>
          <a:p>
            <a:pPr marL="144780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Ticketnummer</a:t>
            </a:r>
            <a:r>
              <a:rPr sz="20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20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dann</a:t>
            </a:r>
            <a:r>
              <a:rPr sz="20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</a:t>
            </a: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schnell</a:t>
            </a:r>
            <a:r>
              <a:rPr sz="20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</a:t>
            </a:r>
            <a:r>
              <a:rPr sz="20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möglich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</a:t>
            </a:r>
          </a:p>
          <a:p>
            <a:pPr marL="14478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Antwort</a:t>
            </a:r>
            <a:r>
              <a:rPr sz="20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20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</a:t>
            </a:r>
            <a:r>
              <a:rPr sz="20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Problem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07" y="3188719"/>
            <a:ext cx="5622426" cy="1296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2000" spc="-116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20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20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Sprechzeiten</a:t>
            </a:r>
            <a:r>
              <a:rPr sz="20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2000" spc="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Studentischen </a:t>
            </a:r>
            <a:r>
              <a:rPr sz="20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IT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</a:t>
            </a:r>
            <a:r>
              <a:rPr sz="20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Center</a:t>
            </a:r>
          </a:p>
          <a:p>
            <a:pPr marL="14478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Support</a:t>
            </a:r>
            <a:r>
              <a:rPr sz="20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entnehmen</a:t>
            </a:r>
            <a:r>
              <a:rPr sz="2000" spc="-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20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bitte</a:t>
            </a:r>
            <a:r>
              <a:rPr sz="2000" spc="-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jeweiligen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Aushang</a:t>
            </a:r>
          </a:p>
          <a:p>
            <a:pPr marL="14478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am 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Helpdesk</a:t>
            </a:r>
            <a:r>
              <a:rPr sz="2000" spc="-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Foyer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20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Hauptgebäudes,</a:t>
            </a:r>
            <a:r>
              <a:rPr sz="2000" spc="-3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der</a:t>
            </a:r>
          </a:p>
          <a:p>
            <a:pPr marL="14478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entsprechenden </a:t>
            </a:r>
            <a:r>
              <a:rPr sz="20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eMail,</a:t>
            </a:r>
            <a:r>
              <a:rPr sz="20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20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Ihnen</a:t>
            </a:r>
            <a:r>
              <a:rPr sz="20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zugeschickt</a:t>
            </a:r>
            <a:r>
              <a:rPr sz="20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wird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7041" y="5371985"/>
            <a:ext cx="258698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C1271C2-30DB-497E-B3E9-D416BD92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5D44349-3800-46D5-95CF-94239292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941673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Rechnerräume</a:t>
            </a:r>
            <a:r>
              <a:rPr sz="2400" b="1" spc="-27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für Studierende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377891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PCs 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zur</a:t>
            </a:r>
            <a:r>
              <a:rPr sz="2400" spc="-2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(fast) freien Verfügung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807" y="1403324"/>
            <a:ext cx="8730691" cy="3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Öffentliche</a:t>
            </a:r>
            <a:r>
              <a:rPr sz="18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Rechnerräume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8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Gebäuden,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allerdings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</a:t>
            </a:r>
            <a:r>
              <a:rPr sz="18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Räume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z.T.</a:t>
            </a:r>
            <a:r>
              <a:rPr sz="18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587" y="1677312"/>
            <a:ext cx="5850528" cy="347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Vorlesungen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benutzt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sind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daher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nicht</a:t>
            </a:r>
            <a:r>
              <a:rPr sz="18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immer</a:t>
            </a:r>
            <a:r>
              <a:rPr sz="1800" spc="-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zugänglich.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807" y="2028545"/>
            <a:ext cx="606178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Übersicht</a:t>
            </a:r>
            <a:r>
              <a:rPr sz="18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öffentliche</a:t>
            </a:r>
            <a:r>
              <a:rPr sz="18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Rechnerräume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Internetstationen: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1843" y="2381371"/>
            <a:ext cx="845404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Gebäude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91512" y="2381371"/>
            <a:ext cx="602984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Raum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1843" y="2625211"/>
            <a:ext cx="1307541" cy="555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Hauptgebäude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Welfenareal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91512" y="2625211"/>
            <a:ext cx="531434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H104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91512" y="2868719"/>
            <a:ext cx="1478984" cy="31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B219,</a:t>
            </a:r>
            <a:r>
              <a:rPr sz="16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C103,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D004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1843" y="3113145"/>
            <a:ext cx="4219380" cy="555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Informatikzentrum</a:t>
            </a:r>
            <a:r>
              <a:rPr sz="1600" spc="18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K002,</a:t>
            </a:r>
            <a:r>
              <a:rPr sz="16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K002a,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K102,</a:t>
            </a:r>
            <a:r>
              <a:rPr sz="16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T013,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T111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DB-Gebäude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91512" y="3356985"/>
            <a:ext cx="501435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V011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3807" y="3674720"/>
            <a:ext cx="7944993" cy="3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erhalten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nach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erfolgreicher</a:t>
            </a:r>
            <a:r>
              <a:rPr sz="18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Anmeldung</a:t>
            </a:r>
            <a:r>
              <a:rPr sz="18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Benutzerumgebung,</a:t>
            </a:r>
            <a:r>
              <a:rPr sz="18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je</a:t>
            </a:r>
            <a:r>
              <a:rPr sz="18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nach Raum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8587" y="3948707"/>
            <a:ext cx="2311888" cy="347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unterschiedlich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ausfällt.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3807" y="4299890"/>
            <a:ext cx="8654793" cy="3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Anmelden</a:t>
            </a:r>
            <a:r>
              <a:rPr sz="18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8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an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allen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Rechnern,</a:t>
            </a:r>
            <a:r>
              <a:rPr sz="18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ans</a:t>
            </a:r>
            <a:r>
              <a:rPr sz="18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angeschlossen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sind.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8587" y="4574210"/>
            <a:ext cx="441830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umfasst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</a:t>
            </a:r>
            <a:r>
              <a:rPr sz="18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Rechnerräume,</a:t>
            </a:r>
            <a:r>
              <a:rPr sz="18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sowie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viele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Labore.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837041" y="5371985"/>
            <a:ext cx="2588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26</a:t>
            </a: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A9E50F86-77E3-4B50-8361-AE96E123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2110BAA0-2BC3-4394-B144-3AE14F37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7558099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Persönliches</a:t>
            </a:r>
            <a:r>
              <a:rPr sz="2400" b="1" spc="15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Laufwerk</a:t>
            </a:r>
            <a:r>
              <a:rPr sz="24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und öffentliche</a:t>
            </a:r>
            <a:r>
              <a:rPr sz="2400" b="1" spc="2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Verzeichnisse</a:t>
            </a:r>
            <a:r>
              <a:rPr sz="2400" b="1" spc="4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–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Teil</a:t>
            </a:r>
            <a:r>
              <a:rPr sz="2400" b="1" spc="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523036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Speicherplatz im</a:t>
            </a:r>
            <a:r>
              <a:rPr sz="2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Netzwerk</a:t>
            </a:r>
            <a:r>
              <a:rPr sz="2400" spc="-27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2400" spc="-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Hochschule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807" y="1286357"/>
            <a:ext cx="2298497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Persönliches</a:t>
            </a:r>
            <a:r>
              <a:rPr sz="1800" b="1" spc="-3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Laufwerk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07" y="1636877"/>
            <a:ext cx="8571154" cy="895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Egal,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welchem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Rechnerraum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anmelden: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persönliches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Laufwerk</a:t>
            </a:r>
            <a:r>
              <a:rPr sz="18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wird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</a:p>
          <a:p>
            <a:pPr marL="14478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Windows</a:t>
            </a:r>
            <a:r>
              <a:rPr sz="18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immer</a:t>
            </a:r>
            <a:r>
              <a:rPr sz="1800" spc="-3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  <a:r>
              <a:rPr sz="18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Buchstaben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H:\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versehen</a:t>
            </a:r>
            <a:r>
              <a:rPr sz="1800" spc="-1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(H =</a:t>
            </a:r>
            <a:r>
              <a:rPr sz="1800" spc="2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„Home“).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Dort</a:t>
            </a:r>
            <a:r>
              <a:rPr sz="18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stehen</a:t>
            </a:r>
            <a:r>
              <a:rPr sz="1800" spc="-1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Ihnen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etwa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2</a:t>
            </a:r>
            <a:r>
              <a:rPr sz="1800" spc="2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GB</a:t>
            </a:r>
          </a:p>
          <a:p>
            <a:pPr marL="14478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Platz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zur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Verfügung,</a:t>
            </a:r>
            <a:r>
              <a:rPr sz="18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um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Daten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abzulegen.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Auf</a:t>
            </a:r>
            <a:r>
              <a:rPr sz="18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diese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Daten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haben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nur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Zugriff.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807" y="2612491"/>
            <a:ext cx="8179434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Außerdem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8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P:\</a:t>
            </a:r>
            <a:r>
              <a:rPr sz="18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ein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Verzeichnis</a:t>
            </a:r>
            <a:r>
              <a:rPr sz="1800" spc="-2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namens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„PUB“.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PUB</a:t>
            </a:r>
            <a:r>
              <a:rPr sz="1800" spc="-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steht 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für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7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public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“,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also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587" y="2886811"/>
            <a:ext cx="4736744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öffentlich,</a:t>
            </a:r>
            <a:r>
              <a:rPr sz="18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Datenaustausch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gedacht.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3807" y="3313199"/>
            <a:ext cx="8873099" cy="89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anderen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Laufwerke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sind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lokal.</a:t>
            </a:r>
            <a:r>
              <a:rPr sz="18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lokalen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Laufwerken</a:t>
            </a:r>
            <a:r>
              <a:rPr sz="18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sollten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keine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Daten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ablegen.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Diese</a:t>
            </a:r>
          </a:p>
          <a:p>
            <a:pPr marL="14478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Laufwerke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sind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eventuell</a:t>
            </a:r>
            <a:r>
              <a:rPr sz="18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durch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spezielle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Software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geschützt,</a:t>
            </a:r>
            <a:r>
              <a:rPr sz="18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d.h.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nach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einem</a:t>
            </a:r>
            <a:r>
              <a:rPr sz="18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Neustart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</a:p>
          <a:p>
            <a:pPr marL="14478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Rechners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wird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8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Ursprungszustand</a:t>
            </a:r>
            <a:r>
              <a:rPr sz="18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wieder</a:t>
            </a:r>
            <a:r>
              <a:rPr sz="18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hergestellt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</a:t>
            </a:r>
            <a:r>
              <a:rPr sz="1800" spc="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Daten gelöscht.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587" y="4288890"/>
            <a:ext cx="7595445" cy="347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6638B6"/>
                </a:solidFill>
                <a:latin typeface="RLRWQC+Wingdings"/>
                <a:cs typeface="RLRWQC+Wingdings"/>
              </a:rPr>
              <a:t>➢</a:t>
            </a:r>
            <a:r>
              <a:rPr sz="18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Speichern</a:t>
            </a:r>
            <a:r>
              <a:rPr sz="1800" spc="-3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8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deshalb</a:t>
            </a:r>
            <a:r>
              <a:rPr sz="18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Daten </a:t>
            </a:r>
            <a:r>
              <a:rPr sz="18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immer</a:t>
            </a:r>
            <a:r>
              <a:rPr sz="1800" spc="-3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800" spc="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Ihrem</a:t>
            </a:r>
            <a:r>
              <a:rPr sz="18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2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H-Laufwerk</a:t>
            </a:r>
            <a:r>
              <a:rPr sz="1800" spc="-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8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einem</a:t>
            </a:r>
            <a:r>
              <a:rPr sz="18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USB-Stick!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587" y="4716246"/>
            <a:ext cx="8619589" cy="621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6638B6"/>
                </a:solidFill>
                <a:latin typeface="RLRWQC+Wingdings"/>
                <a:cs typeface="RLRWQC+Wingdings"/>
              </a:rPr>
              <a:t>➢</a:t>
            </a:r>
            <a:r>
              <a:rPr sz="18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Zugriff</a:t>
            </a:r>
            <a:r>
              <a:rPr sz="1800" b="1" spc="-1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auf</a:t>
            </a:r>
            <a:r>
              <a:rPr sz="18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Ihr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Persönliches</a:t>
            </a:r>
            <a:r>
              <a:rPr sz="1800" b="1" spc="-3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Laufwerk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und</a:t>
            </a:r>
            <a:r>
              <a:rPr sz="18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die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öffentlichen</a:t>
            </a:r>
            <a:r>
              <a:rPr sz="1800" b="1" spc="-18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Verzeichnisse</a:t>
            </a:r>
            <a:r>
              <a:rPr sz="1800" b="1" spc="-2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haben</a:t>
            </a:r>
            <a:r>
              <a:rPr sz="1800" b="1" spc="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Sie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sonst</a:t>
            </a:r>
          </a:p>
          <a:p>
            <a:pPr marL="1432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auch </a:t>
            </a:r>
            <a:r>
              <a:rPr sz="1800" b="1" spc="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über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den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VPN-Tunnel</a:t>
            </a:r>
            <a:r>
              <a:rPr sz="1800" b="1" spc="-18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–</a:t>
            </a:r>
            <a:r>
              <a:rPr sz="1800" b="1" spc="34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 </a:t>
            </a:r>
            <a:r>
              <a:rPr sz="1800" b="1" spc="1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Ihre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direkte</a:t>
            </a:r>
            <a:r>
              <a:rPr sz="1800" b="1" spc="-1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Verbindung</a:t>
            </a:r>
            <a:r>
              <a:rPr sz="1800" b="1" spc="-1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ins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5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Hochschul-Netzwerk!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43137" y="5371985"/>
            <a:ext cx="253898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27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7D454422-D85D-4DB6-8612-A2E55F5E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53D2C8CD-A17F-4CE0-95A0-EAF0A89E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7612964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Persönliches</a:t>
            </a:r>
            <a:r>
              <a:rPr sz="2400" b="1" spc="15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Laufwerk</a:t>
            </a:r>
            <a:r>
              <a:rPr sz="24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und öffentliche</a:t>
            </a:r>
            <a:r>
              <a:rPr sz="2400" b="1" spc="2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Verzeichnisse</a:t>
            </a:r>
            <a:r>
              <a:rPr sz="2400" b="1" spc="4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–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Teil</a:t>
            </a:r>
            <a:r>
              <a:rPr sz="2400" b="1" spc="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3673449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Struktur</a:t>
            </a:r>
            <a:r>
              <a:rPr sz="2400" spc="-3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PUB-Verzeichnis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802" y="1403324"/>
            <a:ext cx="5878728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Struktur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PUB-Verzeichnisses</a:t>
            </a:r>
            <a:r>
              <a:rPr sz="18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sieht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folgendermaßen</a:t>
            </a:r>
            <a:r>
              <a:rPr sz="1800" spc="-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8802" y="1677312"/>
            <a:ext cx="2263877" cy="1993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+….PUB</a:t>
            </a:r>
          </a:p>
          <a:p>
            <a:pPr marL="685774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+….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</a:t>
            </a:r>
          </a:p>
          <a:p>
            <a:pPr marL="13719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+….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</a:t>
            </a:r>
          </a:p>
          <a:p>
            <a:pPr marL="13719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+….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</a:t>
            </a:r>
          </a:p>
          <a:p>
            <a:pPr marL="685774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+….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</a:t>
            </a:r>
          </a:p>
          <a:p>
            <a:pPr marL="1371955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+….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</a:t>
            </a:r>
          </a:p>
          <a:p>
            <a:pPr marL="13719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+….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802" y="3674720"/>
            <a:ext cx="8437538" cy="142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</a:t>
            </a:r>
            <a:r>
              <a:rPr sz="18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folgt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zu</a:t>
            </a:r>
            <a:r>
              <a:rPr sz="18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lesen:</a:t>
            </a:r>
          </a:p>
          <a:p>
            <a:pPr marL="0" marR="0">
              <a:lnSpc>
                <a:spcPts val="2433"/>
              </a:lnSpc>
              <a:spcBef>
                <a:spcPts val="365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//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PUB/Doz/Doz</a:t>
            </a:r>
            <a:r>
              <a:rPr sz="1600" spc="190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600" spc="8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Dozenten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6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Dozenten,</a:t>
            </a:r>
            <a:r>
              <a:rPr sz="1600" spc="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Zugriff</a:t>
            </a:r>
            <a:r>
              <a:rPr sz="16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600" spc="3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gesperrt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.</a:t>
            </a:r>
          </a:p>
          <a:p>
            <a:pPr marL="0" marR="0">
              <a:lnSpc>
                <a:spcPts val="1934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//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PUB/Doz/Stud</a:t>
            </a:r>
            <a:r>
              <a:rPr sz="1600" spc="114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600" spc="8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Dozenten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6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Studenten,</a:t>
            </a:r>
            <a:r>
              <a:rPr sz="16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d.h.</a:t>
            </a:r>
            <a:r>
              <a:rPr sz="1600" spc="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können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Dateien</a:t>
            </a:r>
            <a:r>
              <a:rPr sz="16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Dozenten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lesen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//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PUB/Stud/Doz</a:t>
            </a:r>
            <a:r>
              <a:rPr sz="1600" spc="115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600" spc="8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Studenten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6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Dozenten,</a:t>
            </a:r>
            <a:r>
              <a:rPr sz="16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d.h.</a:t>
            </a:r>
            <a:r>
              <a:rPr sz="1600" spc="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können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Dozenten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Dateien</a:t>
            </a:r>
            <a:r>
              <a:rPr sz="16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übermitteln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//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PUB/Stud/Stud</a:t>
            </a:r>
            <a:r>
              <a:rPr sz="1600" spc="58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600" spc="8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Studenten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6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Studenten,</a:t>
            </a:r>
            <a:r>
              <a:rPr sz="16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wildes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Sammelsurium</a:t>
            </a:r>
            <a:r>
              <a:rPr sz="16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Nützlichem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&amp;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Unnützem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37041" y="5371985"/>
            <a:ext cx="25995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28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BAFF8F4-EFA0-4CC5-9618-4E0FEC34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C170E9F-36CE-4847-862E-CBEE5D36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4151" y="49188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612343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LSF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404464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Was</a:t>
            </a:r>
            <a:r>
              <a:rPr sz="2400" spc="18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das</a:t>
            </a:r>
            <a:r>
              <a:rPr sz="2400" spc="3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überhaupt,</a:t>
            </a:r>
            <a:r>
              <a:rPr sz="2400" spc="-28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2400" spc="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LSF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807" y="1403324"/>
            <a:ext cx="3922114" cy="3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 steht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8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b="1" spc="14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L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ehre,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b="1" spc="12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S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tudium,</a:t>
            </a:r>
            <a:r>
              <a:rPr sz="18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b="1" spc="18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F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orschung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07" y="2028545"/>
            <a:ext cx="2633319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Web-basiertes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System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</a:p>
          <a:p>
            <a:pPr marL="144780" marR="0">
              <a:lnSpc>
                <a:spcPts val="2430"/>
              </a:lnSpc>
              <a:spcBef>
                <a:spcPts val="380"/>
              </a:spcBef>
              <a:spcAft>
                <a:spcPts val="0"/>
              </a:spcAft>
            </a:pPr>
            <a:r>
              <a:rPr sz="1800" spc="14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Stundenplan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587" y="2729585"/>
            <a:ext cx="3011195" cy="69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Belegung</a:t>
            </a:r>
            <a:r>
              <a:rPr sz="18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Veranstaltungen</a:t>
            </a:r>
          </a:p>
          <a:p>
            <a:pPr marL="0" marR="0">
              <a:lnSpc>
                <a:spcPts val="2430"/>
              </a:lnSpc>
              <a:spcBef>
                <a:spcPts val="381"/>
              </a:spcBef>
              <a:spcAft>
                <a:spcPts val="0"/>
              </a:spcAft>
            </a:pPr>
            <a:r>
              <a:rPr sz="1800" spc="14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Rückmeldung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587" y="3430879"/>
            <a:ext cx="2094737" cy="3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Dozenten-</a:t>
            </a:r>
            <a:r>
              <a:rPr sz="18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und/oder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843" y="3705199"/>
            <a:ext cx="1197102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Raumsuche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587" y="4056100"/>
            <a:ext cx="457961" cy="3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…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37041" y="5371985"/>
            <a:ext cx="258698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29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C3EF19B-608B-454C-8E4B-990B77796CAC}"/>
              </a:ext>
            </a:extLst>
          </p:cNvPr>
          <p:cNvSpPr txBox="1"/>
          <p:nvPr/>
        </p:nvSpPr>
        <p:spPr>
          <a:xfrm>
            <a:off x="4860032" y="1576678"/>
            <a:ext cx="3209602" cy="347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https://www.lsf.hs-weingarten.de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4C6B3C7D-8B6C-48AF-8D2D-E1346D09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B83E2921-514C-4116-B8F3-20B5D7C2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612343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LSF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2333549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Wie</a:t>
            </a:r>
            <a:r>
              <a:rPr sz="2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finde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ich</a:t>
            </a:r>
            <a:r>
              <a:rPr sz="2400" spc="2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LSF?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884" y="1284452"/>
            <a:ext cx="6613067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Entweder</a:t>
            </a:r>
            <a:r>
              <a:rPr sz="1800" spc="-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Homepage</a:t>
            </a:r>
            <a:r>
              <a:rPr sz="1800" spc="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u="sng" spc="12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www.rwu.de</a:t>
            </a:r>
            <a:r>
              <a:rPr sz="1800" spc="12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8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</a:t>
            </a:r>
            <a:r>
              <a:rPr sz="18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8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RWU-PORTALE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4" y="4446193"/>
            <a:ext cx="6459143" cy="28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800" spc="4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…</a:t>
            </a:r>
            <a:r>
              <a:rPr sz="1800" spc="1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oder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direkt</a:t>
            </a:r>
            <a:r>
              <a:rPr sz="1800" spc="-1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über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die</a:t>
            </a:r>
            <a:r>
              <a:rPr sz="1800" spc="-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URL:</a:t>
            </a:r>
            <a:r>
              <a:rPr sz="1800" spc="69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https://www.lsf.hs-weingarten.de</a:t>
            </a:r>
            <a:r>
              <a:rPr sz="180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800" spc="11" dirty="0">
              <a:solidFill>
                <a:srgbClr val="000000"/>
              </a:solidFill>
              <a:latin typeface="EWNHRE+Barlow Semi Condensed Regular"/>
              <a:cs typeface="EWNHRE+Barlow Semi Condensed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2469" y="5371985"/>
            <a:ext cx="2633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30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F09FEBE-CEBE-439E-836C-41C2C43A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AB00B6E-1D06-4366-998C-28A4A13B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67989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Internetseiten der</a:t>
            </a:r>
            <a:r>
              <a:rPr sz="2400" b="1" spc="-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Hochschule 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–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www.rwu.de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691591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„Externer </a:t>
            </a:r>
            <a:r>
              <a:rPr sz="2400" spc="14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Bereich“–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von allgemein</a:t>
            </a:r>
            <a:r>
              <a:rPr sz="2400" spc="3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öffentlichem</a:t>
            </a:r>
            <a:r>
              <a:rPr sz="2400" spc="3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Interesse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0182" y="1513972"/>
            <a:ext cx="1015278" cy="514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Homepage: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www.rwu.de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182" y="2084202"/>
            <a:ext cx="1505401" cy="982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Hier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allgemeine</a:t>
            </a:r>
          </a:p>
          <a:p>
            <a:pPr marL="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rund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ums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0182" y="3213486"/>
            <a:ext cx="1585588" cy="1217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Zugang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Bereich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Hochschule: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Klicken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</a:p>
          <a:p>
            <a:pPr marL="0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„INTERN“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90381" y="5371985"/>
            <a:ext cx="20520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803690B-E2FC-4BEA-A667-6E5DBE5C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C16EFED-DBDA-489D-9BCB-7BE976FE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612343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LSF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55329" y="5371985"/>
            <a:ext cx="240372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8566E8-5F1E-4964-AD3F-89D096DC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42B96C-058C-4BDE-AE6C-E28F584B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520439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LSF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LSF</a:t>
            </a:r>
            <a:r>
              <a:rPr sz="2400" spc="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-Portal</a:t>
            </a:r>
            <a:r>
              <a:rPr sz="2400" spc="-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nach</a:t>
            </a:r>
            <a:r>
              <a:rPr sz="2400" spc="3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Anmeldung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0291" y="2769844"/>
            <a:ext cx="1353463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Abmelden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!!!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9788" y="3954246"/>
            <a:ext cx="3002151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Menüpunkte:</a:t>
            </a:r>
            <a:r>
              <a:rPr sz="18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b="1" spc="15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Meine</a:t>
            </a:r>
            <a:r>
              <a:rPr sz="18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800" b="1" spc="1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Funktionen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37041" y="5371985"/>
            <a:ext cx="25934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32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BCB0B89-CE6D-4C7F-817E-8D87CF0C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7A821D4-A55D-4CA1-8BB8-F455C949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629910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„Persönlicher Stundenplan“</a:t>
            </a:r>
            <a:r>
              <a:rPr sz="2400" spc="77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–</a:t>
            </a:r>
            <a:r>
              <a:rPr sz="2400" spc="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Wie</a:t>
            </a:r>
            <a:r>
              <a:rPr sz="2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beginne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ich?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68473" y="3611796"/>
            <a:ext cx="4415739" cy="31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Persönlicher Stundenplan</a:t>
            </a:r>
            <a:r>
              <a:rPr sz="1600" spc="13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600" spc="15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4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1600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Semesterbeginn</a:t>
            </a:r>
            <a:r>
              <a:rPr sz="1600" spc="-11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7E9B"/>
                </a:solidFill>
                <a:latin typeface="EWNHRE+Barlow Semi Condensed Regular"/>
                <a:cs typeface="EWNHRE+Barlow Semi Condensed Regular"/>
              </a:rPr>
              <a:t>leer!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68473" y="3982161"/>
            <a:ext cx="1014110" cy="31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u="sng" spc="10" dirty="0">
                <a:solidFill>
                  <a:srgbClr val="007E9B"/>
                </a:solidFill>
                <a:latin typeface="EFSDIP+Barlow Semi Condensed Bold"/>
                <a:cs typeface="EFSDIP+Barlow Semi Condensed Bold"/>
              </a:rPr>
              <a:t>ACHTUNG</a:t>
            </a:r>
            <a:r>
              <a:rPr sz="1600" b="1" dirty="0">
                <a:solidFill>
                  <a:srgbClr val="007E9B"/>
                </a:solidFill>
                <a:latin typeface="EFSDIP+Barlow Semi Condensed Bold"/>
                <a:cs typeface="EFSDIP+Barlow Semi Condensed Bold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68473" y="4250989"/>
            <a:ext cx="4576966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E9B"/>
                </a:solidFill>
                <a:latin typeface="CQUEQC+Barlow Semi Condensed Bold"/>
                <a:cs typeface="CQUEQC+Barlow Semi Condensed Bold"/>
              </a:rPr>
              <a:t>„Semesteransicht“ auswählen</a:t>
            </a:r>
            <a:r>
              <a:rPr sz="1600" b="1" spc="-10" dirty="0">
                <a:solidFill>
                  <a:srgbClr val="007E9B"/>
                </a:solidFill>
                <a:latin typeface="CQUEQC+Barlow Semi Condensed Bold"/>
                <a:cs typeface="CQUEQC+Barlow Semi Condensed Bold"/>
              </a:rPr>
              <a:t> </a:t>
            </a:r>
            <a:r>
              <a:rPr sz="1600" b="1" dirty="0">
                <a:solidFill>
                  <a:srgbClr val="007E9B"/>
                </a:solidFill>
                <a:latin typeface="CQUEQC+Barlow Semi Condensed Bold"/>
                <a:cs typeface="CQUEQC+Barlow Semi Condensed Bold"/>
              </a:rPr>
              <a:t>und</a:t>
            </a:r>
            <a:r>
              <a:rPr sz="1600" b="1" spc="24" dirty="0">
                <a:solidFill>
                  <a:srgbClr val="007E9B"/>
                </a:solidFill>
                <a:latin typeface="CQUEQC+Barlow Semi Condensed Bold"/>
                <a:cs typeface="CQUEQC+Barlow Semi Condensed Bold"/>
              </a:rPr>
              <a:t> </a:t>
            </a:r>
            <a:r>
              <a:rPr sz="1600" b="1" dirty="0">
                <a:solidFill>
                  <a:srgbClr val="007E9B"/>
                </a:solidFill>
                <a:latin typeface="CQUEQC+Barlow Semi Condensed Bold"/>
                <a:cs typeface="CQUEQC+Barlow Semi Condensed Bold"/>
              </a:rPr>
              <a:t>„anzeigen“</a:t>
            </a:r>
            <a:r>
              <a:rPr sz="1600" b="1" spc="20" dirty="0">
                <a:solidFill>
                  <a:srgbClr val="007E9B"/>
                </a:solidFill>
                <a:latin typeface="CQUEQC+Barlow Semi Condensed Bold"/>
                <a:cs typeface="CQUEQC+Barlow Semi Condensed Bold"/>
              </a:rPr>
              <a:t> </a:t>
            </a:r>
            <a:r>
              <a:rPr sz="1600" b="1" dirty="0">
                <a:solidFill>
                  <a:srgbClr val="007E9B"/>
                </a:solidFill>
                <a:latin typeface="CQUEQC+Barlow Semi Condensed Bold"/>
                <a:cs typeface="CQUEQC+Barlow Semi Condensed Bold"/>
              </a:rPr>
              <a:t>klicken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7041" y="5371985"/>
            <a:ext cx="2585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33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8CCDF00-7808-4BF2-A576-26299D17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E190352-CB4F-4878-9000-367F4BDC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4554322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Einfachstes</a:t>
            </a:r>
            <a:r>
              <a:rPr sz="2400" spc="1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Vorgehen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im</a:t>
            </a:r>
            <a:r>
              <a:rPr sz="2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1.</a:t>
            </a:r>
            <a:r>
              <a:rPr sz="2400" spc="-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Semester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0263" y="3722345"/>
            <a:ext cx="5250799" cy="697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1.</a:t>
            </a:r>
            <a:r>
              <a:rPr sz="1800" spc="136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„Veranstaltungen“ </a:t>
            </a:r>
            <a:r>
              <a:rPr sz="18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oben</a:t>
            </a:r>
            <a:r>
              <a:rPr sz="1800" spc="-19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in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der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Taskleiste </a:t>
            </a:r>
            <a:r>
              <a:rPr sz="18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auswählen</a:t>
            </a:r>
          </a:p>
          <a:p>
            <a:pPr marL="0" marR="0">
              <a:lnSpc>
                <a:spcPts val="2433"/>
              </a:lnSpc>
              <a:spcBef>
                <a:spcPts val="37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2.</a:t>
            </a:r>
            <a:r>
              <a:rPr sz="1800" spc="105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„Studiengangpläne“</a:t>
            </a:r>
            <a:r>
              <a:rPr sz="1800" spc="-1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links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in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der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Menüleiste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auswählen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5517" y="5371985"/>
            <a:ext cx="26094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34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547EB0-4A2B-4320-A71D-ADED3AFF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AE1C2E-9BE0-49B0-AC93-1B7221B2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92125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5793943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Stundenplanerstellung</a:t>
            </a:r>
            <a:r>
              <a:rPr sz="2400" spc="11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über</a:t>
            </a:r>
            <a:r>
              <a:rPr sz="2400" spc="-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„Studiengangpläne“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628" y="1403324"/>
            <a:ext cx="1769821" cy="3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6408" y="1671216"/>
            <a:ext cx="2040342" cy="347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8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Studiengangpläne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628" y="2028545"/>
            <a:ext cx="1804339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Button</a:t>
            </a:r>
            <a:r>
              <a:rPr sz="1800" spc="-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„Auswahl“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6408" y="2302865"/>
            <a:ext cx="1582521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Studiengang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5018" y="2285831"/>
            <a:ext cx="1920699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Die Kategorie</a:t>
            </a:r>
            <a:r>
              <a:rPr sz="1200" spc="-30" dirty="0">
                <a:solidFill>
                  <a:srgbClr val="6637B6"/>
                </a:solidFill>
                <a:latin typeface="IALVJU+Arial"/>
                <a:cs typeface="IALVJU+Arial"/>
              </a:rPr>
              <a:t> </a:t>
            </a: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„Pflichtfach“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sollten</a:t>
            </a:r>
            <a:r>
              <a:rPr sz="1200" spc="-19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Sie</a:t>
            </a:r>
            <a:r>
              <a:rPr sz="1200" spc="-20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nur</a:t>
            </a:r>
            <a:r>
              <a:rPr sz="1200" spc="-16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dann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628" y="2653385"/>
            <a:ext cx="1420063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Studiengang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75018" y="2651591"/>
            <a:ext cx="15865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auswählen,</a:t>
            </a:r>
            <a:r>
              <a:rPr sz="1200" spc="-30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wenn Sie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75018" y="2834195"/>
            <a:ext cx="2117725" cy="1123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wirklich nur</a:t>
            </a:r>
            <a:r>
              <a:rPr sz="1200" spc="-18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Ihre Pflichtfächer</a:t>
            </a:r>
          </a:p>
          <a:p>
            <a:pPr marL="0" marR="0">
              <a:lnSpc>
                <a:spcPts val="1340"/>
              </a:lnSpc>
              <a:spcBef>
                <a:spcPts val="150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angezeigt</a:t>
            </a:r>
            <a:r>
              <a:rPr sz="1200" spc="-17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bekommen</a:t>
            </a:r>
            <a:r>
              <a:rPr sz="1200" spc="-43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wollen.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Ansonsten</a:t>
            </a:r>
            <a:r>
              <a:rPr sz="1200" spc="-43" dirty="0">
                <a:solidFill>
                  <a:srgbClr val="6637B6"/>
                </a:solidFill>
                <a:latin typeface="IALVJU+Arial"/>
                <a:cs typeface="IALVJU+Arial"/>
              </a:rPr>
              <a:t> </a:t>
            </a: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lassen</a:t>
            </a:r>
            <a:r>
              <a:rPr sz="1200" spc="-19" dirty="0">
                <a:solidFill>
                  <a:srgbClr val="6637B6"/>
                </a:solidFill>
                <a:latin typeface="IALVJU+Arial"/>
                <a:cs typeface="IALVJU+Arial"/>
              </a:rPr>
              <a:t> </a:t>
            </a: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Sie</a:t>
            </a:r>
            <a:r>
              <a:rPr sz="1200" spc="-20" dirty="0">
                <a:solidFill>
                  <a:srgbClr val="6637B6"/>
                </a:solidFill>
                <a:latin typeface="IALVJU+Arial"/>
                <a:cs typeface="IALVJU+Arial"/>
              </a:rPr>
              <a:t> </a:t>
            </a: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„alles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auswählen“</a:t>
            </a:r>
            <a:r>
              <a:rPr sz="1200" spc="-36" dirty="0">
                <a:solidFill>
                  <a:srgbClr val="6637B6"/>
                </a:solidFill>
                <a:latin typeface="IALVJU+Arial"/>
                <a:cs typeface="IALVJU+Arial"/>
              </a:rPr>
              <a:t> </a:t>
            </a: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stehen.</a:t>
            </a:r>
            <a:r>
              <a:rPr sz="1200" spc="-22" dirty="0">
                <a:solidFill>
                  <a:srgbClr val="6637B6"/>
                </a:solidFill>
                <a:latin typeface="IALVJU+Arial"/>
                <a:cs typeface="IALVJU+Arial"/>
              </a:rPr>
              <a:t> </a:t>
            </a: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Zu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Beginn</a:t>
            </a:r>
            <a:r>
              <a:rPr sz="1200" spc="-27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ist</a:t>
            </a:r>
            <a:r>
              <a:rPr sz="1200" spc="14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es</a:t>
            </a:r>
            <a:r>
              <a:rPr sz="1200" spc="-13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sicher</a:t>
            </a:r>
            <a:r>
              <a:rPr sz="1200" spc="-14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sinnvoll,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nur</a:t>
            </a:r>
            <a:r>
              <a:rPr sz="1200" spc="-16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Pflichtfächer</a:t>
            </a:r>
            <a:r>
              <a:rPr sz="1200" spc="-26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spc="-12" dirty="0">
                <a:solidFill>
                  <a:srgbClr val="6637B6"/>
                </a:solidFill>
                <a:latin typeface="POHNWO+Arial"/>
                <a:cs typeface="POHNWO+Arial"/>
              </a:rPr>
              <a:t>zu</a:t>
            </a:r>
            <a:r>
              <a:rPr sz="1200" spc="16" dirty="0">
                <a:solidFill>
                  <a:srgbClr val="6637B6"/>
                </a:solidFill>
                <a:latin typeface="POHNWO+Arial"/>
                <a:cs typeface="POHNWO+Arial"/>
              </a:rPr>
              <a:t> </a:t>
            </a:r>
            <a:r>
              <a:rPr sz="1200" dirty="0">
                <a:solidFill>
                  <a:srgbClr val="6637B6"/>
                </a:solidFill>
                <a:latin typeface="POHNWO+Arial"/>
                <a:cs typeface="POHNWO+Arial"/>
              </a:rPr>
              <a:t>belegen!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6408" y="2927373"/>
            <a:ext cx="1102126" cy="347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auswählen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628" y="3278479"/>
            <a:ext cx="1674037" cy="621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Semester</a:t>
            </a:r>
            <a:r>
              <a:rPr sz="18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/</a:t>
            </a:r>
          </a:p>
          <a:p>
            <a:pPr marL="14478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Bis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Semester: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6408" y="3826787"/>
            <a:ext cx="1918563" cy="896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jeweils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aktuelles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Semester</a:t>
            </a:r>
            <a:r>
              <a:rPr sz="18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eintragen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(1,</a:t>
            </a:r>
            <a:r>
              <a:rPr sz="1800" spc="2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2,</a:t>
            </a:r>
            <a:r>
              <a:rPr sz="1800" spc="2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3,</a:t>
            </a:r>
            <a:r>
              <a:rPr sz="1800" spc="2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….)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628" y="4726610"/>
            <a:ext cx="2011222" cy="3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800" spc="10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Auf „Suche starten“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6408" y="5000598"/>
            <a:ext cx="791502" cy="347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klicken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28572" y="5371985"/>
            <a:ext cx="5182007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endParaRPr lang="de-DE" sz="900" dirty="0">
              <a:solidFill>
                <a:srgbClr val="898989"/>
              </a:solidFill>
              <a:latin typeface="EWNHRE+Barlow Semi Condensed Regular"/>
              <a:cs typeface="EWNHRE+Barlow Semi Condensed Regular"/>
            </a:endParaRPr>
          </a:p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srgbClr val="898989"/>
              </a:solidFill>
              <a:latin typeface="EWNHRE+Barlow Semi Condensed Regular"/>
              <a:cs typeface="EWNHRE+Barlow Semi Condensed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37041" y="5371985"/>
            <a:ext cx="258432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35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40D3C55C-F45F-4662-BC69-9A1952B6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96D422BE-D4D0-44DA-AB7C-3DA425EF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92125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3318053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Wochenansicht</a:t>
            </a:r>
            <a:r>
              <a:rPr sz="2400" spc="4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auswählen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508" y="1346682"/>
            <a:ext cx="8857259" cy="950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Sollte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als</a:t>
            </a:r>
            <a:r>
              <a:rPr sz="1800" spc="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Ergebnis</a:t>
            </a:r>
            <a:r>
              <a:rPr sz="1800" spc="-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leerer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unvollständiger</a:t>
            </a:r>
            <a:r>
              <a:rPr sz="18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Plan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dargestellt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werden,</a:t>
            </a:r>
            <a:r>
              <a:rPr sz="18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Wochenansicht</a:t>
            </a:r>
            <a:r>
              <a:rPr sz="1800" spc="-3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800" i="1" dirty="0">
                <a:solidFill>
                  <a:srgbClr val="000000"/>
                </a:solidFill>
                <a:latin typeface="JJAUVJ+Barlow Semi Condensed Italic"/>
                <a:cs typeface="JJAUVJ+Barlow Semi Condensed Italic"/>
              </a:rPr>
              <a:t>Semesteransicht“,</a:t>
            </a:r>
            <a:r>
              <a:rPr sz="1800" i="1" spc="48" dirty="0">
                <a:solidFill>
                  <a:srgbClr val="000000"/>
                </a:solidFill>
                <a:latin typeface="JJAUVJ+Barlow Semi Condensed Italic"/>
                <a:cs typeface="JJAUVJ+Barlow Semi Condensed Italic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8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Semesteransicht</a:t>
            </a:r>
            <a:r>
              <a:rPr sz="1800" i="1" spc="1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800" i="1" spc="10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ohne</a:t>
            </a:r>
            <a:r>
              <a:rPr sz="18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800" i="1" spc="13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Block/Einzeltermine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</a:t>
            </a:r>
            <a:r>
              <a:rPr sz="1800" spc="37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(umfasst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das</a:t>
            </a:r>
            <a:r>
              <a:rPr sz="1800" spc="18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gesamte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Semester)</a:t>
            </a:r>
          </a:p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oder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800" i="1" spc="10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Vorlesungszeitansicht</a:t>
            </a:r>
            <a:r>
              <a:rPr sz="1800" i="1" spc="-24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800" i="1" spc="10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ohne</a:t>
            </a:r>
            <a:r>
              <a:rPr sz="18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800" i="1" spc="14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Block/Einzeltermine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</a:t>
            </a:r>
            <a:r>
              <a:rPr sz="1800" spc="36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ändern</a:t>
            </a:r>
            <a:r>
              <a:rPr sz="1800" spc="-1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und</a:t>
            </a:r>
            <a:r>
              <a:rPr sz="1800" spc="1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mit</a:t>
            </a:r>
            <a:r>
              <a:rPr sz="1800" spc="-2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3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800" i="1" spc="1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anzeigen</a:t>
            </a:r>
            <a:r>
              <a:rPr sz="18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</a:t>
            </a:r>
            <a:r>
              <a:rPr sz="18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bestätigen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9603" y="4540814"/>
            <a:ext cx="6000230" cy="38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„Semesteransicht“</a:t>
            </a:r>
            <a:r>
              <a:rPr sz="2000" spc="-13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000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auswählen</a:t>
            </a:r>
            <a:r>
              <a:rPr sz="2000" spc="-32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000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und</a:t>
            </a:r>
            <a:r>
              <a:rPr sz="2000" spc="-11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000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bestätigen</a:t>
            </a:r>
            <a:r>
              <a:rPr sz="2000" spc="-39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000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mit</a:t>
            </a:r>
            <a:r>
              <a:rPr sz="2000" spc="-12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000" dirty="0">
                <a:solidFill>
                  <a:srgbClr val="007E9B"/>
                </a:solidFill>
                <a:latin typeface="CDWQTG+Barlow Semi Condensed Regular"/>
                <a:cs typeface="CDWQTG+Barlow Semi Condensed Regular"/>
              </a:rPr>
              <a:t>„anzeigen“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7041" y="5371985"/>
            <a:ext cx="2585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36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56ABFDD-121F-4D98-9515-A7F47330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0B470D3-2028-480C-AE26-636201B4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92125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3970324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Vormerken</a:t>
            </a:r>
            <a:r>
              <a:rPr sz="2400" spc="-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Veranstaltungen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03343" y="1231319"/>
            <a:ext cx="4246919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Nicht vergessen: Semesteransicht muss angezeigt werden!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" y="1322202"/>
            <a:ext cx="1822711" cy="748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jedes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Fach</a:t>
            </a:r>
          </a:p>
          <a:p>
            <a:pPr marL="14478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existiert</a:t>
            </a:r>
            <a:r>
              <a:rPr sz="1400" spc="-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Kästchen</a:t>
            </a:r>
          </a:p>
          <a:p>
            <a:pPr marL="14478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„vormerken“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" y="2127128"/>
            <a:ext cx="1494875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Dort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Häkchen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746" y="2361824"/>
            <a:ext cx="118070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setzen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746" y="2830884"/>
            <a:ext cx="901323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bestätigen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66" y="3168401"/>
            <a:ext cx="1858266" cy="121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Gelb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unterlegte</a:t>
            </a:r>
          </a:p>
          <a:p>
            <a:pPr marL="14478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sind</a:t>
            </a:r>
          </a:p>
          <a:p>
            <a:pPr marL="14478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Einzeltermine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(können</a:t>
            </a:r>
          </a:p>
          <a:p>
            <a:pPr marL="14478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Wochenende</a:t>
            </a:r>
          </a:p>
          <a:p>
            <a:pPr marL="144780" marR="0">
              <a:lnSpc>
                <a:spcPts val="1849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sein)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65899" y="3631062"/>
            <a:ext cx="1191400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Rot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umrandete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65899" y="3844090"/>
            <a:ext cx="2237890" cy="1346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markieren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Überschneidung,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z.B</a:t>
            </a:r>
            <a:r>
              <a:rPr sz="1400" spc="27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Wahlfächern,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egal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welchem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Semester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besuchen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können,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wie</a:t>
            </a:r>
            <a:r>
              <a:rPr sz="1400" spc="-1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z.B</a:t>
            </a:r>
            <a:r>
              <a:rPr sz="1400" spc="288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„Grundlagen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digitalen</a:t>
            </a:r>
            <a:r>
              <a:rPr sz="1400" spc="-2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Transformation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“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43137" y="5371985"/>
            <a:ext cx="253631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37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F841FE7C-7470-4CB3-A898-782C166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8667C0E-C566-4945-9852-354F7FA5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921251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6013399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Anmelden</a:t>
            </a:r>
            <a:r>
              <a:rPr sz="2400" spc="2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bei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vorgemerkten Veranstaltungen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9506" y="2254636"/>
            <a:ext cx="1844588" cy="27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einzelne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Fächer</a:t>
            </a:r>
            <a:r>
              <a:rPr sz="1400" spc="26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löschen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7862" y="2330201"/>
            <a:ext cx="1396180" cy="70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alle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vorgemerkten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Fächer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belegen</a:t>
            </a:r>
          </a:p>
          <a:p>
            <a:pPr marL="0" marR="0">
              <a:lnSpc>
                <a:spcPts val="169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(oder</a:t>
            </a:r>
            <a:r>
              <a:rPr sz="1400" spc="-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abmelden)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0539" y="4073657"/>
            <a:ext cx="340116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erstellt</a:t>
            </a:r>
            <a:r>
              <a:rPr sz="1400" spc="-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anhand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Vormerkungen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5319" y="4308328"/>
            <a:ext cx="185648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vorläufigen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Stundenplan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80539" y="4643276"/>
            <a:ext cx="3368267" cy="74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b="1" spc="12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endgültigen</a:t>
            </a:r>
            <a:r>
              <a:rPr sz="1400" b="1" spc="-18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Belegen</a:t>
            </a:r>
            <a:r>
              <a:rPr sz="14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entweder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</a:p>
          <a:p>
            <a:pPr marL="144779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einzelnen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Fächern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allgemein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</a:t>
            </a:r>
          </a:p>
          <a:p>
            <a:pPr marL="144779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Fächer</a:t>
            </a:r>
            <a:r>
              <a:rPr sz="1400" spc="-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2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b="1" spc="14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belegen/anmelden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</a:t>
            </a:r>
            <a:r>
              <a:rPr sz="1400" spc="-2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klicken.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37041" y="5371985"/>
            <a:ext cx="259689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38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B561DF24-11C3-47D4-9D4C-D53E3A5D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ACE76754-B33C-4152-B685-F596C8A9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921251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„Plan</a:t>
            </a:r>
            <a:r>
              <a:rPr sz="2400" spc="28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speichern“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92214" y="1216411"/>
            <a:ext cx="2432595" cy="51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Klicken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statt</a:t>
            </a:r>
            <a:r>
              <a:rPr sz="1400" spc="-28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„belegen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/</a:t>
            </a:r>
          </a:p>
          <a:p>
            <a:pPr marL="144779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abmelden“</a:t>
            </a:r>
            <a:r>
              <a:rPr sz="1400" spc="-19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3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b="1" spc="14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Plan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6993" y="1686184"/>
            <a:ext cx="2223527" cy="1217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4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speichern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“,</a:t>
            </a:r>
            <a:r>
              <a:rPr sz="1400" spc="-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verlassen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Sie</a:t>
            </a:r>
            <a:r>
              <a:rPr sz="1400" spc="-1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den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Prozess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</a:t>
            </a:r>
          </a:p>
          <a:p>
            <a:pPr marL="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bekommen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Bestätigung,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welche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</a:p>
          <a:p>
            <a:pPr marL="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vorgemerkt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haben.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44470" y="4358925"/>
            <a:ext cx="6190294" cy="707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ACHTUNG:</a:t>
            </a:r>
            <a:r>
              <a:rPr sz="1400" b="1" spc="-19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Zu vorgemerkten Veranstaltungen sind Sie</a:t>
            </a:r>
            <a:r>
              <a:rPr sz="1400" spc="-18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nicht angemeldet. Der Dozent hat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 nicht auf der</a:t>
            </a:r>
            <a:r>
              <a:rPr sz="1400" spc="-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Teilnehmerliste,</a:t>
            </a:r>
            <a:r>
              <a:rPr sz="1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spc="-1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bekommen keine weiteren Informationen.</a:t>
            </a:r>
            <a:r>
              <a:rPr sz="14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Melden</a:t>
            </a:r>
          </a:p>
          <a:p>
            <a:pPr marL="0" marR="0">
              <a:lnSpc>
                <a:spcPts val="169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 sich</a:t>
            </a:r>
            <a:r>
              <a:rPr sz="14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verbindlich</a:t>
            </a:r>
            <a:r>
              <a:rPr sz="1400" spc="-2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an, brechen</a:t>
            </a:r>
            <a:r>
              <a:rPr sz="1400" spc="-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 den</a:t>
            </a:r>
            <a:r>
              <a:rPr sz="1400" spc="-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Anmeldeprozess hier nicht ab!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7041" y="5371985"/>
            <a:ext cx="258432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39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235E967-37B4-47A7-BA68-B783FF12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BB96E48-BC6B-4DCC-8607-28C22EE3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693358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Überprüfen der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ausgewählten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Veranstaltungen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5309" y="1432868"/>
            <a:ext cx="2866139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528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Letzte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Kontrolle vor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 endgültigen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3998" y="1646814"/>
            <a:ext cx="2434210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Platz beantragen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“,</a:t>
            </a:r>
            <a:r>
              <a:rPr sz="1400" spc="1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d.h. Belegen!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5309" y="1937898"/>
            <a:ext cx="3183480" cy="1135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528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Wenn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 feststellen, es passt doch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nicht,</a:t>
            </a:r>
          </a:p>
          <a:p>
            <a:pPr marL="1786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dann könnten</a:t>
            </a:r>
            <a:r>
              <a:rPr sz="14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 von hier aus auch</a:t>
            </a:r>
          </a:p>
          <a:p>
            <a:pPr marL="178688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nochmal zurückgehen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</a:p>
          <a:p>
            <a:pPr marL="1786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Stundenplanerstellung von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vorne</a:t>
            </a:r>
          </a:p>
          <a:p>
            <a:pPr marL="178688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beginnen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85309" y="3084200"/>
            <a:ext cx="3001963" cy="1135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528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 haben aber während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</a:p>
          <a:p>
            <a:pPr marL="1786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Belegungszeitraums noch Gelegenheit,</a:t>
            </a:r>
          </a:p>
          <a:p>
            <a:pPr marL="178688" marR="0">
              <a:lnSpc>
                <a:spcPts val="169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 Veranstaltungen abzumelden</a:t>
            </a:r>
          </a:p>
          <a:p>
            <a:pPr marL="1786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zusätzliche Veranstaltungen zu</a:t>
            </a:r>
          </a:p>
          <a:p>
            <a:pPr marL="178688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belegen.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85309" y="4230630"/>
            <a:ext cx="3039827" cy="702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528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Außerhalb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 Belegungszeitraums</a:t>
            </a:r>
          </a:p>
          <a:p>
            <a:pPr marL="1786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 Ihnen nur die LSF-Beauftragten</a:t>
            </a:r>
          </a:p>
          <a:p>
            <a:pPr marL="178688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Ihres Studiengangs helfen.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30945" y="5371985"/>
            <a:ext cx="265214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40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BBE0665-4E85-4E29-ADF1-25EFCDC8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E7429B4-4065-49B8-BCDD-7D8B9F4D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67989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Internetseiten der</a:t>
            </a:r>
            <a:r>
              <a:rPr sz="2400" b="1" spc="-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Hochschule 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–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www.rwu.de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792815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„Interner </a:t>
            </a:r>
            <a:r>
              <a:rPr sz="2400" spc="14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Bereich“–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Informationen</a:t>
            </a:r>
            <a:r>
              <a:rPr sz="2400" spc="3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für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Studierende</a:t>
            </a:r>
            <a:r>
              <a:rPr sz="2400" spc="-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Mitarbeiter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6641" y="1824868"/>
            <a:ext cx="2421028" cy="168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Durch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Klicken</a:t>
            </a:r>
            <a:r>
              <a:rPr sz="1400" spc="-2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auf</a:t>
            </a:r>
            <a:r>
              <a:rPr sz="1400" spc="19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„INTERN“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ganz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Homepage</a:t>
            </a:r>
          </a:p>
          <a:p>
            <a:pPr marL="0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400" u="sng" spc="12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www.rwu.de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,</a:t>
            </a:r>
            <a:r>
              <a:rPr sz="14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linken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farbigen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Balken,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kommen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</a:p>
          <a:p>
            <a:pPr marL="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Bereich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Webseiten</a:t>
            </a:r>
            <a:r>
              <a:rPr sz="14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Informationen</a:t>
            </a:r>
          </a:p>
          <a:p>
            <a:pPr marL="0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speziell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Studierende,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6641" y="3467994"/>
            <a:ext cx="2115214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Professoren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Mitarbeiter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6641" y="3803528"/>
            <a:ext cx="140964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Wichtig:</a:t>
            </a:r>
            <a:r>
              <a:rPr sz="14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Termine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641" y="4140332"/>
            <a:ext cx="2314562" cy="983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Durch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Klicken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Welt-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Symbol</a:t>
            </a:r>
            <a:r>
              <a:rPr sz="1400" spc="-18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bzw.</a:t>
            </a:r>
            <a:r>
              <a:rPr sz="1400" spc="-37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„WEBSITE“</a:t>
            </a:r>
          </a:p>
          <a:p>
            <a:pPr marL="0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gelangen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wieder</a:t>
            </a:r>
            <a:r>
              <a:rPr sz="14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zurück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zur</a:t>
            </a:r>
          </a:p>
          <a:p>
            <a:pPr marL="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Homepage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88857" y="5371985"/>
            <a:ext cx="20760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EFA5C51-57B8-479E-AB65-79D97E0B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4BC51BF-22EA-4979-96A1-85CC6888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730850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mit LSF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Bestätigung</a:t>
            </a:r>
            <a:r>
              <a:rPr sz="2400" spc="-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24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die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belegten</a:t>
            </a:r>
            <a:r>
              <a:rPr sz="24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Veranstaltungen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0366" y="1428628"/>
            <a:ext cx="2983574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52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Nach dem Klick auf „Platz beantragen“,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38674" y="1641988"/>
            <a:ext cx="2841640" cy="707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erhalten Sie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diese Bestätigung über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Veranstaltungen, zu denen Sie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nun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angemeldet sind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0366" y="2361570"/>
            <a:ext cx="3467411" cy="707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52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Zurück zur Auswahl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</a:t>
            </a:r>
            <a:r>
              <a:rPr sz="1400" spc="-19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führt Sie wieder zurück</a:t>
            </a:r>
          </a:p>
          <a:p>
            <a:pPr marL="17830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auf Ihren „Persönlichen Stundenplan“, der</a:t>
            </a:r>
          </a:p>
          <a:p>
            <a:pPr marL="178308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angemeldeten Veranstaltungen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85309" y="3282320"/>
            <a:ext cx="768743" cy="27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u="sng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Hinweis</a:t>
            </a: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85309" y="3495348"/>
            <a:ext cx="3415708" cy="113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Sie sollten es sich gut überlegen, wenn Sie</a:t>
            </a:r>
          </a:p>
          <a:p>
            <a:pPr marL="0" marR="0">
              <a:lnSpc>
                <a:spcPts val="16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Pflichtveranstaltungen des ersten</a:t>
            </a:r>
            <a:r>
              <a:rPr sz="1400" spc="-21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Semesters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nicht</a:t>
            </a:r>
            <a:r>
              <a:rPr sz="1400" spc="-1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belegen wollen. Es ist empfehlenswert,</a:t>
            </a:r>
            <a:r>
              <a:rPr sz="1400" spc="1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an</a:t>
            </a:r>
          </a:p>
          <a:p>
            <a:pPr marL="0" marR="0">
              <a:lnSpc>
                <a:spcPts val="169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allen für</a:t>
            </a:r>
            <a:r>
              <a:rPr sz="1400" spc="12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spc="-16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erste</a:t>
            </a:r>
            <a:r>
              <a:rPr sz="1400" spc="-14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Semester vorgesehenen</a:t>
            </a:r>
          </a:p>
          <a:p>
            <a:pPr marL="0" marR="0">
              <a:lnSpc>
                <a:spcPts val="164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7B6"/>
                </a:solidFill>
                <a:latin typeface="EWNHRE+Barlow Semi Condensed Regular"/>
                <a:cs typeface="EWNHRE+Barlow Semi Condensed Regular"/>
              </a:rPr>
              <a:t>Veranstaltungen auch teilzunehmen.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53805" y="5371985"/>
            <a:ext cx="242239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41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659B973-87C5-4059-AD8F-D92B4C1E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9E2D7B2-9C43-40F0-A33B-E2653EEC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4973066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Stundenplanerstellung</a:t>
            </a:r>
            <a:r>
              <a:rPr sz="2400" b="1" spc="4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abgeschlossen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„Persönlicher Stundenplan“</a:t>
            </a:r>
            <a:r>
              <a:rPr sz="2400" spc="77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–</a:t>
            </a:r>
            <a:r>
              <a:rPr sz="2400" spc="1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jetzt</a:t>
            </a:r>
            <a:r>
              <a:rPr sz="2400" spc="-2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gefüllt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2939" y="1312423"/>
            <a:ext cx="2925161" cy="1349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52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Wenn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 ganz oben in der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blauen</a:t>
            </a:r>
          </a:p>
          <a:p>
            <a:pPr marL="17830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Taskleiste auf „Startseite“</a:t>
            </a:r>
            <a:r>
              <a:rPr sz="1400" spc="-2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klicken und</a:t>
            </a:r>
          </a:p>
          <a:p>
            <a:pPr marL="178307" marR="0">
              <a:lnSpc>
                <a:spcPts val="16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in der</a:t>
            </a:r>
            <a:r>
              <a:rPr sz="1400" spc="-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linken Spalte</a:t>
            </a:r>
            <a:r>
              <a:rPr sz="1400" spc="-1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„Persönlicher</a:t>
            </a:r>
          </a:p>
          <a:p>
            <a:pPr marL="17830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Stundenplan“ auswählen sehen Sie</a:t>
            </a:r>
          </a:p>
          <a:p>
            <a:pPr marL="178307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Ihren persönlichen Stundenplan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</a:t>
            </a:r>
          </a:p>
          <a:p>
            <a:pPr marL="17830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gespeicherten, vorgemerkten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21247" y="2597204"/>
            <a:ext cx="2572218" cy="706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Veranstaltungen, falls Sie bei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Vormerkungen</a:t>
            </a:r>
            <a:r>
              <a:rPr sz="1400" spc="1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auf „Plan speichern“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geklickt hatten, und den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21247" y="3239394"/>
            <a:ext cx="230600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angemeldeten Veranstaltungen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2939" y="3528622"/>
            <a:ext cx="2944166" cy="113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52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Solange der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Belegungszeitraum noch</a:t>
            </a:r>
          </a:p>
          <a:p>
            <a:pPr marL="178307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aktiv ist,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 Sie sich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 belegten</a:t>
            </a:r>
          </a:p>
          <a:p>
            <a:pPr marL="17830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 abmelden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 bei</a:t>
            </a:r>
          </a:p>
          <a:p>
            <a:pPr marL="17830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vorgemerkten Veranstaltungen noch</a:t>
            </a:r>
          </a:p>
          <a:p>
            <a:pPr marL="178307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„Platz beantragen“, d.h.</a:t>
            </a:r>
            <a:r>
              <a:rPr sz="1400" spc="-19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sich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21247" y="4599107"/>
            <a:ext cx="2745710" cy="493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anmelden, oder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 ganz</a:t>
            </a:r>
          </a:p>
          <a:p>
            <a:pPr marL="0" marR="0">
              <a:lnSpc>
                <a:spcPts val="169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löschen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35517" y="5371985"/>
            <a:ext cx="2612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42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FBB02AD-D206-43B0-AF38-48C57E4C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38B9BA3-0FBD-4C97-AEA9-192E6E1F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6085636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Informationen</a:t>
            </a:r>
            <a:r>
              <a:rPr sz="24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zu</a:t>
            </a:r>
            <a:r>
              <a:rPr sz="2400" b="1" spc="-17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den</a:t>
            </a:r>
            <a:r>
              <a:rPr sz="2400" b="1" spc="-1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einzelnen Veranstaltungen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534131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Alles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Wissenswerte</a:t>
            </a:r>
            <a:r>
              <a:rPr sz="2400" spc="-3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24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eine</a:t>
            </a:r>
            <a:r>
              <a:rPr sz="2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Veranstaltung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0733" y="1287139"/>
            <a:ext cx="2966372" cy="2209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Durch Mausklick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Titel</a:t>
            </a:r>
            <a:r>
              <a:rPr sz="16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einer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erhält man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Informationen</a:t>
            </a:r>
            <a:r>
              <a:rPr sz="16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Vorlesung:</a:t>
            </a:r>
          </a:p>
          <a:p>
            <a:pPr marL="0" marR="0">
              <a:lnSpc>
                <a:spcPts val="2154"/>
              </a:lnSpc>
              <a:spcBef>
                <a:spcPts val="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Semester</a:t>
            </a:r>
            <a:r>
              <a:rPr sz="16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Studiengänge</a:t>
            </a:r>
          </a:p>
          <a:p>
            <a:pPr marL="0" marR="0">
              <a:lnSpc>
                <a:spcPts val="2154"/>
              </a:lnSpc>
              <a:spcBef>
                <a:spcPts val="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Dozent(en)</a:t>
            </a:r>
          </a:p>
          <a:p>
            <a:pPr marL="0" marR="0">
              <a:lnSpc>
                <a:spcPts val="2157"/>
              </a:lnSpc>
              <a:spcBef>
                <a:spcPts val="62"/>
              </a:spcBef>
              <a:spcAft>
                <a:spcPts val="0"/>
              </a:spcAft>
            </a:pPr>
            <a:r>
              <a:rPr sz="16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Belegungsfrist</a:t>
            </a:r>
            <a:r>
              <a:rPr sz="16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(!!!)</a:t>
            </a:r>
          </a:p>
          <a:p>
            <a:pPr marL="0" marR="0">
              <a:lnSpc>
                <a:spcPts val="2154"/>
              </a:lnSpc>
              <a:spcBef>
                <a:spcPts val="1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Termine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Räume</a:t>
            </a:r>
          </a:p>
          <a:p>
            <a:pPr marL="0" marR="0">
              <a:lnSpc>
                <a:spcPts val="2154"/>
              </a:lnSpc>
              <a:spcBef>
                <a:spcPts val="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Lernziele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0733" y="3467094"/>
            <a:ext cx="1889325" cy="87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Inhalt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 Vorlesung</a:t>
            </a:r>
          </a:p>
          <a:p>
            <a:pPr marL="0" marR="0">
              <a:lnSpc>
                <a:spcPts val="2157"/>
              </a:lnSpc>
              <a:spcBef>
                <a:spcPts val="1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Literaturhinweise</a:t>
            </a:r>
          </a:p>
          <a:p>
            <a:pPr marL="0" marR="0">
              <a:lnSpc>
                <a:spcPts val="2154"/>
              </a:lnSpc>
              <a:spcBef>
                <a:spcPts val="1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Voraussetzungen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733" y="4313168"/>
            <a:ext cx="1875745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Kurzkommentar</a:t>
            </a:r>
            <a:r>
              <a:rPr sz="16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5513" y="4557008"/>
            <a:ext cx="1811637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Zusatzinformationen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733" y="4838616"/>
            <a:ext cx="2713248" cy="594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Hinweise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Prüfungsleistung</a:t>
            </a:r>
          </a:p>
          <a:p>
            <a:pPr marL="0" marR="0">
              <a:lnSpc>
                <a:spcPts val="2154"/>
              </a:lnSpc>
              <a:spcBef>
                <a:spcPts val="1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u.v.m.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35517" y="5371985"/>
            <a:ext cx="2604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43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E15A185-EA41-4129-BCF1-1C9F0C2D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18BEABCA-D23C-4D3C-B887-080A36BC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90448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Belegung</a:t>
            </a:r>
            <a:r>
              <a:rPr sz="2400" b="1" spc="17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von</a:t>
            </a:r>
            <a:r>
              <a:rPr sz="2400" b="1" spc="-2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Veranstaltungen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5048097" cy="108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Warum Belegpflicht für Veranstaltungen?</a:t>
            </a:r>
          </a:p>
          <a:p>
            <a:pPr marL="494995" marR="0">
              <a:lnSpc>
                <a:spcPts val="2154"/>
              </a:lnSpc>
              <a:spcBef>
                <a:spcPts val="33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Belegung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erfolgt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</a:t>
            </a:r>
            <a:r>
              <a:rPr sz="16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drei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Schritten</a:t>
            </a:r>
          </a:p>
          <a:p>
            <a:pPr marL="639775" marR="0">
              <a:lnSpc>
                <a:spcPts val="2157"/>
              </a:lnSpc>
              <a:spcBef>
                <a:spcPts val="36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1.</a:t>
            </a:r>
            <a:r>
              <a:rPr sz="1600" spc="150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Vormerkung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802" y="1924425"/>
            <a:ext cx="2884372" cy="951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79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2.</a:t>
            </a:r>
            <a:r>
              <a:rPr sz="1600" spc="124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Belegung</a:t>
            </a:r>
          </a:p>
          <a:p>
            <a:pPr marL="144779" marR="0">
              <a:lnSpc>
                <a:spcPts val="2154"/>
              </a:lnSpc>
              <a:spcBef>
                <a:spcPts val="3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3.</a:t>
            </a:r>
            <a:r>
              <a:rPr sz="1600" spc="125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Zulassung</a:t>
            </a:r>
            <a:r>
              <a:rPr sz="1600" spc="10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(durch</a:t>
            </a:r>
            <a:r>
              <a:rPr sz="12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Dozenten)</a:t>
            </a:r>
          </a:p>
          <a:p>
            <a:pPr marL="0" marR="0">
              <a:lnSpc>
                <a:spcPts val="2154"/>
              </a:lnSpc>
              <a:spcBef>
                <a:spcPts val="3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Warum Belegpflicht?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3582" y="2884213"/>
            <a:ext cx="2723162" cy="31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600" spc="4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Raumplanung</a:t>
            </a:r>
            <a:r>
              <a:rPr sz="1600" spc="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 Hochschule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3582" y="3204966"/>
            <a:ext cx="5156892" cy="951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600" spc="4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Ausreichend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Vorlesungsunterlagen</a:t>
            </a:r>
            <a:r>
              <a:rPr sz="16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zur</a:t>
            </a:r>
            <a:r>
              <a:rPr sz="16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Verteilung</a:t>
            </a:r>
          </a:p>
          <a:p>
            <a:pPr marL="0" marR="0">
              <a:lnSpc>
                <a:spcPts val="2154"/>
              </a:lnSpc>
              <a:spcBef>
                <a:spcPts val="3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600" spc="4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Zusammenstellen des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persönlichen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Stundenplans</a:t>
            </a:r>
          </a:p>
          <a:p>
            <a:pPr marL="0" marR="0">
              <a:lnSpc>
                <a:spcPts val="2157"/>
              </a:lnSpc>
              <a:spcBef>
                <a:spcPts val="31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600" spc="4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Prüfungsanmeldung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nur möglich,</a:t>
            </a:r>
            <a:r>
              <a:rPr sz="16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wenn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belegt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3582" y="4165340"/>
            <a:ext cx="6646699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NGREVL+Symbol"/>
                <a:cs typeface="NGREVL+Symbol"/>
              </a:rPr>
              <a:t>−</a:t>
            </a:r>
            <a:r>
              <a:rPr sz="1600" spc="4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eMail-Verteiler</a:t>
            </a:r>
            <a:r>
              <a:rPr sz="1600" b="1" spc="-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über</a:t>
            </a:r>
            <a:r>
              <a:rPr sz="1600" b="1" spc="29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die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Informationen</a:t>
            </a:r>
            <a:r>
              <a:rPr sz="1600" b="1" spc="14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zur </a:t>
            </a:r>
            <a:r>
              <a:rPr sz="16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Veranstaltung</a:t>
            </a:r>
            <a:r>
              <a:rPr sz="1600" b="1" spc="-12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verschickt</a:t>
            </a:r>
            <a:r>
              <a:rPr sz="1600" b="1" spc="-15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werden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6942" y="4409180"/>
            <a:ext cx="4941171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z.B</a:t>
            </a:r>
            <a:r>
              <a:rPr sz="1600" b="1" spc="356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Anmeldeinformationen</a:t>
            </a:r>
            <a:r>
              <a:rPr sz="1600" b="1" spc="39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zum</a:t>
            </a:r>
            <a:r>
              <a:rPr sz="16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zugehörigen</a:t>
            </a:r>
            <a:r>
              <a:rPr sz="1600" b="1" spc="27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spc="16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Moodle-Kurs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33993" y="5371985"/>
            <a:ext cx="2628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44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7A8C78AE-4B90-4457-86AA-FCE36962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2464010-44B8-417A-B86A-3215614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6136233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„Meine Funktionen“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Wichtige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Funktionen für ein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erfolgreiches Studium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6211" y="4075678"/>
            <a:ext cx="4894379" cy="580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spc="13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Außer</a:t>
            </a:r>
            <a:r>
              <a:rPr sz="1600" spc="-21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dem</a:t>
            </a:r>
            <a:r>
              <a:rPr sz="1600" spc="13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„Persönlichen</a:t>
            </a:r>
            <a:r>
              <a:rPr sz="1600" spc="14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Stundenplan“</a:t>
            </a:r>
            <a:r>
              <a:rPr sz="1600" spc="11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gibt</a:t>
            </a:r>
            <a:r>
              <a:rPr sz="1600" spc="17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spc="14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es</a:t>
            </a:r>
            <a:r>
              <a:rPr sz="16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noch</a:t>
            </a:r>
            <a:r>
              <a:rPr sz="1600" spc="26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spc="12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weitere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wichtige</a:t>
            </a:r>
            <a:r>
              <a:rPr sz="1600" spc="2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Funktionen,</a:t>
            </a:r>
            <a:r>
              <a:rPr sz="16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die</a:t>
            </a:r>
            <a:r>
              <a:rPr sz="1600" spc="2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unbedingt</a:t>
            </a:r>
            <a:r>
              <a:rPr sz="1600" spc="28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kennen</a:t>
            </a:r>
            <a:r>
              <a:rPr sz="16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sollten!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5517" y="5371985"/>
            <a:ext cx="260299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579B740-B947-4D28-BBC4-381F664E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4DA1AB-F740-41FE-BEE5-1D4025E8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561587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„Meine Funktionen“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Weitere</a:t>
            </a:r>
            <a:r>
              <a:rPr sz="2400" spc="-2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wichtige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Funktionen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2628" y="1039373"/>
            <a:ext cx="3583215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Bezahlen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(von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Studiengebühren)</a:t>
            </a:r>
            <a:r>
              <a:rPr sz="1400" spc="-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&amp;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Rückmelden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62628" y="1285612"/>
            <a:ext cx="3950879" cy="1983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79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6638B6"/>
                </a:solidFill>
                <a:latin typeface="RLRWQC+Wingdings"/>
                <a:cs typeface="RLRWQC+Wingdings"/>
              </a:rPr>
              <a:t></a:t>
            </a:r>
            <a:r>
              <a:rPr sz="1800" spc="-154" dirty="0">
                <a:solidFill>
                  <a:srgbClr val="6638B6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Termine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nicht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verpassen!</a:t>
            </a:r>
          </a:p>
          <a:p>
            <a:pPr marL="0" marR="0">
              <a:lnSpc>
                <a:spcPts val="181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Studienbescheinigungen</a:t>
            </a:r>
          </a:p>
          <a:p>
            <a:pPr marL="144779" marR="0">
              <a:lnSpc>
                <a:spcPts val="2000"/>
              </a:lnSpc>
              <a:spcBef>
                <a:spcPts val="91"/>
              </a:spcBef>
              <a:spcAft>
                <a:spcPts val="0"/>
              </a:spcAft>
            </a:pPr>
            <a:r>
              <a:rPr sz="1800" dirty="0">
                <a:solidFill>
                  <a:srgbClr val="6638B6"/>
                </a:solidFill>
                <a:latin typeface="RLRWQC+Wingdings"/>
                <a:cs typeface="RLRWQC+Wingdings"/>
              </a:rPr>
              <a:t></a:t>
            </a:r>
            <a:r>
              <a:rPr sz="1800" spc="-154" dirty="0">
                <a:solidFill>
                  <a:srgbClr val="6638B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Online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Immatrikulationsbescheinigungen</a:t>
            </a:r>
            <a:r>
              <a:rPr sz="1400" spc="-3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abrufen!</a:t>
            </a:r>
          </a:p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angemeldete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Prüfungen</a:t>
            </a:r>
          </a:p>
          <a:p>
            <a:pPr marL="144779" marR="0">
              <a:lnSpc>
                <a:spcPts val="1997"/>
              </a:lnSpc>
              <a:spcBef>
                <a:spcPts val="43"/>
              </a:spcBef>
              <a:spcAft>
                <a:spcPts val="0"/>
              </a:spcAft>
            </a:pPr>
            <a:r>
              <a:rPr sz="1800" dirty="0">
                <a:solidFill>
                  <a:srgbClr val="6638B6"/>
                </a:solidFill>
                <a:latin typeface="RLRWQC+Wingdings"/>
                <a:cs typeface="RLRWQC+Wingdings"/>
              </a:rPr>
              <a:t></a:t>
            </a:r>
            <a:r>
              <a:rPr sz="1800" spc="-154" dirty="0">
                <a:solidFill>
                  <a:srgbClr val="6638B6"/>
                </a:solidFill>
                <a:latin typeface="Times New Roman"/>
                <a:cs typeface="Times New Roman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Bei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Krankheit</a:t>
            </a:r>
            <a:r>
              <a:rPr sz="1400" spc="-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rechtzeitig</a:t>
            </a:r>
            <a:r>
              <a:rPr sz="1400" spc="-3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abmelden!</a:t>
            </a:r>
          </a:p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Notenspiegel</a:t>
            </a:r>
          </a:p>
          <a:p>
            <a:pPr marL="144779" marR="0">
              <a:lnSpc>
                <a:spcPts val="1997"/>
              </a:lnSpc>
              <a:spcBef>
                <a:spcPts val="93"/>
              </a:spcBef>
              <a:spcAft>
                <a:spcPts val="0"/>
              </a:spcAft>
            </a:pPr>
            <a:r>
              <a:rPr sz="1800" dirty="0">
                <a:solidFill>
                  <a:srgbClr val="6638B6"/>
                </a:solidFill>
                <a:latin typeface="RLRWQC+Wingdings"/>
                <a:cs typeface="RLRWQC+Wingdings"/>
              </a:rPr>
              <a:t></a:t>
            </a:r>
            <a:r>
              <a:rPr sz="1800" spc="-154" dirty="0">
                <a:solidFill>
                  <a:srgbClr val="6638B6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Welche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Noten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fehlen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noch?!?</a:t>
            </a:r>
          </a:p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Heute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ausfallende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62628" y="3236967"/>
            <a:ext cx="4040646" cy="52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79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6638B6"/>
                </a:solidFill>
                <a:latin typeface="RLRWQC+Wingdings"/>
                <a:cs typeface="RLRWQC+Wingdings"/>
              </a:rPr>
              <a:t></a:t>
            </a:r>
            <a:r>
              <a:rPr sz="1800" spc="-154" dirty="0">
                <a:solidFill>
                  <a:srgbClr val="6638B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Nicht 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umsonst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anreisen!</a:t>
            </a:r>
          </a:p>
          <a:p>
            <a:pPr marL="0" marR="0">
              <a:lnSpc>
                <a:spcPts val="181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Studienverlauf,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MySPO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,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Vertiefungsrichtung</a:t>
            </a:r>
            <a:r>
              <a:rPr sz="1400" spc="-2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wählen</a:t>
            </a:r>
            <a:r>
              <a:rPr sz="1400" spc="-2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07408" y="3724647"/>
            <a:ext cx="3661054" cy="291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6638B6"/>
                </a:solidFill>
                <a:latin typeface="RLRWQC+Wingdings"/>
                <a:cs typeface="RLRWQC+Wingdings"/>
              </a:rPr>
              <a:t></a:t>
            </a:r>
            <a:r>
              <a:rPr sz="1800" spc="-154" dirty="0">
                <a:solidFill>
                  <a:srgbClr val="6638B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Link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auf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spc="-1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QM-Portal</a:t>
            </a:r>
            <a:r>
              <a:rPr sz="1400" spc="-2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(Anmeldung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erforderlich)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53942" y="4481732"/>
            <a:ext cx="4288611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„</a:t>
            </a:r>
            <a:r>
              <a:rPr sz="1400" dirty="0">
                <a:solidFill>
                  <a:srgbClr val="000000"/>
                </a:solidFill>
                <a:latin typeface="FQKDWI+Barlow Semi Condensed Light"/>
                <a:cs typeface="FQKDWI+Barlow Semi Condensed Light"/>
              </a:rPr>
              <a:t>Good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–</a:t>
            </a:r>
            <a:r>
              <a:rPr sz="1400" dirty="0">
                <a:solidFill>
                  <a:srgbClr val="000000"/>
                </a:solidFill>
                <a:latin typeface="FQKDWI+Barlow Semi Condensed Light"/>
                <a:cs typeface="FQKDWI+Barlow Semi Condensed Light"/>
              </a:rPr>
              <a:t>to-know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“,</a:t>
            </a:r>
            <a:r>
              <a:rPr sz="1400" spc="-47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 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wenn</a:t>
            </a:r>
            <a:r>
              <a:rPr sz="1400" spc="-4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 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Sie</a:t>
            </a:r>
            <a:r>
              <a:rPr sz="1400" spc="-44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 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einen</a:t>
            </a:r>
            <a:r>
              <a:rPr sz="1400" spc="-49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 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Dozenten</a:t>
            </a:r>
            <a:r>
              <a:rPr sz="1400" spc="-44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 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sprechen</a:t>
            </a:r>
            <a:r>
              <a:rPr sz="1400" spc="-48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 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möchten: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53942" y="4728488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98721" y="4695729"/>
            <a:ext cx="4866076" cy="489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732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Dozentenplan</a:t>
            </a:r>
            <a:r>
              <a:rPr sz="1400" spc="21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 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(in der Kategorie</a:t>
            </a:r>
            <a:r>
              <a:rPr sz="1400" spc="2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 </a:t>
            </a:r>
            <a:r>
              <a:rPr sz="1400" dirty="0">
                <a:solidFill>
                  <a:srgbClr val="000000"/>
                </a:solidFill>
                <a:latin typeface="HAVEOK+Barlow Semi Condensed Light"/>
                <a:cs typeface="HAVEOK+Barlow Semi Condensed Light"/>
              </a:rPr>
              <a:t>„Personen“)</a:t>
            </a:r>
          </a:p>
          <a:p>
            <a:pPr marL="0" marR="0">
              <a:lnSpc>
                <a:spcPts val="16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RLRWQC+Wingdings"/>
                <a:cs typeface="RLRWQC+Wingdings"/>
              </a:rPr>
              <a:t></a:t>
            </a:r>
            <a:r>
              <a:rPr sz="1400" spc="-74" dirty="0">
                <a:solidFill>
                  <a:srgbClr val="6638B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638B6"/>
                </a:solidFill>
                <a:latin typeface="FQKDWI+Barlow Semi Condensed Light"/>
                <a:cs typeface="FQKDWI+Barlow Semi Condensed Light"/>
              </a:rPr>
              <a:t>Dozenten</a:t>
            </a:r>
            <a:r>
              <a:rPr sz="1400" spc="21" dirty="0">
                <a:solidFill>
                  <a:srgbClr val="6638B6"/>
                </a:solidFill>
                <a:latin typeface="FQKDWI+Barlow Semi Condensed Light"/>
                <a:cs typeface="FQKDWI+Barlow Semi Condensed Light"/>
              </a:rPr>
              <a:t> </a:t>
            </a:r>
            <a:r>
              <a:rPr sz="1400" dirty="0">
                <a:solidFill>
                  <a:srgbClr val="6638B6"/>
                </a:solidFill>
                <a:latin typeface="FQKDWI+Barlow Semi Condensed Light"/>
                <a:cs typeface="FQKDWI+Barlow Semi Condensed Light"/>
              </a:rPr>
              <a:t>finden</a:t>
            </a:r>
            <a:r>
              <a:rPr sz="1400" spc="21" dirty="0">
                <a:solidFill>
                  <a:srgbClr val="6638B6"/>
                </a:solidFill>
                <a:latin typeface="FQKDWI+Barlow Semi Condensed Light"/>
                <a:cs typeface="FQKDWI+Barlow Semi Condensed Light"/>
              </a:rPr>
              <a:t> </a:t>
            </a:r>
            <a:r>
              <a:rPr sz="1400" dirty="0">
                <a:solidFill>
                  <a:srgbClr val="6638B6"/>
                </a:solidFill>
                <a:latin typeface="FQKDWI+Barlow Semi Condensed Light"/>
                <a:cs typeface="FQKDWI+Barlow Semi Condensed Light"/>
              </a:rPr>
              <a:t>(Abpassen vor</a:t>
            </a:r>
            <a:r>
              <a:rPr sz="1400" spc="11" dirty="0">
                <a:solidFill>
                  <a:srgbClr val="6638B6"/>
                </a:solidFill>
                <a:latin typeface="FQKDWI+Barlow Semi Condensed Light"/>
                <a:cs typeface="FQKDWI+Barlow Semi Condensed Light"/>
              </a:rPr>
              <a:t> </a:t>
            </a:r>
            <a:r>
              <a:rPr sz="1400" dirty="0">
                <a:solidFill>
                  <a:srgbClr val="6638B6"/>
                </a:solidFill>
                <a:latin typeface="FQKDWI+Barlow Semi Condensed Light"/>
                <a:cs typeface="FQKDWI+Barlow Semi Condensed Light"/>
              </a:rPr>
              <a:t>oder nach Präsenzveranstaltungen)!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35517" y="5371985"/>
            <a:ext cx="2604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46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F49B49F-6854-4285-AD5C-BBB56835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25C88D1-F204-4748-A909-AA082392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41613" y="5371985"/>
            <a:ext cx="255498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47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87A688-A09B-4DDC-B261-7D392578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B2C98C7-1163-4966-A6DE-D15C8983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449" y="1325874"/>
            <a:ext cx="1085449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5517" y="5371985"/>
            <a:ext cx="26155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48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45EEC6D-5FBF-40E2-8A53-FB107E3A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3C7E56-74C1-457D-B044-3003E086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1402" y="4799967"/>
            <a:ext cx="4341698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5C3DE"/>
                </a:solidFill>
                <a:latin typeface="POHNWO+Arial"/>
                <a:cs typeface="POHNWO+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 Startseite</a:t>
            </a:r>
            <a:r>
              <a:rPr sz="1400" u="sng" spc="-42" dirty="0">
                <a:solidFill>
                  <a:srgbClr val="05C3DE"/>
                </a:solidFill>
                <a:latin typeface="POHNWO+Arial"/>
                <a:cs typeface="POHNWO+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 dirty="0">
                <a:solidFill>
                  <a:srgbClr val="05C3DE"/>
                </a:solidFill>
                <a:latin typeface="POHNWO+Arial"/>
                <a:cs typeface="POHNWO+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sz="1400" u="sng" spc="-14" dirty="0">
                <a:solidFill>
                  <a:srgbClr val="05C3DE"/>
                </a:solidFill>
                <a:latin typeface="POHNWO+Arial"/>
                <a:cs typeface="POHNWO+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 dirty="0">
                <a:solidFill>
                  <a:srgbClr val="05C3DE"/>
                </a:solidFill>
                <a:latin typeface="POHNWO+Arial"/>
                <a:cs typeface="POHNWO+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MyCampus</a:t>
            </a:r>
            <a:r>
              <a:rPr sz="1400" u="sng" spc="37" dirty="0">
                <a:solidFill>
                  <a:srgbClr val="05C3DE"/>
                </a:solidFill>
                <a:latin typeface="POHNWO+Arial"/>
                <a:cs typeface="POHNWO+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 dirty="0">
                <a:solidFill>
                  <a:srgbClr val="05C3DE"/>
                </a:solidFill>
                <a:latin typeface="IALVJU+Arial"/>
                <a:cs typeface="IALVJU+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sz="1400" u="sng" dirty="0">
                <a:solidFill>
                  <a:srgbClr val="05C3DE"/>
                </a:solidFill>
                <a:latin typeface="POHNWO+Arial"/>
                <a:cs typeface="POHNWO+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Studienmanagement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5517" y="5371985"/>
            <a:ext cx="260299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49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749F15-DAE1-4B9B-8ED3-D97FB4E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E6BFC4C-7064-41BB-8C87-EBEA00D1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1503812"/>
            <a:ext cx="134652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Studienservice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587" y="1788468"/>
            <a:ext cx="4627730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49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Rückmeldung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Bescheinigungen,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Persönliche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Daten,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Zahlungen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07" y="2125985"/>
            <a:ext cx="846368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Anträge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587" y="2410973"/>
            <a:ext cx="375144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49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Stammdaten,</a:t>
            </a:r>
            <a:r>
              <a:rPr sz="1400" spc="-28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Praxissemester,</a:t>
            </a:r>
            <a:r>
              <a:rPr sz="1400" spc="-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Exmatrikulation,</a:t>
            </a:r>
            <a:r>
              <a:rPr sz="1400" spc="-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807" y="2747777"/>
            <a:ext cx="56178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587" y="3033019"/>
            <a:ext cx="284528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49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Stundenplan,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Vorlesungen,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Belegung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3807" y="3369823"/>
            <a:ext cx="791628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Moodle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587" y="3654811"/>
            <a:ext cx="434128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49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Kursmaterial,</a:t>
            </a:r>
            <a:r>
              <a:rPr sz="1400" spc="-28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Übungsaufgaben,</a:t>
            </a:r>
            <a:r>
              <a:rPr sz="1400" spc="-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multimediale</a:t>
            </a:r>
            <a:r>
              <a:rPr sz="1400" spc="-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Zusatzinfo…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3807" y="3991283"/>
            <a:ext cx="1482225" cy="27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RZ-Serviceportal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8587" y="4276934"/>
            <a:ext cx="337844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49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IT-Support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z.B.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Software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&amp;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Programme,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VPN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3807" y="4613738"/>
            <a:ext cx="2484889" cy="56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QM-Funktionen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Studierende</a:t>
            </a:r>
          </a:p>
          <a:p>
            <a:pPr marL="144780" marR="0">
              <a:lnSpc>
                <a:spcPts val="1895"/>
              </a:lnSpc>
              <a:spcBef>
                <a:spcPts val="34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49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Notenspiegel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Plus,</a:t>
            </a:r>
            <a:r>
              <a:rPr sz="14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MySPO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, …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32469" y="5371985"/>
            <a:ext cx="2633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50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240DCEC7-B4E5-4B77-A156-D66BCF28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A6DF2347-04EE-4649-B797-25A735C7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794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251399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Hochschulkalender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4948123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Wichtige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Termine</a:t>
            </a:r>
            <a:r>
              <a:rPr sz="2400" spc="2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2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Hochschulkalender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6097" y="1354195"/>
            <a:ext cx="3009604" cy="848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aktuellen</a:t>
            </a:r>
            <a:r>
              <a:rPr sz="16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Termine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sind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Homepage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u="sng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www.rwu.de</a:t>
            </a:r>
            <a:r>
              <a:rPr sz="1600" spc="24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unterhalb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der </a:t>
            </a:r>
            <a:r>
              <a:rPr sz="16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„News“</a:t>
            </a:r>
            <a:r>
              <a:rPr sz="16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zu</a:t>
            </a:r>
            <a:r>
              <a:rPr sz="16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finden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40152" y="3217540"/>
            <a:ext cx="2635607" cy="848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Durch Mausklick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600" spc="4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A8CE"/>
                </a:solidFill>
                <a:latin typeface="CDWQTG+Barlow Semi Condensed Regular"/>
                <a:cs typeface="CDWQTG+Barlow Semi Condensed Regular"/>
              </a:rPr>
              <a:t>„Aktuelle</a:t>
            </a:r>
          </a:p>
          <a:p>
            <a:pPr marL="14478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" dirty="0">
                <a:solidFill>
                  <a:srgbClr val="00A8CE"/>
                </a:solidFill>
                <a:latin typeface="CDWQTG+Barlow Semi Condensed Regular"/>
                <a:cs typeface="CDWQTG+Barlow Semi Condensed Regular"/>
              </a:rPr>
              <a:t>Termine“</a:t>
            </a:r>
            <a:r>
              <a:rPr sz="1600" dirty="0">
                <a:solidFill>
                  <a:srgbClr val="00A8CE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die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Termine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chronologisch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aufgelistet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855" y="4311035"/>
            <a:ext cx="4206703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Kalender beinhaltet</a:t>
            </a:r>
            <a:r>
              <a:rPr sz="16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Termine</a:t>
            </a:r>
            <a:r>
              <a:rPr sz="16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600" spc="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Studierende,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1635" y="4579259"/>
            <a:ext cx="3518086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MitarbeiterInnen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und/oder</a:t>
            </a:r>
            <a:r>
              <a:rPr sz="16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ProfessorInnen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90381" y="5371985"/>
            <a:ext cx="20520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6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A86EB89-B68A-4C38-BAAE-1A2AE484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BDF8ACF-47FC-4D70-B2DF-753D12CA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55329" y="5371985"/>
            <a:ext cx="240372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51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ED6C5FE-C0C5-4E9D-BAA6-4A8F3FE2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06930DA-8A2F-489E-949D-E8676381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7041" y="5371985"/>
            <a:ext cx="25934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16B6E0-D16F-4F5A-A940-6719B514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1D62469-D3F8-46AB-B409-690CE08F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7041" y="5371985"/>
            <a:ext cx="2585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53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31E8648-1F95-404E-BB67-4208C3ED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5862553-AFBE-4693-BF6B-9C8CC90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5517" y="5371985"/>
            <a:ext cx="26094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54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E7E278A-DB42-4586-B113-96C01C38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8C9DB8-8CFA-4218-AE94-7C3E98BB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4869" y="1024376"/>
            <a:ext cx="3736303" cy="111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Notenspiegel</a:t>
            </a:r>
            <a:r>
              <a:rPr sz="16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PLUS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finden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Beispiel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Informationen</a:t>
            </a:r>
            <a:r>
              <a:rPr sz="16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bestandene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Prüfungen,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noch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ausstehende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Prüfungen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</a:t>
            </a:r>
          </a:p>
          <a:p>
            <a:pPr marL="0" marR="0">
              <a:lnSpc>
                <a:spcPts val="211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natürlich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Noten.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4869" y="2199634"/>
            <a:ext cx="3890244" cy="848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Notenspiegel</a:t>
            </a:r>
            <a:r>
              <a:rPr sz="16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PLUS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deutlich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detaillierter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als</a:t>
            </a:r>
            <a:r>
              <a:rPr sz="1600" spc="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Notenspiegel,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direkt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„Meine </a:t>
            </a:r>
            <a:r>
              <a:rPr sz="16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Funktionen“</a:t>
            </a:r>
            <a:r>
              <a:rPr sz="16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finden.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74869" y="3105271"/>
            <a:ext cx="3669932" cy="848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0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Wundern </a:t>
            </a:r>
            <a:r>
              <a:rPr sz="1600" i="1" spc="12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Sie</a:t>
            </a:r>
            <a:r>
              <a:rPr sz="1600" i="1" spc="-10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sich</a:t>
            </a:r>
            <a:r>
              <a:rPr sz="1600" i="1" spc="26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spc="13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bitte</a:t>
            </a:r>
            <a:r>
              <a:rPr sz="1600" i="1" spc="-23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nicht: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2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Der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spc="12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Muster-Student</a:t>
            </a:r>
            <a:r>
              <a:rPr sz="1600" i="1" spc="-22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spc="10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studiert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schon</a:t>
            </a:r>
            <a:r>
              <a:rPr sz="1600" i="1" spc="37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sehr lange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und</a:t>
            </a:r>
            <a:r>
              <a:rPr sz="1600" i="1" spc="18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nach</a:t>
            </a:r>
            <a:r>
              <a:rPr sz="1600" i="1" spc="27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spc="1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einer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nicht</a:t>
            </a:r>
            <a:r>
              <a:rPr sz="1600" i="1" spc="30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mehr </a:t>
            </a:r>
            <a:r>
              <a:rPr sz="1600" i="1" spc="1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aktuellen</a:t>
            </a:r>
            <a:r>
              <a:rPr sz="1600" i="1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 </a:t>
            </a:r>
            <a:r>
              <a:rPr sz="1600" i="1" spc="14" dirty="0">
                <a:solidFill>
                  <a:srgbClr val="000000"/>
                </a:solidFill>
                <a:latin typeface="SLNHJQ+Barlow Semi Condensed Italic"/>
                <a:cs typeface="SLNHJQ+Barlow Semi Condensed Italic"/>
              </a:rPr>
              <a:t>SPO!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7041" y="5371985"/>
            <a:ext cx="258432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55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F0049DA-B239-4B6E-BBA6-3EE9E45A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4924A87-B997-4439-B4CF-98D988F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1694078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„MyCampus“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1980813"/>
            <a:ext cx="3595384" cy="848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Studien-</a:t>
            </a:r>
            <a:r>
              <a:rPr sz="16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Prüfungsordnung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(SPO)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 der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Studium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beginnen,</a:t>
            </a:r>
            <a:r>
              <a:rPr sz="16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gilt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gesamte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Studienzeit.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807" y="2887974"/>
            <a:ext cx="3561736" cy="848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Es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durchaus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empfehlenswert,</a:t>
            </a:r>
            <a:r>
              <a:rPr sz="16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gedrucktes Exemplar der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SPO</a:t>
            </a:r>
            <a:r>
              <a:rPr sz="1600" spc="3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</a:p>
          <a:p>
            <a:pPr marL="14478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besorgen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aufzubewahren!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07" y="3793484"/>
            <a:ext cx="3567237" cy="848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Suchen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über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Homepage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(Lupen-Symbol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unten,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links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neben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Button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„INTERN“):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587" y="4649640"/>
            <a:ext cx="2460229" cy="6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SPO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Bachelorstudiengänge</a:t>
            </a:r>
          </a:p>
          <a:p>
            <a:pPr marL="0" marR="0">
              <a:lnSpc>
                <a:spcPts val="2154"/>
              </a:lnSpc>
              <a:spcBef>
                <a:spcPts val="30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SPO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Masterstudiengänge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37041" y="5371985"/>
            <a:ext cx="2585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56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2C14595-67F7-4B25-8F8E-E1010612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2C047A1-BBD0-4165-8ECB-6FA5813B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582619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My Campus</a:t>
            </a:r>
            <a:r>
              <a:rPr sz="2400" b="1" spc="2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bzw.</a:t>
            </a:r>
            <a:r>
              <a:rPr sz="2400" b="1" spc="-1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myCampus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272430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Handbuch</a:t>
            </a:r>
            <a:r>
              <a:rPr sz="2400" spc="2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myCampus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807" y="4666773"/>
            <a:ext cx="5849376" cy="513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Studierenden-Service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  <a:r>
              <a:rPr sz="1400" spc="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u="sng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https://www.rwu.de/media/6431</a:t>
            </a:r>
            <a:r>
              <a:rPr sz="1400" spc="14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Handbuch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myCampus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zum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Herunterladen</a:t>
            </a:r>
            <a:r>
              <a:rPr sz="1400" spc="-46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(auch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zu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im </a:t>
            </a:r>
            <a:r>
              <a:rPr sz="1400" spc="63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Ersti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“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-Moodle-Kurs):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43137" y="5371985"/>
            <a:ext cx="253631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57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AE6621B-2FCA-4F35-84A1-9CE6AC24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422BF26-99BA-4632-B327-F3E0F403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4401312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Office</a:t>
            </a:r>
            <a:r>
              <a:rPr sz="2400" b="1" spc="18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365 für Studierende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Informationen</a:t>
            </a:r>
            <a:r>
              <a:rPr sz="2400" spc="3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Rechenzentrums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5436" y="1314239"/>
            <a:ext cx="2925375" cy="848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wichtigsten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Informationen</a:t>
            </a:r>
            <a:r>
              <a:rPr sz="16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</a:p>
          <a:p>
            <a:pPr marL="144779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Office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365</a:t>
            </a:r>
            <a:r>
              <a:rPr sz="1600" spc="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auch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</a:p>
          <a:p>
            <a:pPr marL="144779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Serviceseiten</a:t>
            </a:r>
            <a:r>
              <a:rPr sz="16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0216" y="2119497"/>
            <a:ext cx="2022232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Rechenzentrums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0216" y="2437681"/>
            <a:ext cx="2701400" cy="2494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</a:t>
            </a:r>
          </a:p>
          <a:p>
            <a:pPr marL="0" marR="0">
              <a:lnSpc>
                <a:spcPts val="2154"/>
              </a:lnSpc>
              <a:spcBef>
                <a:spcPts val="31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</a:t>
            </a:r>
            <a:r>
              <a:rPr sz="16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(Anmeldung!)</a:t>
            </a:r>
          </a:p>
          <a:p>
            <a:pPr marL="0" marR="0">
              <a:lnSpc>
                <a:spcPts val="2154"/>
              </a:lnSpc>
              <a:spcBef>
                <a:spcPts val="30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Unsere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Dienste</a:t>
            </a:r>
          </a:p>
          <a:p>
            <a:pPr marL="0" marR="0">
              <a:lnSpc>
                <a:spcPts val="2154"/>
              </a:lnSpc>
              <a:spcBef>
                <a:spcPts val="30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Software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Angebote</a:t>
            </a:r>
          </a:p>
          <a:p>
            <a:pPr marL="0" marR="0">
              <a:lnSpc>
                <a:spcPts val="2154"/>
              </a:lnSpc>
              <a:spcBef>
                <a:spcPts val="31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LRWQC+Wingdings"/>
                <a:cs typeface="RLRWQC+Wingdings"/>
              </a:rPr>
              <a:t>➢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Office</a:t>
            </a:r>
            <a:r>
              <a:rPr sz="1600" spc="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365</a:t>
            </a:r>
          </a:p>
          <a:p>
            <a:pPr marL="0" marR="0">
              <a:lnSpc>
                <a:spcPts val="2154"/>
              </a:lnSpc>
              <a:spcBef>
                <a:spcPts val="303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bzw.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unter:</a:t>
            </a:r>
          </a:p>
          <a:p>
            <a:pPr marL="0" marR="0">
              <a:lnSpc>
                <a:spcPts val="2160"/>
              </a:lnSpc>
              <a:spcBef>
                <a:spcPts val="349"/>
              </a:spcBef>
              <a:spcAft>
                <a:spcPts val="0"/>
              </a:spcAft>
            </a:pPr>
            <a:r>
              <a:rPr sz="1600" u="sng" spc="12" dirty="0">
                <a:solidFill>
                  <a:srgbClr val="05C3DE"/>
                </a:solidFill>
                <a:latin typeface="EWNHRE+Barlow Semi Condensed Regular"/>
                <a:cs typeface="EWNHRE+Barlow Semi Condensed Regular"/>
              </a:rPr>
              <a:t>https://rz-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spc="1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serviceportal.rwu.de/office-365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7041" y="5371985"/>
            <a:ext cx="259689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58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43AA05-6F33-4700-AA86-10AF56B8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C391C8A-CD51-4A8A-86B7-C20C8A97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183428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E-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Learning</a:t>
            </a:r>
            <a:r>
              <a:rPr sz="2400" b="1" spc="12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mit „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Moodle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“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Veranstaltungsinhalte,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Tests,</a:t>
            </a:r>
            <a:r>
              <a:rPr sz="2400" spc="-37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u.v.m. online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4914" y="1278884"/>
            <a:ext cx="1743719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Was</a:t>
            </a:r>
            <a:r>
              <a:rPr sz="16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E-Learning?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34914" y="1629308"/>
            <a:ext cx="3665825" cy="207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200" spc="386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  <a:r>
              <a:rPr sz="12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E-Learning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(auch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eLearning,</a:t>
            </a:r>
            <a:r>
              <a:rPr sz="12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englisch</a:t>
            </a:r>
            <a:r>
              <a:rPr sz="12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electronic</a:t>
            </a:r>
          </a:p>
          <a:p>
            <a:pPr marL="144779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learning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–</a:t>
            </a:r>
            <a:r>
              <a:rPr sz="12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elektronisch</a:t>
            </a:r>
            <a:r>
              <a:rPr sz="12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unterstütztes</a:t>
            </a:r>
            <a:r>
              <a:rPr sz="1200" spc="-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Lernen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oder </a:t>
            </a:r>
            <a:r>
              <a:rPr sz="1200" spc="5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</a:t>
            </a:r>
          </a:p>
          <a:p>
            <a:pPr marL="144779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Lernen</a:t>
            </a:r>
            <a:r>
              <a:rPr sz="12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genannt),</a:t>
            </a:r>
            <a:r>
              <a:rPr sz="12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</a:t>
            </a:r>
            <a:r>
              <a:rPr sz="12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allgemeinen</a:t>
            </a:r>
            <a:r>
              <a:rPr sz="12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</a:t>
            </a:r>
            <a:r>
              <a:rPr sz="12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Formen</a:t>
            </a:r>
          </a:p>
          <a:p>
            <a:pPr marL="144779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Lernen</a:t>
            </a:r>
            <a:r>
              <a:rPr sz="12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verstanden,</a:t>
            </a:r>
            <a:r>
              <a:rPr sz="1200" spc="-3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 denen</a:t>
            </a:r>
            <a:r>
              <a:rPr sz="12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digitale</a:t>
            </a:r>
            <a:r>
              <a:rPr sz="12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Medien</a:t>
            </a:r>
            <a:r>
              <a:rPr sz="12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2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</a:p>
          <a:p>
            <a:pPr marL="144779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Präsentation</a:t>
            </a:r>
            <a:r>
              <a:rPr sz="1200" spc="-3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Distribution</a:t>
            </a:r>
            <a:r>
              <a:rPr sz="1200" spc="-3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Lernmaterialien</a:t>
            </a:r>
          </a:p>
          <a:p>
            <a:pPr marL="144779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und/oder</a:t>
            </a:r>
            <a:r>
              <a:rPr sz="12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zur</a:t>
            </a:r>
            <a:r>
              <a:rPr sz="12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Unterstützung</a:t>
            </a:r>
            <a:r>
              <a:rPr sz="12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zwischenmenschlicher</a:t>
            </a:r>
          </a:p>
          <a:p>
            <a:pPr marL="144779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Kommunikation</a:t>
            </a:r>
            <a:r>
              <a:rPr sz="12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Einsatz</a:t>
            </a:r>
            <a:r>
              <a:rPr sz="12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kommen.</a:t>
            </a:r>
            <a:r>
              <a:rPr sz="12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E-Learning</a:t>
            </a:r>
          </a:p>
          <a:p>
            <a:pPr marL="144779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2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als</a:t>
            </a:r>
            <a:r>
              <a:rPr sz="12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Synonyme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Begriffe</a:t>
            </a:r>
            <a:r>
              <a:rPr sz="12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</a:t>
            </a:r>
            <a:r>
              <a:rPr sz="12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Online-</a:t>
            </a:r>
          </a:p>
          <a:p>
            <a:pPr marL="144779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Lernen,</a:t>
            </a:r>
            <a:r>
              <a:rPr sz="12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Telelernen,</a:t>
            </a:r>
            <a:r>
              <a:rPr sz="12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Computer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Based</a:t>
            </a:r>
            <a:r>
              <a:rPr sz="12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Training,</a:t>
            </a:r>
          </a:p>
          <a:p>
            <a:pPr marL="144779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multimediales</a:t>
            </a:r>
            <a:r>
              <a:rPr sz="1200" spc="-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Lernen,</a:t>
            </a:r>
            <a:r>
              <a:rPr sz="12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Open</a:t>
            </a:r>
            <a:r>
              <a:rPr sz="1200" spc="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and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Distance</a:t>
            </a:r>
            <a:r>
              <a:rPr sz="12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Learning,</a:t>
            </a:r>
          </a:p>
          <a:p>
            <a:pPr marL="144779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computergestütztes</a:t>
            </a:r>
            <a:r>
              <a:rPr sz="1200" spc="-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Lernen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u.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34914" y="3717823"/>
            <a:ext cx="3642764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200" spc="386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verwendete</a:t>
            </a:r>
            <a:r>
              <a:rPr sz="1200" spc="-3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E-Learning-Tool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an der</a:t>
            </a:r>
            <a:r>
              <a:rPr sz="12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RWU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nennt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9694" y="3900371"/>
            <a:ext cx="823810" cy="244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Moodle</a:t>
            </a:r>
            <a:r>
              <a:rPr sz="12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4.3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34914" y="4160037"/>
            <a:ext cx="3496917" cy="42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IALVJU+Arial"/>
                <a:cs typeface="IALVJU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sz="1200" spc="386" dirty="0">
                <a:solidFill>
                  <a:srgbClr val="000000"/>
                </a:solidFill>
                <a:latin typeface="IALVJU+Arial"/>
                <a:cs typeface="IALVJU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https://www.elearning.rwu.de</a:t>
            </a:r>
            <a:r>
              <a:rPr sz="1200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 über den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direkten</a:t>
            </a:r>
          </a:p>
          <a:p>
            <a:pPr marL="144779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Link</a:t>
            </a:r>
            <a:r>
              <a:rPr sz="12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2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u="sng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www.rwu.de</a:t>
            </a:r>
            <a:r>
              <a:rPr sz="1200" spc="-12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2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9694" y="4521251"/>
            <a:ext cx="1637842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2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SCHNELLER</a:t>
            </a:r>
            <a:r>
              <a:rPr sz="1200" spc="-2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ANS</a:t>
            </a:r>
            <a:r>
              <a:rPr sz="12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ZIEL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34914" y="4784903"/>
            <a:ext cx="3204358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6637B6"/>
                </a:solidFill>
                <a:latin typeface="IALVJU+Arial"/>
                <a:cs typeface="IALVJU+Arial"/>
              </a:rPr>
              <a:t>•</a:t>
            </a:r>
            <a:r>
              <a:rPr sz="1200" spc="386" dirty="0">
                <a:solidFill>
                  <a:srgbClr val="6637B6"/>
                </a:solidFill>
                <a:latin typeface="IALVJU+Arial"/>
                <a:cs typeface="IALVJU+Arial"/>
              </a:rPr>
              <a:t> </a:t>
            </a:r>
            <a:r>
              <a:rPr sz="1200" b="1" spc="16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In</a:t>
            </a:r>
            <a:r>
              <a:rPr sz="1200" b="1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3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Zeiten</a:t>
            </a:r>
            <a:r>
              <a:rPr sz="1200" b="1" spc="-11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0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von</a:t>
            </a:r>
            <a:r>
              <a:rPr sz="1200" b="1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0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Corona</a:t>
            </a:r>
            <a:r>
              <a:rPr sz="1200" b="1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5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und</a:t>
            </a:r>
            <a:r>
              <a:rPr sz="1200" b="1" spc="-10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2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virtuellem</a:t>
            </a:r>
            <a:r>
              <a:rPr sz="1200" b="1" spc="-20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2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Hörsaal</a:t>
            </a:r>
            <a:r>
              <a:rPr sz="1200" b="1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4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ist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79694" y="4967450"/>
            <a:ext cx="2182152" cy="244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2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eLearning</a:t>
            </a:r>
            <a:r>
              <a:rPr sz="1200" b="1" spc="-10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5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wichtig</a:t>
            </a:r>
            <a:r>
              <a:rPr sz="1200" b="1" spc="-13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4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wie</a:t>
            </a:r>
            <a:r>
              <a:rPr sz="1200" b="1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5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nie</a:t>
            </a:r>
            <a:r>
              <a:rPr sz="1200" b="1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200" b="1" spc="11" dirty="0">
                <a:solidFill>
                  <a:srgbClr val="6637B6"/>
                </a:solidFill>
                <a:latin typeface="EFSDIP+Barlow Semi Condensed Bold"/>
                <a:cs typeface="EFSDIP+Barlow Semi Condensed Bold"/>
              </a:rPr>
              <a:t>zuvor!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37041" y="5371985"/>
            <a:ext cx="258432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59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E3F1F3B7-A0A4-44AD-AA9F-98748DD1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7EFE0276-6CB2-412F-8CC8-5F6675D2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124149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E-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Learning</a:t>
            </a:r>
            <a:r>
              <a:rPr sz="2400" b="1" spc="12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mit „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Moodle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“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Moodle-Startseite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00928" y="1273180"/>
            <a:ext cx="2962704" cy="513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Moodle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eLearning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Plattform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144779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Hochschule.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Mit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Moodle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45708" y="1742572"/>
            <a:ext cx="210023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Lernunterlagen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gelesen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45708" y="1977522"/>
            <a:ext cx="3007468" cy="982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heruntergeladen,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virtuelle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Vorlesungen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besucht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(Stichwort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BigBlueButton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bzw.</a:t>
            </a:r>
          </a:p>
          <a:p>
            <a:pPr marL="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BBB),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Aufgaben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Tests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bearbeitet</a:t>
            </a:r>
            <a:r>
              <a:rPr sz="1400" spc="-3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vieles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mehr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gemacht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werden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00928" y="3016558"/>
            <a:ext cx="2972533" cy="98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zugehörigen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Moodle-Kurs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einer</a:t>
            </a:r>
          </a:p>
          <a:p>
            <a:pPr marL="144779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entweder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als</a:t>
            </a:r>
          </a:p>
          <a:p>
            <a:pPr marL="144779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Link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LSF-beschreibung</a:t>
            </a:r>
            <a:r>
              <a:rPr sz="1400" spc="-3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</a:p>
          <a:p>
            <a:pPr marL="144779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bekommen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45708" y="3955596"/>
            <a:ext cx="2678344" cy="7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Einschreibeschlüssel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Beginn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0" marR="0">
              <a:lnSpc>
                <a:spcPts val="1851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Veranstaltung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Mail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zugeschickt</a:t>
            </a:r>
          </a:p>
          <a:p>
            <a:pPr marL="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(Anmeldung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im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erforderlich!)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00928" y="4762480"/>
            <a:ext cx="304026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Moodle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bequem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45708" y="4997176"/>
            <a:ext cx="3038671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zentralen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Benutzerkonto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32469" y="5371985"/>
            <a:ext cx="2633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60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1D91F732-5014-4D11-89C3-5362F85E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DBA0426-1FC9-4AB5-9631-5AC2913A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67989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Internetseiten der</a:t>
            </a:r>
            <a:r>
              <a:rPr sz="2400" b="1" spc="-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Hochschule 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–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www.rwu.de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4519573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„Interner </a:t>
            </a:r>
            <a:r>
              <a:rPr sz="2400" spc="14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Bereich“–</a:t>
            </a:r>
            <a:r>
              <a:rPr sz="2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Schneller</a:t>
            </a:r>
            <a:r>
              <a:rPr sz="2400" spc="2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ans</a:t>
            </a:r>
            <a:r>
              <a:rPr sz="2400" spc="18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Ziel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932" y="1270386"/>
            <a:ext cx="1756458" cy="3496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Bereich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„Hochschule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intern“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SCHNELLER</a:t>
            </a:r>
            <a:r>
              <a:rPr sz="1400" b="1" spc="-3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ANS</a:t>
            </a:r>
            <a:r>
              <a:rPr sz="1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b="1" spc="15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ZIEL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Shortcuts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wichtigsten</a:t>
            </a:r>
            <a:r>
              <a:rPr sz="1400" spc="-3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Tools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Informationsquellen:</a:t>
            </a:r>
          </a:p>
          <a:p>
            <a:pPr marL="0" marR="0">
              <a:lnSpc>
                <a:spcPts val="1898"/>
              </a:lnSpc>
              <a:spcBef>
                <a:spcPts val="273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Website</a:t>
            </a:r>
          </a:p>
          <a:p>
            <a:pPr marL="0" marR="0">
              <a:lnSpc>
                <a:spcPts val="1895"/>
              </a:lnSpc>
              <a:spcBef>
                <a:spcPts val="24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My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Campus</a:t>
            </a:r>
          </a:p>
          <a:p>
            <a:pPr marL="0" marR="0">
              <a:lnSpc>
                <a:spcPts val="1895"/>
              </a:lnSpc>
              <a:spcBef>
                <a:spcPts val="288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LSF</a:t>
            </a:r>
          </a:p>
          <a:p>
            <a:pPr marL="0" marR="0">
              <a:lnSpc>
                <a:spcPts val="1895"/>
              </a:lnSpc>
              <a:spcBef>
                <a:spcPts val="276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E-Learning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(Moodle)</a:t>
            </a:r>
          </a:p>
          <a:p>
            <a:pPr marL="0" marR="0">
              <a:lnSpc>
                <a:spcPts val="1898"/>
              </a:lnSpc>
              <a:spcBef>
                <a:spcPts val="285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QM-Portal</a:t>
            </a:r>
          </a:p>
          <a:p>
            <a:pPr marL="0" marR="0">
              <a:lnSpc>
                <a:spcPts val="1895"/>
              </a:lnSpc>
              <a:spcBef>
                <a:spcPts val="289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RZ-Serviceportal</a:t>
            </a:r>
          </a:p>
          <a:p>
            <a:pPr marL="0" marR="0">
              <a:lnSpc>
                <a:spcPts val="1895"/>
              </a:lnSpc>
              <a:spcBef>
                <a:spcPts val="226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3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Webmail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932" y="4765833"/>
            <a:ext cx="1036994" cy="832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Bibliothek</a:t>
            </a:r>
          </a:p>
          <a:p>
            <a:pPr marL="0" marR="0">
              <a:lnSpc>
                <a:spcPts val="1898"/>
              </a:lnSpc>
              <a:spcBef>
                <a:spcPts val="285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Mensaplan</a:t>
            </a:r>
          </a:p>
          <a:p>
            <a:pPr marL="0" marR="0">
              <a:lnSpc>
                <a:spcPts val="1895"/>
              </a:lnSpc>
              <a:spcBef>
                <a:spcPts val="278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6477" y="5371985"/>
            <a:ext cx="200291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7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D786227-39A0-4026-8DC6-0563AD7C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8AC54DF-B77F-4A09-97D9-85115D84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098998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E-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Learning</a:t>
            </a:r>
            <a:r>
              <a:rPr sz="2400" b="1" spc="12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mit „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Moodle</a:t>
            </a:r>
            <a:r>
              <a:rPr sz="2400" b="1" dirty="0">
                <a:solidFill>
                  <a:srgbClr val="6638B6"/>
                </a:solidFill>
                <a:latin typeface="CQUEQC+Barlow Semi Condensed Bold"/>
                <a:cs typeface="CQUEQC+Barlow Semi Condensed Bold"/>
              </a:rPr>
              <a:t>“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Moodle-Kurs</a:t>
            </a:r>
            <a:r>
              <a:rPr sz="2400" spc="-3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mit</a:t>
            </a:r>
            <a:r>
              <a:rPr sz="2400" spc="2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Tipps &amp;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Tricks 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2400" spc="-17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Moodle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0430" y="1273180"/>
            <a:ext cx="3003536" cy="513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Schauen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unbedingt</a:t>
            </a:r>
            <a:r>
              <a:rPr sz="14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</a:p>
          <a:p>
            <a:pPr marL="144779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Startseite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Verfügung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gestellten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25210" y="1742572"/>
            <a:ext cx="2972875" cy="51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„INFORMATIONEN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FÜR</a:t>
            </a:r>
            <a:r>
              <a:rPr sz="1400" spc="-29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STUDIERENDE“</a:t>
            </a:r>
            <a:r>
              <a:rPr sz="1400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DWQTG+Barlow Semi Condensed Regular"/>
                <a:cs typeface="CDWQTG+Barlow Semi Condensed Regular"/>
              </a:rPr>
              <a:t>an</a:t>
            </a:r>
          </a:p>
          <a:p>
            <a:pPr marL="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(kein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Einschreibeschlüssel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notwendig)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55329" y="5371985"/>
            <a:ext cx="240372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61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27F9D72-D310-42D7-ABF0-D428FB83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D96ACBF-8B2D-461B-8F8C-CC5C7BCE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5900622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Bitte</a:t>
            </a:r>
            <a:r>
              <a:rPr sz="2400" b="1" spc="-1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Abmelden / Logout nie vergessen!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Sicheres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Arbeiten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an</a:t>
            </a:r>
            <a:r>
              <a:rPr sz="2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Computern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2400" spc="-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Hochschule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0962" y="2819902"/>
            <a:ext cx="5469417" cy="311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Vergessen</a:t>
            </a:r>
            <a:r>
              <a:rPr sz="1600" b="1" spc="1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spc="1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Sie</a:t>
            </a:r>
            <a:r>
              <a:rPr sz="16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bitte</a:t>
            </a:r>
            <a:r>
              <a:rPr sz="16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nie, </a:t>
            </a:r>
            <a:r>
              <a:rPr sz="1600" b="1" spc="13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sich</a:t>
            </a:r>
            <a:r>
              <a:rPr sz="1600" b="1" spc="-14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spc="1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nach</a:t>
            </a:r>
            <a:r>
              <a:rPr sz="1600" b="1" spc="1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getaner</a:t>
            </a:r>
            <a:r>
              <a:rPr sz="1600" b="1" spc="16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Arbeit abzumelden</a:t>
            </a:r>
            <a:r>
              <a:rPr sz="1600" b="1" spc="52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!!!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70962" y="3190234"/>
            <a:ext cx="5915731" cy="580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Egal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ob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vom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Hochschul-PC,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aus</a:t>
            </a:r>
            <a:r>
              <a:rPr sz="16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LSF,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dem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</a:t>
            </a:r>
            <a:r>
              <a:rPr sz="16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Rechenzentrums,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Moodle,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QM-Portal,</a:t>
            </a:r>
            <a:r>
              <a:rPr sz="16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etc.:</a:t>
            </a:r>
            <a:r>
              <a:rPr sz="1600" spc="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MELDEN </a:t>
            </a:r>
            <a:r>
              <a:rPr sz="1600" b="1" spc="10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SIE</a:t>
            </a:r>
            <a:r>
              <a:rPr sz="16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SICH</a:t>
            </a:r>
            <a:r>
              <a:rPr sz="1600" b="1" spc="18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BITTE AB!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962" y="3827647"/>
            <a:ext cx="6304365" cy="1384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600" spc="135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Wenn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sich</a:t>
            </a:r>
            <a:r>
              <a:rPr sz="1600" spc="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nicht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abmelden,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kann</a:t>
            </a:r>
            <a:r>
              <a:rPr sz="1600" spc="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Nächste, der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  <a:r>
              <a:rPr sz="1600" spc="3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von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Ihnen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benutzten</a:t>
            </a:r>
            <a:r>
              <a:rPr sz="16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Computer</a:t>
            </a:r>
            <a:r>
              <a:rPr sz="1600" spc="-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setzt,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eventuell</a:t>
            </a:r>
            <a:r>
              <a:rPr sz="1600" spc="-2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</a:t>
            </a:r>
            <a:r>
              <a:rPr sz="1600" spc="5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eMails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lesen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-</a:t>
            </a:r>
            <a:r>
              <a:rPr sz="16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Ihrem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Namen</a:t>
            </a:r>
            <a:r>
              <a:rPr sz="16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eMails</a:t>
            </a:r>
            <a:r>
              <a:rPr sz="16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schreiben</a:t>
            </a:r>
            <a:r>
              <a:rPr sz="1600" spc="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-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sondern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vielleicht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auch</a:t>
            </a:r>
            <a:r>
              <a:rPr sz="16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Passwort ändern,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so</a:t>
            </a:r>
          </a:p>
          <a:p>
            <a:pPr marL="144780" marR="0">
              <a:lnSpc>
                <a:spcPts val="211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dass</a:t>
            </a:r>
            <a:r>
              <a:rPr sz="1600" spc="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KEINEN</a:t>
            </a:r>
            <a:r>
              <a:rPr sz="16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Zugriff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600" spc="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 mehr haben,</a:t>
            </a:r>
            <a:r>
              <a:rPr sz="1600" spc="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KEINEN</a:t>
            </a:r>
            <a:r>
              <a:rPr sz="16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Zugriff</a:t>
            </a:r>
          </a:p>
          <a:p>
            <a:pPr marL="144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6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600" spc="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Ihren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Stundenplan,</a:t>
            </a:r>
            <a:r>
              <a:rPr sz="16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KEINEN</a:t>
            </a:r>
            <a:r>
              <a:rPr sz="16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Zugriff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auf</a:t>
            </a:r>
            <a:r>
              <a:rPr sz="1600" spc="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</a:t>
            </a:r>
            <a:r>
              <a:rPr sz="16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Mails!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7041" y="5371985"/>
            <a:ext cx="259346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62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63FAE51-66C5-49BE-A6A1-D2FD951E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620E9B2-0DFC-408A-85D8-476A2680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932529" cy="77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LSF-Einführungsveranstaltung</a:t>
            </a:r>
          </a:p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Wo finde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ich</a:t>
            </a:r>
            <a:r>
              <a:rPr sz="2400" spc="35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die Präsentation?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8572" y="1857902"/>
            <a:ext cx="5077670" cy="51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 Präsentation</a:t>
            </a:r>
            <a:r>
              <a:rPr sz="28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liegt</a:t>
            </a:r>
            <a:r>
              <a:rPr sz="2800" spc="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als</a:t>
            </a:r>
            <a:r>
              <a:rPr sz="2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PDF-Datei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8572" y="2326962"/>
            <a:ext cx="6364324" cy="1456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LSF-Einführung-SS24.pdf</a:t>
            </a:r>
          </a:p>
          <a:p>
            <a:pPr marL="0" marR="0">
              <a:lnSpc>
                <a:spcPts val="369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  <a:r>
              <a:rPr sz="28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28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Pfad:P:\PUB\Doz\Stud\Gurn\LSF-</a:t>
            </a:r>
          </a:p>
          <a:p>
            <a:pPr marL="0" marR="0">
              <a:lnSpc>
                <a:spcPts val="36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Einführung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37041" y="5371985"/>
            <a:ext cx="2585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63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15A04F6-432A-4CA5-97DF-445E10A6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99DBAB3-C35A-4110-9A91-352442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384413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Anmeldung</a:t>
            </a:r>
            <a:r>
              <a:rPr sz="2400" b="1" spc="10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am Hochschulnetz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6099987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Login-Name</a:t>
            </a:r>
            <a:r>
              <a:rPr sz="2400" spc="2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und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2400" spc="-37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(Studierenden-Service)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802" y="1505336"/>
            <a:ext cx="2192320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Login-Name</a:t>
            </a:r>
            <a:r>
              <a:rPr sz="14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3582" y="1718364"/>
            <a:ext cx="7488841" cy="492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Hochschul-Account-Name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(Login) und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wird</a:t>
            </a:r>
            <a:r>
              <a:rPr sz="1400" spc="-2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Studienanfängern</a:t>
            </a:r>
            <a:r>
              <a:rPr sz="1400" spc="-3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schriftlich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mitgeteilt.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Falls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keine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Mitteilung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erhalten</a:t>
            </a:r>
            <a:r>
              <a:rPr sz="1400" spc="-2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haben,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wenden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bitte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Studierenden-Service.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802" y="2221997"/>
            <a:ext cx="754679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Login und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sind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alle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Dienste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im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gültig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(LSF,</a:t>
            </a:r>
            <a:r>
              <a:rPr sz="1400" spc="7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Moodle,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QM-Portal,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Anmeldung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3582" y="2435357"/>
            <a:ext cx="1603638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Hochschul-PCs,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etc.)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802" y="2724917"/>
            <a:ext cx="6737393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Hochschul-Account-Name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(auch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LDAP-Account</a:t>
            </a:r>
            <a:r>
              <a:rPr sz="1400" spc="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genannt)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setzt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folgt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zusammen: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6942" y="3037591"/>
            <a:ext cx="88963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1.</a:t>
            </a:r>
            <a:r>
              <a:rPr sz="1400" spc="39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Zeichen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70962" y="3037591"/>
            <a:ext cx="2588085" cy="952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erster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Buchstabe</a:t>
            </a:r>
            <a:r>
              <a:rPr sz="1400" spc="-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Vornamens</a:t>
            </a:r>
          </a:p>
          <a:p>
            <a:pPr marL="0" marR="0">
              <a:lnSpc>
                <a:spcPts val="1895"/>
              </a:lnSpc>
              <a:spcBef>
                <a:spcPts val="706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erster</a:t>
            </a:r>
            <a:r>
              <a:rPr sz="1400" spc="-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Buchstabe</a:t>
            </a:r>
            <a:r>
              <a:rPr sz="1400" spc="-2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Nachnamens</a:t>
            </a:r>
          </a:p>
          <a:p>
            <a:pPr marL="0" marR="0">
              <a:lnSpc>
                <a:spcPts val="1895"/>
              </a:lnSpc>
              <a:spcBef>
                <a:spcPts val="756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Minuszeichen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6942" y="3374395"/>
            <a:ext cx="88963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2.</a:t>
            </a:r>
            <a:r>
              <a:rPr sz="1400" spc="14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Zeichen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6942" y="3711199"/>
            <a:ext cx="88963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3.</a:t>
            </a:r>
            <a:r>
              <a:rPr sz="1400" spc="15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Zeichen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86942" y="4046147"/>
            <a:ext cx="1348729" cy="616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4.</a:t>
            </a:r>
            <a:r>
              <a:rPr sz="1400" spc="1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5.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Zeichen</a:t>
            </a:r>
          </a:p>
          <a:p>
            <a:pPr marL="0" marR="0">
              <a:lnSpc>
                <a:spcPts val="1895"/>
              </a:lnSpc>
              <a:spcBef>
                <a:spcPts val="758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6.</a:t>
            </a:r>
            <a:r>
              <a:rPr sz="1400" spc="15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bis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9.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Zeichen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70962" y="4046147"/>
            <a:ext cx="3050571" cy="616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letzte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beiden</a:t>
            </a:r>
            <a:r>
              <a:rPr sz="1400" spc="-2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Ziffern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aktuellen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Jahres</a:t>
            </a:r>
          </a:p>
          <a:p>
            <a:pPr marL="0" marR="0">
              <a:lnSpc>
                <a:spcPts val="1895"/>
              </a:lnSpc>
              <a:spcBef>
                <a:spcPts val="758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laufende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Zahl.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90381" y="5371985"/>
            <a:ext cx="206349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8</a:t>
            </a:r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B42C57B1-9557-439A-87FD-75B9B9A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A6997DB6-B295-4A3A-9885-B7125A33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434157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Internetzugang an der Hochschule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5943294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Wireless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LAN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mit</a:t>
            </a:r>
            <a:r>
              <a:rPr sz="2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Notebook</a:t>
            </a:r>
            <a:r>
              <a:rPr sz="2400" spc="-2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2400" spc="-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Handy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558" y="1257940"/>
            <a:ext cx="3863899" cy="706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</a:t>
            </a:r>
            <a:r>
              <a:rPr sz="1400" spc="-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Informationen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WLAN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unter:</a:t>
            </a:r>
          </a:p>
          <a:p>
            <a:pPr marL="14478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12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https://rz-serviceportal.rwu.de/wireless-lan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558" y="1974474"/>
            <a:ext cx="4515523" cy="4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offizielle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WLAN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Ravensburg-Weingarten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läuft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spc="-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Bezeichnung</a:t>
            </a:r>
            <a:r>
              <a:rPr sz="1400" spc="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„RWU"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0558" y="2477394"/>
            <a:ext cx="4463772" cy="705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Authentifizierung</a:t>
            </a:r>
            <a:r>
              <a:rPr sz="1400" spc="-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erfolgt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über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normalen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Hochschul-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Account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(Login /</a:t>
            </a:r>
            <a:r>
              <a:rPr sz="1400" spc="1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Passwort),</a:t>
            </a:r>
            <a:r>
              <a:rPr sz="1400" spc="-2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Datenübertragung</a:t>
            </a:r>
            <a:r>
              <a:rPr sz="1400" spc="-3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</a:p>
          <a:p>
            <a:pPr marL="14478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automatisch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verschlüsselt.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558" y="3193928"/>
            <a:ext cx="3925034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Detaillierte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Anleitungen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auf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Seiten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5338" y="3407289"/>
            <a:ext cx="1092439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0558" y="3696516"/>
            <a:ext cx="4563377" cy="70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6638B6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6638B6"/>
                </a:solidFill>
                <a:latin typeface="IALVJU+Arial"/>
                <a:cs typeface="IALVJU+Arial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„</a:t>
            </a:r>
            <a:r>
              <a:rPr sz="1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Eduroam</a:t>
            </a:r>
            <a:r>
              <a:rPr sz="1400" dirty="0">
                <a:solidFill>
                  <a:srgbClr val="6638B6"/>
                </a:solidFill>
                <a:latin typeface="CDWQTG+Barlow Semi Condensed Regular"/>
                <a:cs typeface="CDWQTG+Barlow Semi Condensed Regular"/>
              </a:rPr>
              <a:t>“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ist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b="1" spc="13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weltweiter</a:t>
            </a:r>
            <a:r>
              <a:rPr sz="1400" b="1" spc="-19" dirty="0">
                <a:solidFill>
                  <a:srgbClr val="000000"/>
                </a:solidFill>
                <a:latin typeface="EFSDIP+Barlow Semi Condensed Bold"/>
                <a:cs typeface="EFSDIP+Barlow Semi Condensed Bold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Verbund.</a:t>
            </a:r>
            <a:r>
              <a:rPr sz="1400" spc="-2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können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mit</a:t>
            </a:r>
          </a:p>
          <a:p>
            <a:pPr marL="14478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Login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auch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bei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anderen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Hochschulen,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Verbund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angehören,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im</a:t>
            </a:r>
            <a:r>
              <a:rPr sz="1400" spc="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Eduroam-WLAN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anmelden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5338" y="4337284"/>
            <a:ext cx="304049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(Informationen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dazu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im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RZ-Serviceportal)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55329" y="5371985"/>
            <a:ext cx="240144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19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4B5DBE1B-7C47-447E-B008-A00602B4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E1A14014-0B63-4A82-B08D-D1D1B8E1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07" y="500811"/>
            <a:ext cx="4341572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638B6"/>
                </a:solidFill>
                <a:latin typeface="EFSDIP+Barlow Semi Condensed Bold"/>
                <a:cs typeface="EFSDIP+Barlow Semi Condensed Bold"/>
              </a:rPr>
              <a:t>Internetzugang an der Hochschule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807" y="829614"/>
            <a:ext cx="450250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Verdrahtetes</a:t>
            </a:r>
            <a:r>
              <a:rPr sz="2400" spc="-2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LAN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mit</a:t>
            </a:r>
            <a:r>
              <a:rPr sz="2400" spc="26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1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dem</a:t>
            </a:r>
            <a:r>
              <a:rPr sz="2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2400" spc="1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Notebook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4774" y="1559946"/>
            <a:ext cx="7944452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Notebooks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wurden</a:t>
            </a:r>
            <a:r>
              <a:rPr sz="1400" spc="-3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speziell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"mobile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Dosen"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eingerichtet,</a:t>
            </a:r>
            <a:r>
              <a:rPr sz="1400" spc="-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roten</a:t>
            </a:r>
            <a:r>
              <a:rPr sz="1400" spc="-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Netzwerkkabel</a:t>
            </a:r>
            <a:r>
              <a:rPr sz="1400" spc="-4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oder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der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Bezeichnung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554" y="1773306"/>
            <a:ext cx="190701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"mobil</a:t>
            </a:r>
            <a:r>
              <a:rPr sz="1400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stud"</a:t>
            </a:r>
            <a:r>
              <a:rPr sz="1400" spc="-19" dirty="0">
                <a:solidFill>
                  <a:srgbClr val="6638B6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erkennen.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4774" y="2063120"/>
            <a:ext cx="7256361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Diese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Zugänge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sind in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fast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jedem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Rechnerraum,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z.B</a:t>
            </a:r>
            <a:r>
              <a:rPr sz="1400" spc="288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spc="-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Räumen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H104,</a:t>
            </a:r>
            <a:r>
              <a:rPr sz="1400" spc="-29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C103,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A115,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V206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V208.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4774" y="2352680"/>
            <a:ext cx="780037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Zum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Anschluss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Ihres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persönlichen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Notebooks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Hochschulnetz,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müssen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einen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Antrag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ausfüllen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und im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9554" y="2566040"/>
            <a:ext cx="1935836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</a:t>
            </a:r>
            <a:r>
              <a:rPr sz="1400" spc="-17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abgeben.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4774" y="2855600"/>
            <a:ext cx="5953298" cy="858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ALVJU+Arial"/>
                <a:cs typeface="IALVJU+Arial"/>
              </a:rPr>
              <a:t>•</a:t>
            </a:r>
            <a:r>
              <a:rPr sz="1400" spc="261" dirty="0">
                <a:solidFill>
                  <a:srgbClr val="000000"/>
                </a:solidFill>
                <a:latin typeface="IALVJU+Arial"/>
                <a:cs typeface="IALVJU+Arial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Antrag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finden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Sie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im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Internet</a:t>
            </a:r>
            <a:r>
              <a:rPr sz="1400" spc="-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unter:</a:t>
            </a:r>
            <a:r>
              <a:rPr sz="1400" spc="4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u="sng" spc="11" dirty="0">
                <a:solidFill>
                  <a:srgbClr val="05C3DE"/>
                </a:solidFill>
                <a:latin typeface="EWNHRE+Barlow Semi Condensed Regular"/>
                <a:cs typeface="EWNHRE+Barlow Semi Condens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https://rz-serviceportal.rwu.de/node/70</a:t>
            </a:r>
          </a:p>
          <a:p>
            <a:pPr marL="144780" marR="0">
              <a:lnSpc>
                <a:spcPts val="1895"/>
              </a:lnSpc>
              <a:spcBef>
                <a:spcPts val="38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6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Serviceportal</a:t>
            </a:r>
            <a:r>
              <a:rPr sz="1400" spc="-3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des</a:t>
            </a:r>
            <a:r>
              <a:rPr sz="1400" spc="-2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Rechenzentrums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(Login)</a:t>
            </a:r>
          </a:p>
          <a:p>
            <a:pPr marL="144780" marR="0">
              <a:lnSpc>
                <a:spcPts val="1895"/>
              </a:lnSpc>
              <a:spcBef>
                <a:spcPts val="38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6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Downloads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9554" y="3724661"/>
            <a:ext cx="2054547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6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Formulare</a:t>
            </a:r>
            <a:r>
              <a:rPr sz="1400" spc="-16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und </a:t>
            </a:r>
            <a:r>
              <a:rPr sz="1400" spc="11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Anträge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9554" y="4014221"/>
            <a:ext cx="2879400" cy="2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RFKHJG+Times New Roman"/>
                <a:cs typeface="RFKHJG+Times New Roman"/>
              </a:rPr>
              <a:t>→</a:t>
            </a:r>
            <a:r>
              <a:rPr sz="1400" spc="6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Netzzugang</a:t>
            </a:r>
            <a:r>
              <a:rPr sz="140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für</a:t>
            </a:r>
            <a:r>
              <a:rPr sz="1400" spc="15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tragbare</a:t>
            </a:r>
            <a:r>
              <a:rPr sz="1400" spc="-30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EWNHRE+Barlow Semi Condensed Regular"/>
                <a:cs typeface="EWNHRE+Barlow Semi Condensed Regular"/>
              </a:rPr>
              <a:t>Computer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32469" y="5371985"/>
            <a:ext cx="263613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EWNHRE+Barlow Semi Condensed Regular"/>
                <a:cs typeface="EWNHRE+Barlow Semi Condensed Regular"/>
              </a:rPr>
              <a:t>20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95F2B779-0C1F-48FC-80E3-FB23F1A1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</p:spPr>
        <p:txBody>
          <a:bodyPr/>
          <a:lstStyle/>
          <a:p>
            <a:r>
              <a:rPr lang="de-DE"/>
              <a:t>M.Sc. Moritz Haag, Einführung ins LSF System </a:t>
            </a:r>
            <a:endParaRPr lang="en-US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4E363264-B930-4975-AF66-8E5DF588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</p:spPr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5154</Words>
  <Application>Microsoft Office PowerPoint</Application>
  <PresentationFormat>Bildschirmpräsentation (16:10)</PresentationFormat>
  <Paragraphs>903</Paragraphs>
  <Slides>62</Slides>
  <Notes>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18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81" baseType="lpstr">
      <vt:lpstr>SLNHJQ+Barlow Semi Condensed Italic</vt:lpstr>
      <vt:lpstr>EFSDIP+Barlow Semi Condensed Bold</vt:lpstr>
      <vt:lpstr>POHNWO+Arial</vt:lpstr>
      <vt:lpstr>JJAUVJ+Barlow Semi Condensed Italic</vt:lpstr>
      <vt:lpstr>CDWQTG+Barlow Semi Condensed Regular</vt:lpstr>
      <vt:lpstr>HAVEOK+Barlow Semi Condensed Light</vt:lpstr>
      <vt:lpstr>RLRWQC+Wingdings</vt:lpstr>
      <vt:lpstr>Barlow Condensed</vt:lpstr>
      <vt:lpstr>IALVJU+Arial</vt:lpstr>
      <vt:lpstr>CQUEQC+Barlow Semi Condensed Bold</vt:lpstr>
      <vt:lpstr>OCUBUV+Barlow Semi Condensed Medium</vt:lpstr>
      <vt:lpstr>EWNHRE+Barlow Semi Condensed Regular</vt:lpstr>
      <vt:lpstr>Calibri</vt:lpstr>
      <vt:lpstr>FQKDWI+Barlow Semi Condensed Light</vt:lpstr>
      <vt:lpstr>AHFLIV+Barlow Semi Condensed Medium</vt:lpstr>
      <vt:lpstr>RFKHJG+Times New Roman</vt:lpstr>
      <vt:lpstr>NGREVL+Symbol</vt:lpstr>
      <vt:lpstr>Times New Roman</vt:lpstr>
      <vt:lpstr>Theme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Moritz Haag</dc:creator>
  <cp:lastModifiedBy>Moritz Haag</cp:lastModifiedBy>
  <cp:revision>10</cp:revision>
  <dcterms:modified xsi:type="dcterms:W3CDTF">2024-10-06T18:40:22Z</dcterms:modified>
</cp:coreProperties>
</file>