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3_7F77A918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3" r:id="rId5"/>
    <p:sldId id="264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02A33C-B2A7-6153-9FC8-5B940AEB8AE6}" name="Simon Schalong" initials="SS" userId="d66287dcff0d2ac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20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08" y="114"/>
      </p:cViewPr>
      <p:guideLst/>
    </p:cSldViewPr>
  </p:slideViewPr>
  <p:outlineViewPr>
    <p:cViewPr varScale="1">
      <p:scale>
        <a:sx n="1" d="2"/>
        <a:sy n="1" d="2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Digitalisierung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Tabelle1!$A$7</c:f>
              <c:strCache>
                <c:ptCount val="1"/>
                <c:pt idx="0">
                  <c:v>Erträge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Tabelle1!$B$6:$F$6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Tabelle1!$B$7:$F$7</c:f>
              <c:numCache>
                <c:formatCode>#,##0\ "€"</c:formatCode>
                <c:ptCount val="5"/>
                <c:pt idx="0">
                  <c:v>2000000</c:v>
                </c:pt>
                <c:pt idx="1">
                  <c:v>5200000</c:v>
                </c:pt>
                <c:pt idx="2">
                  <c:v>6400000</c:v>
                </c:pt>
                <c:pt idx="3">
                  <c:v>7000000</c:v>
                </c:pt>
                <c:pt idx="4">
                  <c:v>8000000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17D-490F-8025-2356DC29754A}"/>
            </c:ext>
          </c:extLst>
        </c:ser>
        <c:ser>
          <c:idx val="1"/>
          <c:order val="1"/>
          <c:tx>
            <c:strRef>
              <c:f>Tabelle1!$A$8</c:f>
              <c:strCache>
                <c:ptCount val="1"/>
                <c:pt idx="0">
                  <c:v>Kosten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Tabelle1!$B$6:$F$6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Tabelle1!$B$8:$F$8</c:f>
              <c:numCache>
                <c:formatCode>#,##0\ "€"</c:formatCode>
                <c:ptCount val="5"/>
                <c:pt idx="0">
                  <c:v>1800000</c:v>
                </c:pt>
                <c:pt idx="1">
                  <c:v>2800000</c:v>
                </c:pt>
                <c:pt idx="2">
                  <c:v>3450000</c:v>
                </c:pt>
                <c:pt idx="3">
                  <c:v>4150000</c:v>
                </c:pt>
                <c:pt idx="4">
                  <c:v>4950000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17D-490F-8025-2356DC297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7575440"/>
        <c:axId val="377575048"/>
      </c:lineChart>
      <c:catAx>
        <c:axId val="37757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7575048"/>
        <c:crosses val="autoZero"/>
        <c:auto val="1"/>
        <c:lblAlgn val="ctr"/>
        <c:lblOffset val="100"/>
        <c:noMultiLvlLbl val="0"/>
      </c:catAx>
      <c:valAx>
        <c:axId val="37757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75754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Bürovermittlung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Erträge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Tabelle1!$B$1:$F$1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Tabelle1!$B$2:$F$2</c:f>
              <c:numCache>
                <c:formatCode>#,##0\ "€"</c:formatCode>
                <c:ptCount val="5"/>
                <c:pt idx="0">
                  <c:v>25000</c:v>
                </c:pt>
                <c:pt idx="1">
                  <c:v>125000</c:v>
                </c:pt>
                <c:pt idx="2">
                  <c:v>1000000</c:v>
                </c:pt>
                <c:pt idx="3">
                  <c:v>2500000</c:v>
                </c:pt>
                <c:pt idx="4">
                  <c:v>7000000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871-4E0B-A126-BF88AE269C7C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Kosten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Tabelle1!$B$1:$F$1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Tabelle1!$B$3:$F$3</c:f>
              <c:numCache>
                <c:formatCode>#,##0\ "€"</c:formatCode>
                <c:ptCount val="5"/>
                <c:pt idx="0">
                  <c:v>2250000</c:v>
                </c:pt>
                <c:pt idx="1">
                  <c:v>2500000</c:v>
                </c:pt>
                <c:pt idx="2">
                  <c:v>2850000</c:v>
                </c:pt>
                <c:pt idx="3">
                  <c:v>3400000</c:v>
                </c:pt>
                <c:pt idx="4">
                  <c:v>3950000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871-4E0B-A126-BF88AE269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7571912"/>
        <c:axId val="377572304"/>
      </c:lineChart>
      <c:catAx>
        <c:axId val="377571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7572304"/>
        <c:crosses val="autoZero"/>
        <c:auto val="1"/>
        <c:lblAlgn val="ctr"/>
        <c:lblOffset val="100"/>
        <c:noMultiLvlLbl val="0"/>
      </c:catAx>
      <c:valAx>
        <c:axId val="37757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7571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Gesamt</a:t>
            </a:r>
            <a:r>
              <a:rPr lang="de-DE" baseline="0"/>
              <a:t> Erträge vs. Kosten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Tabelle1!$J$2</c:f>
              <c:strCache>
                <c:ptCount val="1"/>
                <c:pt idx="0">
                  <c:v>Erträge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Tabelle1!$K$1:$O$1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Tabelle1!$K$2:$O$2</c:f>
              <c:numCache>
                <c:formatCode>#,##0\ "€"</c:formatCode>
                <c:ptCount val="5"/>
                <c:pt idx="0">
                  <c:v>2025000</c:v>
                </c:pt>
                <c:pt idx="1">
                  <c:v>5325000</c:v>
                </c:pt>
                <c:pt idx="2">
                  <c:v>7400000</c:v>
                </c:pt>
                <c:pt idx="3">
                  <c:v>9500000</c:v>
                </c:pt>
                <c:pt idx="4">
                  <c:v>15000000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666-47F8-A74F-4D2CC0647FC5}"/>
            </c:ext>
          </c:extLst>
        </c:ser>
        <c:ser>
          <c:idx val="1"/>
          <c:order val="1"/>
          <c:tx>
            <c:strRef>
              <c:f>Tabelle1!$J$3</c:f>
              <c:strCache>
                <c:ptCount val="1"/>
                <c:pt idx="0">
                  <c:v>Kosten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Tabelle1!$K$1:$O$1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Tabelle1!$K$3:$O$3</c:f>
              <c:numCache>
                <c:formatCode>#,##0\ "€"</c:formatCode>
                <c:ptCount val="5"/>
                <c:pt idx="0">
                  <c:v>4050000</c:v>
                </c:pt>
                <c:pt idx="1">
                  <c:v>5300000</c:v>
                </c:pt>
                <c:pt idx="2">
                  <c:v>6300000</c:v>
                </c:pt>
                <c:pt idx="3">
                  <c:v>7550000</c:v>
                </c:pt>
                <c:pt idx="4">
                  <c:v>8900000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666-47F8-A74F-4D2CC0647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7573480"/>
        <c:axId val="332918752"/>
      </c:lineChart>
      <c:catAx>
        <c:axId val="377573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2918752"/>
        <c:crosses val="autoZero"/>
        <c:auto val="1"/>
        <c:lblAlgn val="ctr"/>
        <c:lblOffset val="100"/>
        <c:noMultiLvlLbl val="0"/>
      </c:catAx>
      <c:valAx>
        <c:axId val="33291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75734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03_7F77A91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A26DC20-90A3-44B3-9F23-4334DB0D2000}" authorId="{AD02A33C-B2A7-6153-9FC8-5B940AEB8AE6}" created="2022-12-12T09:17:50.59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38548504" sldId="259"/>
      <ac:picMk id="7" creationId="{24A69919-1F94-E084-1DD1-0AC903089FE6}"/>
    </ac:deMkLst>
    <p188:txBody>
      <a:bodyPr/>
      <a:lstStyle/>
      <a:p>
        <a:r>
          <a:rPr lang="de-DE"/>
          <a:t>https://www.cheapenergy24.de/news/gaspreisentwicklung/</a:t>
        </a:r>
      </a:p>
    </p188:txBody>
  </p188:cm>
  <p188:cm id="{2E27224A-E68D-4922-BB14-AB2C621AD0FE}" authorId="{AD02A33C-B2A7-6153-9FC8-5B940AEB8AE6}" created="2022-12-12T09:18:16.60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38548504" sldId="259"/>
      <ac:picMk id="5" creationId="{2A6BB448-1621-AF5E-7C4B-79FAC9CC8752}"/>
    </ac:deMkLst>
    <p188:txBody>
      <a:bodyPr/>
      <a:lstStyle/>
      <a:p>
        <a:r>
          <a:rPr lang="de-DE"/>
          <a:t>https://www.zdf.de/nachrichten/wirtschaft/corona-homeoffice-gesundheit-it-sicherheit-studien-100.html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484194-E040-47A9-AD0F-099F9E4D4F4E}" type="doc">
      <dgm:prSet loTypeId="urn:microsoft.com/office/officeart/2005/8/layout/vList2" loCatId="list" qsTypeId="urn:microsoft.com/office/officeart/2005/8/quickstyle/3d3" qsCatId="3D" csTypeId="urn:microsoft.com/office/officeart/2005/8/colors/accent3_2" csCatId="accent3" phldr="1"/>
      <dgm:spPr>
        <a:scene3d>
          <a:camera prst="orthographicFront"/>
          <a:lightRig rig="flood" dir="t"/>
        </a:scene3d>
      </dgm:spPr>
      <dgm:t>
        <a:bodyPr/>
        <a:lstStyle/>
        <a:p>
          <a:endParaRPr lang="de-DE"/>
        </a:p>
      </dgm:t>
    </dgm:pt>
    <dgm:pt modelId="{37B84414-B7FC-481E-BBAA-8C017AC18DED}">
      <dgm:prSet phldrT="[Text]"/>
      <dgm:spPr>
        <a:solidFill>
          <a:srgbClr val="173C5D"/>
        </a:solidFill>
        <a:sp3d contourW="19050" prstMaterial="metal">
          <a:bevelT w="0" h="0"/>
          <a:bevelB w="165100" h="254000"/>
          <a:contourClr>
            <a:schemeClr val="bg1"/>
          </a:contourClr>
        </a:sp3d>
      </dgm:spPr>
      <dgm:t>
        <a:bodyPr/>
        <a:lstStyle/>
        <a:p>
          <a:r>
            <a:rPr lang="de-DE" b="1" dirty="0">
              <a:solidFill>
                <a:schemeClr val="bg1">
                  <a:lumMod val="95000"/>
                </a:schemeClr>
              </a:solidFill>
            </a:rPr>
            <a:t>1. Vorstellung des Geschäftsmodells</a:t>
          </a:r>
        </a:p>
      </dgm:t>
    </dgm:pt>
    <dgm:pt modelId="{A054582F-844E-47A3-8A84-19A36F86781C}" type="parTrans" cxnId="{B2CF1C2F-291B-47B7-BD90-BCDFC1A4D471}">
      <dgm:prSet/>
      <dgm:spPr/>
      <dgm:t>
        <a:bodyPr/>
        <a:lstStyle/>
        <a:p>
          <a:endParaRPr lang="de-DE"/>
        </a:p>
      </dgm:t>
    </dgm:pt>
    <dgm:pt modelId="{FED51DE6-5EF0-40E3-B3A4-C7382F340929}" type="sibTrans" cxnId="{B2CF1C2F-291B-47B7-BD90-BCDFC1A4D471}">
      <dgm:prSet/>
      <dgm:spPr/>
      <dgm:t>
        <a:bodyPr/>
        <a:lstStyle/>
        <a:p>
          <a:endParaRPr lang="de-DE"/>
        </a:p>
      </dgm:t>
    </dgm:pt>
    <dgm:pt modelId="{CF84640A-A29D-4DF6-A57C-11FC53F7883A}">
      <dgm:prSet phldrT="[Text]"/>
      <dgm:spPr>
        <a:solidFill>
          <a:srgbClr val="173C5D"/>
        </a:solidFill>
        <a:sp3d contourW="19050" prstMaterial="metal">
          <a:bevelT w="0" h="0"/>
          <a:bevelB w="165100" h="254000"/>
          <a:contourClr>
            <a:schemeClr val="bg1"/>
          </a:contourClr>
        </a:sp3d>
      </dgm:spPr>
      <dgm:t>
        <a:bodyPr/>
        <a:lstStyle/>
        <a:p>
          <a:r>
            <a:rPr lang="de-DE" b="1" dirty="0">
              <a:solidFill>
                <a:schemeClr val="bg1">
                  <a:lumMod val="95000"/>
                </a:schemeClr>
              </a:solidFill>
            </a:rPr>
            <a:t>2. Vorstellung des Business Case</a:t>
          </a:r>
        </a:p>
      </dgm:t>
    </dgm:pt>
    <dgm:pt modelId="{7513D095-5D52-4317-9EAD-EA488C0D8FA6}" type="parTrans" cxnId="{EBB0C475-8A9B-4DD4-AC01-D403B2B20B26}">
      <dgm:prSet/>
      <dgm:spPr/>
      <dgm:t>
        <a:bodyPr/>
        <a:lstStyle/>
        <a:p>
          <a:endParaRPr lang="de-DE"/>
        </a:p>
      </dgm:t>
    </dgm:pt>
    <dgm:pt modelId="{70A25463-FE06-4061-8575-BC6FE6683CE2}" type="sibTrans" cxnId="{EBB0C475-8A9B-4DD4-AC01-D403B2B20B26}">
      <dgm:prSet/>
      <dgm:spPr/>
      <dgm:t>
        <a:bodyPr/>
        <a:lstStyle/>
        <a:p>
          <a:endParaRPr lang="de-DE"/>
        </a:p>
      </dgm:t>
    </dgm:pt>
    <dgm:pt modelId="{57931672-1A43-48ED-B0DD-5D65BD6AB01F}">
      <dgm:prSet phldrT="[Text]"/>
      <dgm:spPr>
        <a:solidFill>
          <a:srgbClr val="173C5D"/>
        </a:solidFill>
        <a:sp3d contourW="19050" prstMaterial="metal">
          <a:bevelT w="0" h="0"/>
          <a:bevelB w="165100" h="254000"/>
          <a:contourClr>
            <a:schemeClr val="bg1"/>
          </a:contourClr>
        </a:sp3d>
      </dgm:spPr>
      <dgm:t>
        <a:bodyPr/>
        <a:lstStyle/>
        <a:p>
          <a:r>
            <a:rPr lang="de-DE" b="1" dirty="0">
              <a:solidFill>
                <a:schemeClr val="bg1">
                  <a:lumMod val="95000"/>
                </a:schemeClr>
              </a:solidFill>
            </a:rPr>
            <a:t>3. Architektur und technische Beschreibung des Prototyps</a:t>
          </a:r>
        </a:p>
      </dgm:t>
    </dgm:pt>
    <dgm:pt modelId="{0ECBF742-B6F3-445C-801C-1F3270C767D6}" type="sibTrans" cxnId="{90D744AB-9A77-4631-82D2-D305BD9B6D94}">
      <dgm:prSet/>
      <dgm:spPr/>
      <dgm:t>
        <a:bodyPr/>
        <a:lstStyle/>
        <a:p>
          <a:endParaRPr lang="de-DE"/>
        </a:p>
      </dgm:t>
    </dgm:pt>
    <dgm:pt modelId="{95CC7CB3-21E5-4626-B98F-AE7061F546C7}" type="parTrans" cxnId="{90D744AB-9A77-4631-82D2-D305BD9B6D94}">
      <dgm:prSet/>
      <dgm:spPr/>
      <dgm:t>
        <a:bodyPr/>
        <a:lstStyle/>
        <a:p>
          <a:endParaRPr lang="de-DE"/>
        </a:p>
      </dgm:t>
    </dgm:pt>
    <dgm:pt modelId="{7E2D752F-C3EE-453F-9688-3CC7D4A5AC6A}">
      <dgm:prSet phldrT="[Text]"/>
      <dgm:spPr>
        <a:solidFill>
          <a:srgbClr val="173C5D"/>
        </a:solidFill>
        <a:sp3d contourW="19050" prstMaterial="metal">
          <a:bevelT w="0" h="0"/>
          <a:bevelB w="165100" h="254000"/>
          <a:contourClr>
            <a:schemeClr val="bg1"/>
          </a:contourClr>
        </a:sp3d>
      </dgm:spPr>
      <dgm:t>
        <a:bodyPr/>
        <a:lstStyle/>
        <a:p>
          <a:r>
            <a:rPr lang="de-DE" b="1" dirty="0">
              <a:solidFill>
                <a:schemeClr val="bg1">
                  <a:lumMod val="95000"/>
                </a:schemeClr>
              </a:solidFill>
            </a:rPr>
            <a:t>4. Produktvorstellung des Prototyps</a:t>
          </a:r>
        </a:p>
      </dgm:t>
    </dgm:pt>
    <dgm:pt modelId="{A2F7DCD3-239A-45C4-85A1-DEFF6CF6AD5F}" type="parTrans" cxnId="{CF8981FE-91C8-47C1-AAA1-A506094F6EA2}">
      <dgm:prSet/>
      <dgm:spPr/>
      <dgm:t>
        <a:bodyPr/>
        <a:lstStyle/>
        <a:p>
          <a:endParaRPr lang="de-DE"/>
        </a:p>
      </dgm:t>
    </dgm:pt>
    <dgm:pt modelId="{05907186-2EBE-4874-BB04-6945E126D5CD}" type="sibTrans" cxnId="{CF8981FE-91C8-47C1-AAA1-A506094F6EA2}">
      <dgm:prSet/>
      <dgm:spPr/>
      <dgm:t>
        <a:bodyPr/>
        <a:lstStyle/>
        <a:p>
          <a:endParaRPr lang="de-DE"/>
        </a:p>
      </dgm:t>
    </dgm:pt>
    <dgm:pt modelId="{DC2CE676-0B1D-4441-B597-1F9DBCE8BDE5}" type="pres">
      <dgm:prSet presAssocID="{0D484194-E040-47A9-AD0F-099F9E4D4F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50DF585-A563-466A-81DA-A18847464A32}" type="pres">
      <dgm:prSet presAssocID="{37B84414-B7FC-481E-BBAA-8C017AC18DED}" presName="parentText" presStyleLbl="node1" presStyleIdx="0" presStyleCnt="4" custLinFactNeighborX="-5840" custLinFactNeighborY="240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30845F1-3937-435E-B7F0-1F320E13CAA2}" type="pres">
      <dgm:prSet presAssocID="{FED51DE6-5EF0-40E3-B3A4-C7382F340929}" presName="spacer" presStyleCnt="0"/>
      <dgm:spPr/>
    </dgm:pt>
    <dgm:pt modelId="{7DD9606C-6D53-4FCE-9CBB-F3E7A4A2F87B}" type="pres">
      <dgm:prSet presAssocID="{CF84640A-A29D-4DF6-A57C-11FC53F7883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A1642BC-50B8-465E-9AF6-0C2424D713DB}" type="pres">
      <dgm:prSet presAssocID="{70A25463-FE06-4061-8575-BC6FE6683CE2}" presName="spacer" presStyleCnt="0"/>
      <dgm:spPr/>
    </dgm:pt>
    <dgm:pt modelId="{9E175E78-99F4-4B60-82EE-37EFDD529DE1}" type="pres">
      <dgm:prSet presAssocID="{57931672-1A43-48ED-B0DD-5D65BD6AB01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9076B1B-4859-4A51-BFB9-CBA6F94E0CA3}" type="pres">
      <dgm:prSet presAssocID="{0ECBF742-B6F3-445C-801C-1F3270C767D6}" presName="spacer" presStyleCnt="0"/>
      <dgm:spPr/>
    </dgm:pt>
    <dgm:pt modelId="{E9B8E187-3285-44C1-8BA7-0F3837BFADED}" type="pres">
      <dgm:prSet presAssocID="{7E2D752F-C3EE-453F-9688-3CC7D4A5AC6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0D744AB-9A77-4631-82D2-D305BD9B6D94}" srcId="{0D484194-E040-47A9-AD0F-099F9E4D4F4E}" destId="{57931672-1A43-48ED-B0DD-5D65BD6AB01F}" srcOrd="2" destOrd="0" parTransId="{95CC7CB3-21E5-4626-B98F-AE7061F546C7}" sibTransId="{0ECBF742-B6F3-445C-801C-1F3270C767D6}"/>
    <dgm:cxn modelId="{6A31E148-C4D0-47FD-BFF8-DEB051920039}" type="presOf" srcId="{37B84414-B7FC-481E-BBAA-8C017AC18DED}" destId="{150DF585-A563-466A-81DA-A18847464A32}" srcOrd="0" destOrd="0" presId="urn:microsoft.com/office/officeart/2005/8/layout/vList2"/>
    <dgm:cxn modelId="{C59AB046-DE65-47FE-BE16-507D99DD2277}" type="presOf" srcId="{7E2D752F-C3EE-453F-9688-3CC7D4A5AC6A}" destId="{E9B8E187-3285-44C1-8BA7-0F3837BFADED}" srcOrd="0" destOrd="0" presId="urn:microsoft.com/office/officeart/2005/8/layout/vList2"/>
    <dgm:cxn modelId="{CF8981FE-91C8-47C1-AAA1-A506094F6EA2}" srcId="{0D484194-E040-47A9-AD0F-099F9E4D4F4E}" destId="{7E2D752F-C3EE-453F-9688-3CC7D4A5AC6A}" srcOrd="3" destOrd="0" parTransId="{A2F7DCD3-239A-45C4-85A1-DEFF6CF6AD5F}" sibTransId="{05907186-2EBE-4874-BB04-6945E126D5CD}"/>
    <dgm:cxn modelId="{EBB0C475-8A9B-4DD4-AC01-D403B2B20B26}" srcId="{0D484194-E040-47A9-AD0F-099F9E4D4F4E}" destId="{CF84640A-A29D-4DF6-A57C-11FC53F7883A}" srcOrd="1" destOrd="0" parTransId="{7513D095-5D52-4317-9EAD-EA488C0D8FA6}" sibTransId="{70A25463-FE06-4061-8575-BC6FE6683CE2}"/>
    <dgm:cxn modelId="{6CC3530B-451F-4F7F-98FE-EF0138F30365}" type="presOf" srcId="{57931672-1A43-48ED-B0DD-5D65BD6AB01F}" destId="{9E175E78-99F4-4B60-82EE-37EFDD529DE1}" srcOrd="0" destOrd="0" presId="urn:microsoft.com/office/officeart/2005/8/layout/vList2"/>
    <dgm:cxn modelId="{05292468-0D62-4F45-8AEF-34740D8854C7}" type="presOf" srcId="{CF84640A-A29D-4DF6-A57C-11FC53F7883A}" destId="{7DD9606C-6D53-4FCE-9CBB-F3E7A4A2F87B}" srcOrd="0" destOrd="0" presId="urn:microsoft.com/office/officeart/2005/8/layout/vList2"/>
    <dgm:cxn modelId="{957FC885-617A-4E5D-8103-6D6EF0636152}" type="presOf" srcId="{0D484194-E040-47A9-AD0F-099F9E4D4F4E}" destId="{DC2CE676-0B1D-4441-B597-1F9DBCE8BDE5}" srcOrd="0" destOrd="0" presId="urn:microsoft.com/office/officeart/2005/8/layout/vList2"/>
    <dgm:cxn modelId="{B2CF1C2F-291B-47B7-BD90-BCDFC1A4D471}" srcId="{0D484194-E040-47A9-AD0F-099F9E4D4F4E}" destId="{37B84414-B7FC-481E-BBAA-8C017AC18DED}" srcOrd="0" destOrd="0" parTransId="{A054582F-844E-47A3-8A84-19A36F86781C}" sibTransId="{FED51DE6-5EF0-40E3-B3A4-C7382F340929}"/>
    <dgm:cxn modelId="{B588C1DB-F5B4-4549-AC66-95D8D03E221D}" type="presParOf" srcId="{DC2CE676-0B1D-4441-B597-1F9DBCE8BDE5}" destId="{150DF585-A563-466A-81DA-A18847464A32}" srcOrd="0" destOrd="0" presId="urn:microsoft.com/office/officeart/2005/8/layout/vList2"/>
    <dgm:cxn modelId="{41AF2ADE-62FD-45CD-83D5-34191D14AE00}" type="presParOf" srcId="{DC2CE676-0B1D-4441-B597-1F9DBCE8BDE5}" destId="{930845F1-3937-435E-B7F0-1F320E13CAA2}" srcOrd="1" destOrd="0" presId="urn:microsoft.com/office/officeart/2005/8/layout/vList2"/>
    <dgm:cxn modelId="{7D7EDA4E-EF69-4AB5-BE84-BCB3AC6E20D9}" type="presParOf" srcId="{DC2CE676-0B1D-4441-B597-1F9DBCE8BDE5}" destId="{7DD9606C-6D53-4FCE-9CBB-F3E7A4A2F87B}" srcOrd="2" destOrd="0" presId="urn:microsoft.com/office/officeart/2005/8/layout/vList2"/>
    <dgm:cxn modelId="{499306E8-FC88-47B2-AB4B-D0409F9DD62B}" type="presParOf" srcId="{DC2CE676-0B1D-4441-B597-1F9DBCE8BDE5}" destId="{6A1642BC-50B8-465E-9AF6-0C2424D713DB}" srcOrd="3" destOrd="0" presId="urn:microsoft.com/office/officeart/2005/8/layout/vList2"/>
    <dgm:cxn modelId="{C18FEFF0-4B3B-40D9-8795-0F97449637F3}" type="presParOf" srcId="{DC2CE676-0B1D-4441-B597-1F9DBCE8BDE5}" destId="{9E175E78-99F4-4B60-82EE-37EFDD529DE1}" srcOrd="4" destOrd="0" presId="urn:microsoft.com/office/officeart/2005/8/layout/vList2"/>
    <dgm:cxn modelId="{6BB3569D-83F9-4494-AD1A-4C6F5FB96ED2}" type="presParOf" srcId="{DC2CE676-0B1D-4441-B597-1F9DBCE8BDE5}" destId="{49076B1B-4859-4A51-BFB9-CBA6F94E0CA3}" srcOrd="5" destOrd="0" presId="urn:microsoft.com/office/officeart/2005/8/layout/vList2"/>
    <dgm:cxn modelId="{DE985288-5513-4132-8FB3-B3917C5237DF}" type="presParOf" srcId="{DC2CE676-0B1D-4441-B597-1F9DBCE8BDE5}" destId="{E9B8E187-3285-44C1-8BA7-0F3837BFADED}" srcOrd="6" destOrd="0" presId="urn:microsoft.com/office/officeart/2005/8/layout/vList2"/>
  </dgm:cxnLst>
  <dgm:bg>
    <a:solidFill>
      <a:schemeClr val="accent3">
        <a:lumMod val="40000"/>
        <a:lumOff val="60000"/>
      </a:schemeClr>
    </a:solidFill>
    <a:effectLst>
      <a:outerShdw blurRad="482600" dist="165100" dir="5400000" algn="t" rotWithShape="0">
        <a:prstClr val="black">
          <a:alpha val="40000"/>
        </a:prstClr>
      </a:outerShdw>
      <a:softEdge rad="635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D17E5-21BE-4FC9-B329-1D84A684199A}" type="datetimeFigureOut">
              <a:rPr lang="de-DE" smtClean="0"/>
              <a:t>12.12.2022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7492A-E34B-4B0E-BD49-532FB5695C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633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B4320-8BA2-4A12-8573-948E659EB654}" type="datetimeFigureOut">
              <a:rPr lang="de-DE" smtClean="0"/>
              <a:t>12.12.2022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05613-6264-45C2-AF68-30297D645F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59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df.de/nachrichten/wirtschaft/corona-homeoffice-gesundheit-it-sicherheit-studien-100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heapenergy24.de/news/gaspreisentwicklung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4DAE5-4947-4232-8308-F84681CACC94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95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 1: </a:t>
            </a:r>
            <a:r>
              <a:rPr lang="de-DE" dirty="0">
                <a:hlinkClick r:id="rId3"/>
              </a:rPr>
              <a:t>Neue Studien zum Homeoffice: Boom mit Schattenseiten </a:t>
            </a:r>
            <a:r>
              <a:rPr lang="de-DE" dirty="0">
                <a:hlinkClick r:id="rId4"/>
              </a:rPr>
              <a:t>–</a:t>
            </a:r>
            <a:r>
              <a:rPr lang="de-DE" dirty="0">
                <a:hlinkClick r:id="rId3"/>
              </a:rPr>
              <a:t> </a:t>
            </a:r>
            <a:r>
              <a:rPr lang="de-DE" dirty="0" err="1">
                <a:hlinkClick r:id="rId3"/>
              </a:rPr>
              <a:t>ZDFheute</a:t>
            </a:r>
            <a:endParaRPr lang="de-DE" dirty="0"/>
          </a:p>
          <a:p>
            <a:endParaRPr lang="de-DE" dirty="0"/>
          </a:p>
          <a:p>
            <a:r>
              <a:rPr lang="de-DE" dirty="0"/>
              <a:t>Bild 2: </a:t>
            </a:r>
            <a:r>
              <a:rPr lang="de-DE" dirty="0">
                <a:hlinkClick r:id="rId4"/>
              </a:rPr>
              <a:t>Gaspreisentwicklung 2022 | Steigen die Gaspreise weiter? (cheapenergy24.de)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05613-6264-45C2-AF68-30297D645F7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20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gradFill>
          <a:gsLst>
            <a:gs pos="32000">
              <a:srgbClr val="E0EC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98650" y="1160463"/>
            <a:ext cx="9250438" cy="23495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173C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98650" y="3602038"/>
            <a:ext cx="925043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73C5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B17F-9CE4-4972-B1FE-1EEADA572AF9}" type="datetimeFigureOut">
              <a:rPr lang="de-DE" smtClean="0">
                <a:solidFill>
                  <a:prstClr val="white"/>
                </a:solidFill>
              </a:rPr>
              <a:pPr/>
              <a:t>12.12.2022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8CAF-5CBD-4595-B938-7745C70C5A2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99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B17F-9CE4-4972-B1FE-1EEADA572AF9}" type="datetimeFigureOut">
              <a:rPr lang="de-DE" smtClean="0">
                <a:solidFill>
                  <a:prstClr val="white"/>
                </a:solidFill>
              </a:rPr>
              <a:pPr/>
              <a:t>12.12.2022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8CAF-5CBD-4595-B938-7745C70C5A2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B17F-9CE4-4972-B1FE-1EEADA572AF9}" type="datetimeFigureOut">
              <a:rPr lang="de-DE" smtClean="0">
                <a:solidFill>
                  <a:prstClr val="white"/>
                </a:solidFill>
              </a:rPr>
              <a:pPr/>
              <a:t>12.12.2022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8CAF-5CBD-4595-B938-7745C70C5A2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9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33636" y="53165"/>
            <a:ext cx="9758364" cy="594535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/>
              <a:t>Bitte schreiben Sie ihren Text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33637" y="781050"/>
            <a:ext cx="9315451" cy="542712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B17F-9CE4-4972-B1FE-1EEADA572AF9}" type="datetimeFigureOut">
              <a:rPr lang="de-DE" smtClean="0">
                <a:solidFill>
                  <a:prstClr val="white"/>
                </a:solidFill>
              </a:rPr>
              <a:pPr/>
              <a:t>12.12.2022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8CAF-5CBD-4595-B938-7745C70C5A2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33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3840">
          <p15:clr>
            <a:srgbClr val="FBAE40"/>
          </p15:clr>
        </p15:guide>
        <p15:guide id="3" pos="740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8875" y="1160463"/>
            <a:ext cx="9320213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173C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428874" y="4341813"/>
            <a:ext cx="932021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B17F-9CE4-4972-B1FE-1EEADA572AF9}" type="datetimeFigureOut">
              <a:rPr lang="de-DE" smtClean="0">
                <a:solidFill>
                  <a:prstClr val="white"/>
                </a:solidFill>
              </a:rPr>
              <a:pPr/>
              <a:t>12.12.2022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8CAF-5CBD-4595-B938-7745C70C5A2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6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433636" y="781050"/>
            <a:ext cx="4572000" cy="543401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177088" y="781050"/>
            <a:ext cx="4572000" cy="543401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B17F-9CE4-4972-B1FE-1EEADA572AF9}" type="datetimeFigureOut">
              <a:rPr lang="de-DE" smtClean="0">
                <a:solidFill>
                  <a:prstClr val="white"/>
                </a:solidFill>
              </a:rPr>
              <a:pPr/>
              <a:t>12.12.2022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8CAF-5CBD-4595-B938-7745C70C5A2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433636" y="53165"/>
            <a:ext cx="9758364" cy="594535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/>
              <a:t>Bitte schreiben Sie ihren Text</a:t>
            </a:r>
          </a:p>
        </p:txBody>
      </p:sp>
    </p:spTree>
    <p:extLst>
      <p:ext uri="{BB962C8B-B14F-4D97-AF65-F5344CB8AC3E}">
        <p14:creationId xmlns:p14="http://schemas.microsoft.com/office/powerpoint/2010/main" val="62846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433636" y="440532"/>
            <a:ext cx="4572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433636" y="1288256"/>
            <a:ext cx="4572000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177088" y="431006"/>
            <a:ext cx="4572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7177088" y="1254918"/>
            <a:ext cx="4572000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B17F-9CE4-4972-B1FE-1EEADA572AF9}" type="datetimeFigureOut">
              <a:rPr lang="de-DE" smtClean="0">
                <a:solidFill>
                  <a:prstClr val="white"/>
                </a:solidFill>
              </a:rPr>
              <a:pPr/>
              <a:t>12.12.2022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8CAF-5CBD-4595-B938-7745C70C5A2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433636" y="53165"/>
            <a:ext cx="9758364" cy="594535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/>
              <a:t>Bitte schreiben Sie ihren Text</a:t>
            </a:r>
          </a:p>
        </p:txBody>
      </p:sp>
    </p:spTree>
    <p:extLst>
      <p:ext uri="{BB962C8B-B14F-4D97-AF65-F5344CB8AC3E}">
        <p14:creationId xmlns:p14="http://schemas.microsoft.com/office/powerpoint/2010/main" val="286188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B17F-9CE4-4972-B1FE-1EEADA572AF9}" type="datetimeFigureOut">
              <a:rPr lang="de-DE" smtClean="0">
                <a:solidFill>
                  <a:prstClr val="white"/>
                </a:solidFill>
              </a:rPr>
              <a:pPr/>
              <a:t>12.12.2022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8CAF-5CBD-4595-B938-7745C70C5A2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2433636" y="53165"/>
            <a:ext cx="9758364" cy="594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de-DE" dirty="0">
                <a:solidFill>
                  <a:prstClr val="white">
                    <a:lumMod val="95000"/>
                  </a:prstClr>
                </a:solidFill>
              </a:rPr>
              <a:t>Bitte schreiben Sie ihren Text</a:t>
            </a:r>
          </a:p>
        </p:txBody>
      </p:sp>
    </p:spTree>
    <p:extLst>
      <p:ext uri="{BB962C8B-B14F-4D97-AF65-F5344CB8AC3E}">
        <p14:creationId xmlns:p14="http://schemas.microsoft.com/office/powerpoint/2010/main" val="221554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B17F-9CE4-4972-B1FE-1EEADA572AF9}" type="datetimeFigureOut">
              <a:rPr lang="de-DE" smtClean="0">
                <a:solidFill>
                  <a:prstClr val="white"/>
                </a:solidFill>
              </a:rPr>
              <a:pPr/>
              <a:t>12.12.2022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8CAF-5CBD-4595-B938-7745C70C5A2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1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B17F-9CE4-4972-B1FE-1EEADA572AF9}" type="datetimeFigureOut">
              <a:rPr lang="de-DE" smtClean="0">
                <a:solidFill>
                  <a:prstClr val="white"/>
                </a:solidFill>
              </a:rPr>
              <a:pPr/>
              <a:t>12.12.2022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8CAF-5CBD-4595-B938-7745C70C5A2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4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B17F-9CE4-4972-B1FE-1EEADA572AF9}" type="datetimeFigureOut">
              <a:rPr lang="de-DE" smtClean="0">
                <a:solidFill>
                  <a:prstClr val="white"/>
                </a:solidFill>
              </a:rPr>
              <a:pPr/>
              <a:t>12.12.2022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8CAF-5CBD-4595-B938-7745C70C5A2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8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2414586" y="571500"/>
            <a:ext cx="9777414" cy="62865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433636" y="804182"/>
            <a:ext cx="9315452" cy="5344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140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0058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88CAF-5CBD-4595-B938-7745C70C5A2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feld 16"/>
          <p:cNvSpPr txBox="1">
            <a:spLocks/>
          </p:cNvSpPr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82168"/>
              <a:gd name="connsiteY0" fmla="*/ 0 h 6858000"/>
              <a:gd name="connsiteX1" fmla="*/ 2424113 w 12182168"/>
              <a:gd name="connsiteY1" fmla="*/ 0 h 6858000"/>
              <a:gd name="connsiteX2" fmla="*/ 2424113 w 12182168"/>
              <a:gd name="connsiteY2" fmla="*/ 307 h 6858000"/>
              <a:gd name="connsiteX3" fmla="*/ 12182168 w 12182168"/>
              <a:gd name="connsiteY3" fmla="*/ 307 h 6858000"/>
              <a:gd name="connsiteX4" fmla="*/ 12182168 w 12182168"/>
              <a:gd name="connsiteY4" fmla="*/ 675787 h 6858000"/>
              <a:gd name="connsiteX5" fmla="*/ 3026467 w 12182168"/>
              <a:gd name="connsiteY5" fmla="*/ 675787 h 6858000"/>
              <a:gd name="connsiteX6" fmla="*/ 3023295 w 12182168"/>
              <a:gd name="connsiteY6" fmla="*/ 675787 h 6858000"/>
              <a:gd name="connsiteX7" fmla="*/ 3023295 w 12182168"/>
              <a:gd name="connsiteY7" fmla="*/ 676033 h 6858000"/>
              <a:gd name="connsiteX8" fmla="*/ 2905649 w 12182168"/>
              <a:gd name="connsiteY8" fmla="*/ 685173 h 6858000"/>
              <a:gd name="connsiteX9" fmla="*/ 2426977 w 12182168"/>
              <a:gd name="connsiteY9" fmla="*/ 1137750 h 6858000"/>
              <a:gd name="connsiteX10" fmla="*/ 2430196 w 12182168"/>
              <a:gd name="connsiteY10" fmla="*/ 1162356 h 6858000"/>
              <a:gd name="connsiteX11" fmla="*/ 2424113 w 12182168"/>
              <a:gd name="connsiteY11" fmla="*/ 1162356 h 6858000"/>
              <a:gd name="connsiteX12" fmla="*/ 2424113 w 12182168"/>
              <a:gd name="connsiteY12" fmla="*/ 6858000 h 6858000"/>
              <a:gd name="connsiteX13" fmla="*/ 0 w 12182168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2168" h="6858000">
                <a:moveTo>
                  <a:pt x="0" y="0"/>
                </a:moveTo>
                <a:lnTo>
                  <a:pt x="2424113" y="0"/>
                </a:lnTo>
                <a:lnTo>
                  <a:pt x="2424113" y="307"/>
                </a:lnTo>
                <a:lnTo>
                  <a:pt x="12182168" y="307"/>
                </a:lnTo>
                <a:lnTo>
                  <a:pt x="12182168" y="675787"/>
                </a:lnTo>
                <a:lnTo>
                  <a:pt x="3026467" y="675787"/>
                </a:lnTo>
                <a:lnTo>
                  <a:pt x="3023295" y="675787"/>
                </a:lnTo>
                <a:lnTo>
                  <a:pt x="3023295" y="676033"/>
                </a:lnTo>
                <a:lnTo>
                  <a:pt x="2905649" y="685173"/>
                </a:lnTo>
                <a:cubicBezTo>
                  <a:pt x="2632472" y="728249"/>
                  <a:pt x="2426977" y="914507"/>
                  <a:pt x="2426977" y="1137750"/>
                </a:cubicBezTo>
                <a:lnTo>
                  <a:pt x="2430196" y="1162356"/>
                </a:lnTo>
                <a:lnTo>
                  <a:pt x="2424113" y="1162356"/>
                </a:lnTo>
                <a:lnTo>
                  <a:pt x="242411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3000">
                <a:srgbClr val="29679F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700000" scaled="1"/>
          </a:gradFill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wrap="square" tIns="14400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1" kern="1200">
                <a:solidFill>
                  <a:schemeClr val="tx1"/>
                </a:solidFill>
                <a:latin typeface="Thahoma"/>
                <a:ea typeface="+mj-ea"/>
                <a:cs typeface="Arial" panose="020B0604020202020204" pitchFamily="34" charset="0"/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38113" y="6356350"/>
            <a:ext cx="2205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23DCB17F-9CE4-4972-B1FE-1EEADA572AF9}" type="datetimeFigureOut">
              <a:rPr lang="de-DE" smtClean="0">
                <a:solidFill>
                  <a:prstClr val="white"/>
                </a:solidFill>
              </a:rPr>
              <a:pPr/>
              <a:t>12.12.2022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4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73C5D"/>
          </a:solidFill>
          <a:latin typeface="Thahom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73C5D"/>
          </a:solidFill>
          <a:latin typeface="Thahom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3C5D"/>
          </a:solidFill>
          <a:latin typeface="Thahom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3C5D"/>
          </a:solidFill>
          <a:latin typeface="Thahom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3C5D"/>
          </a:solidFill>
          <a:latin typeface="Thahom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731">
          <p15:clr>
            <a:srgbClr val="F26B43"/>
          </p15:clr>
        </p15:guide>
        <p15:guide id="4" pos="740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18/10/relationships/comments" Target="../comments/modernComment_103_7F77A9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98650" y="1169894"/>
            <a:ext cx="9250438" cy="2501433"/>
          </a:xfrm>
        </p:spPr>
        <p:txBody>
          <a:bodyPr lIns="91440" tIns="45720" rIns="91440" bIns="45720" anchor="b"/>
          <a:lstStyle/>
          <a:p>
            <a:r>
              <a:rPr lang="de-DE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FlexOff</a:t>
            </a:r>
            <a:r>
              <a:rPr lang="de-DE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 – Smarte Lösungen zur Büronutzung</a:t>
            </a:r>
            <a:endParaRPr lang="de-DE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98650" y="3623597"/>
            <a:ext cx="9250438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e-DE" sz="1800" i="1" dirty="0"/>
          </a:p>
          <a:p>
            <a:r>
              <a:rPr lang="de-DE" sz="1800" i="1" dirty="0"/>
              <a:t>Eine Präsentation der „</a:t>
            </a:r>
            <a:r>
              <a:rPr lang="de-DE" sz="1800" i="1" dirty="0" err="1"/>
              <a:t>FlexOff</a:t>
            </a:r>
            <a:r>
              <a:rPr lang="de-DE" sz="1800" i="1" dirty="0"/>
              <a:t> Inc.“ an der RWU Hochschule Ravensburg-Weingarten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120756" y="0"/>
            <a:ext cx="1382440" cy="1369949"/>
            <a:chOff x="120756" y="0"/>
            <a:chExt cx="1382440" cy="1369949"/>
          </a:xfrm>
        </p:grpSpPr>
        <p:pic>
          <p:nvPicPr>
            <p:cNvPr id="1026" name="Picture 2" descr="Bürogebäude cartoon | Premium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56" y="0"/>
              <a:ext cx="1382440" cy="1233828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3000"/>
                </a:prstClr>
              </a:innerShdw>
            </a:effectLst>
          </p:spPr>
        </p:pic>
        <p:sp>
          <p:nvSpPr>
            <p:cNvPr id="5" name="Textfeld 4"/>
            <p:cNvSpPr txBox="1"/>
            <p:nvPr/>
          </p:nvSpPr>
          <p:spPr>
            <a:xfrm>
              <a:off x="333803" y="969839"/>
              <a:ext cx="9563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i="1" dirty="0" err="1"/>
                <a:t>FlexOff</a:t>
              </a:r>
              <a:endParaRPr lang="de-DE" sz="20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0679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ihandform 100"/>
          <p:cNvSpPr/>
          <p:nvPr/>
        </p:nvSpPr>
        <p:spPr>
          <a:xfrm>
            <a:off x="22860" y="1265404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 w="31750"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Geschäftsmodell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Architektur und techn. Beschreibung</a:t>
            </a:r>
          </a:p>
        </p:txBody>
      </p:sp>
      <p:sp>
        <p:nvSpPr>
          <p:cNvPr id="107" name="Freihandform 106"/>
          <p:cNvSpPr/>
          <p:nvPr/>
        </p:nvSpPr>
        <p:spPr>
          <a:xfrm>
            <a:off x="0" y="3000103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Produktvorstellung</a:t>
            </a:r>
          </a:p>
        </p:txBody>
      </p:sp>
      <p:sp>
        <p:nvSpPr>
          <p:cNvPr id="19" name="Freihandform 18"/>
          <p:cNvSpPr/>
          <p:nvPr/>
        </p:nvSpPr>
        <p:spPr>
          <a:xfrm>
            <a:off x="22860" y="2421870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 w="31750">
            <a:solidFill>
              <a:srgbClr val="FB9A19"/>
            </a:solidFill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Architektur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22860" y="1843637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 w="31750"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Business Case</a:t>
            </a:r>
          </a:p>
        </p:txBody>
      </p:sp>
      <p:pic>
        <p:nvPicPr>
          <p:cNvPr id="9" name="Picture 2" descr="Bürogebäude cartoon | Premium-Vek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6" y="0"/>
            <a:ext cx="1382440" cy="1233828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3000"/>
              </a:prstClr>
            </a:innerShdw>
          </a:effec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xmlns="" id="{BBB0A529-C03D-46C2-B4DF-702BA85AB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06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ihandform 100"/>
          <p:cNvSpPr/>
          <p:nvPr/>
        </p:nvSpPr>
        <p:spPr>
          <a:xfrm>
            <a:off x="22860" y="1265404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 w="31750"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Geschäftsmodell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Architektur und techn. Beschreibung</a:t>
            </a:r>
          </a:p>
        </p:txBody>
      </p:sp>
      <p:sp>
        <p:nvSpPr>
          <p:cNvPr id="107" name="Freihandform 106"/>
          <p:cNvSpPr/>
          <p:nvPr/>
        </p:nvSpPr>
        <p:spPr>
          <a:xfrm>
            <a:off x="0" y="3000103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Produktvorstellung</a:t>
            </a:r>
          </a:p>
        </p:txBody>
      </p:sp>
      <p:sp>
        <p:nvSpPr>
          <p:cNvPr id="19" name="Freihandform 18"/>
          <p:cNvSpPr/>
          <p:nvPr/>
        </p:nvSpPr>
        <p:spPr>
          <a:xfrm>
            <a:off x="22860" y="2421870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 w="31750">
            <a:solidFill>
              <a:srgbClr val="FB9A19"/>
            </a:solidFill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Architektur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22860" y="1843637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 w="31750"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Business Case</a:t>
            </a:r>
          </a:p>
        </p:txBody>
      </p:sp>
      <p:pic>
        <p:nvPicPr>
          <p:cNvPr id="9" name="Picture 2" descr="Bürogebäude cartoon | Premium-Vek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6" y="0"/>
            <a:ext cx="1382440" cy="1233828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3000"/>
              </a:prstClr>
            </a:innerShdw>
          </a:effec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1DDA12EF-B7E5-44F8-BB8B-CCD2B098BA27}"/>
              </a:ext>
            </a:extLst>
          </p:cNvPr>
          <p:cNvSpPr/>
          <p:nvPr/>
        </p:nvSpPr>
        <p:spPr>
          <a:xfrm>
            <a:off x="9739617" y="2539767"/>
            <a:ext cx="1999377" cy="70600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Temperatur</a:t>
            </a:r>
          </a:p>
          <a:p>
            <a:pPr algn="ctr"/>
            <a:r>
              <a:rPr lang="de-DE" dirty="0"/>
              <a:t>Sensor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C9838D07-13FB-4794-B28F-FA603413B135}"/>
              </a:ext>
            </a:extLst>
          </p:cNvPr>
          <p:cNvSpPr/>
          <p:nvPr/>
        </p:nvSpPr>
        <p:spPr>
          <a:xfrm>
            <a:off x="9739617" y="3259789"/>
            <a:ext cx="1999377" cy="70600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Luftfeuchtigkeit</a:t>
            </a:r>
          </a:p>
          <a:p>
            <a:pPr algn="ctr"/>
            <a:r>
              <a:rPr lang="de-DE" dirty="0"/>
              <a:t>Sensor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F6555964-9EFB-47B0-B5FF-9CA4D7F710B1}"/>
              </a:ext>
            </a:extLst>
          </p:cNvPr>
          <p:cNvSpPr/>
          <p:nvPr/>
        </p:nvSpPr>
        <p:spPr>
          <a:xfrm>
            <a:off x="2970157" y="2539767"/>
            <a:ext cx="1999377" cy="70600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Motor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45FAFC1A-955A-44F0-BAB5-56667080929D}"/>
              </a:ext>
            </a:extLst>
          </p:cNvPr>
          <p:cNvSpPr/>
          <p:nvPr/>
        </p:nvSpPr>
        <p:spPr>
          <a:xfrm>
            <a:off x="6096000" y="2202533"/>
            <a:ext cx="2374085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F1D9832C-A05C-42B2-B0F5-4AEEF28D8046}"/>
              </a:ext>
            </a:extLst>
          </p:cNvPr>
          <p:cNvSpPr txBox="1"/>
          <p:nvPr/>
        </p:nvSpPr>
        <p:spPr>
          <a:xfrm flipH="1">
            <a:off x="6118860" y="2421869"/>
            <a:ext cx="2374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Arduino</a:t>
            </a:r>
          </a:p>
          <a:p>
            <a:pPr algn="ctr"/>
            <a:r>
              <a:rPr lang="de-DE" sz="2800" b="1" dirty="0"/>
              <a:t>Sensor/Motor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xmlns="" id="{2CAFE9DF-0B87-4035-9138-64F33F214CAD}"/>
              </a:ext>
            </a:extLst>
          </p:cNvPr>
          <p:cNvCxnSpPr>
            <a:cxnSpLocks/>
            <a:stCxn id="14" idx="3"/>
            <a:endCxn id="4" idx="1"/>
          </p:cNvCxnSpPr>
          <p:nvPr/>
        </p:nvCxnSpPr>
        <p:spPr>
          <a:xfrm>
            <a:off x="4969534" y="2892772"/>
            <a:ext cx="1126466" cy="22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xmlns="" id="{985D00AE-6604-412A-A385-E89F5F6D9ACD}"/>
              </a:ext>
            </a:extLst>
          </p:cNvPr>
          <p:cNvSpPr/>
          <p:nvPr/>
        </p:nvSpPr>
        <p:spPr>
          <a:xfrm>
            <a:off x="9552262" y="2421869"/>
            <a:ext cx="2340001" cy="16635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xmlns="" id="{AC20A859-16FB-44E1-9247-70D36CCB3779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8470085" y="2881423"/>
            <a:ext cx="1082177" cy="136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A7FE5754-4A52-4289-A22F-7D82AC787C19}"/>
              </a:ext>
            </a:extLst>
          </p:cNvPr>
          <p:cNvSpPr txBox="1"/>
          <p:nvPr/>
        </p:nvSpPr>
        <p:spPr>
          <a:xfrm>
            <a:off x="2970157" y="3752848"/>
            <a:ext cx="3246085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/>
              <a:t>[Command]:</a:t>
            </a:r>
          </a:p>
          <a:p>
            <a:r>
              <a:rPr lang="de-DE" sz="2800" dirty="0"/>
              <a:t>- Motor bewegt sich je nach Befehl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xmlns="" id="{ABE20A64-14F2-41AB-8ACA-9D0AD5ACF3AE}"/>
              </a:ext>
            </a:extLst>
          </p:cNvPr>
          <p:cNvSpPr txBox="1"/>
          <p:nvPr/>
        </p:nvSpPr>
        <p:spPr>
          <a:xfrm>
            <a:off x="8405770" y="4474612"/>
            <a:ext cx="3486494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/>
              <a:t>[Temperatur], [Luftfeuchtigkeit]:</a:t>
            </a:r>
          </a:p>
          <a:p>
            <a:r>
              <a:rPr lang="de-DE" sz="2800" dirty="0"/>
              <a:t>- Sensoren messen Daten für </a:t>
            </a:r>
            <a:r>
              <a:rPr lang="de-DE" sz="2800" dirty="0" err="1"/>
              <a:t>IoBroker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274945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ihandform 100"/>
          <p:cNvSpPr/>
          <p:nvPr/>
        </p:nvSpPr>
        <p:spPr>
          <a:xfrm>
            <a:off x="22860" y="1265404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 w="31750"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Geschäftsmodell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Architektur und techn. Beschreibung</a:t>
            </a:r>
          </a:p>
        </p:txBody>
      </p:sp>
      <p:sp>
        <p:nvSpPr>
          <p:cNvPr id="107" name="Freihandform 106"/>
          <p:cNvSpPr/>
          <p:nvPr/>
        </p:nvSpPr>
        <p:spPr>
          <a:xfrm>
            <a:off x="0" y="3000103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Produktvorstellung</a:t>
            </a:r>
          </a:p>
        </p:txBody>
      </p:sp>
      <p:sp>
        <p:nvSpPr>
          <p:cNvPr id="19" name="Freihandform 18"/>
          <p:cNvSpPr/>
          <p:nvPr/>
        </p:nvSpPr>
        <p:spPr>
          <a:xfrm>
            <a:off x="22860" y="2421870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 w="31750">
            <a:solidFill>
              <a:srgbClr val="FB9A19"/>
            </a:solidFill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Architektur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22860" y="1843637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 w="31750"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Business Case</a:t>
            </a:r>
          </a:p>
        </p:txBody>
      </p:sp>
      <p:pic>
        <p:nvPicPr>
          <p:cNvPr id="9" name="Picture 2" descr="Bürogebäude cartoon | Premium-Vek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6" y="0"/>
            <a:ext cx="1382440" cy="1233828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3000"/>
              </a:prstClr>
            </a:innerShdw>
          </a:effec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1DDA12EF-B7E5-44F8-BB8B-CCD2B098BA27}"/>
              </a:ext>
            </a:extLst>
          </p:cNvPr>
          <p:cNvSpPr/>
          <p:nvPr/>
        </p:nvSpPr>
        <p:spPr>
          <a:xfrm>
            <a:off x="7910552" y="1913861"/>
            <a:ext cx="1999377" cy="70600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Display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45FAFC1A-955A-44F0-BAB5-56667080929D}"/>
              </a:ext>
            </a:extLst>
          </p:cNvPr>
          <p:cNvSpPr/>
          <p:nvPr/>
        </p:nvSpPr>
        <p:spPr>
          <a:xfrm>
            <a:off x="3540154" y="1886632"/>
            <a:ext cx="3117909" cy="7060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F1D9832C-A05C-42B2-B0F5-4AEEF28D8046}"/>
              </a:ext>
            </a:extLst>
          </p:cNvPr>
          <p:cNvSpPr txBox="1"/>
          <p:nvPr/>
        </p:nvSpPr>
        <p:spPr>
          <a:xfrm flipH="1">
            <a:off x="3732723" y="1978026"/>
            <a:ext cx="2772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Arduino Display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xmlns="" id="{985D00AE-6604-412A-A385-E89F5F6D9ACD}"/>
              </a:ext>
            </a:extLst>
          </p:cNvPr>
          <p:cNvSpPr/>
          <p:nvPr/>
        </p:nvSpPr>
        <p:spPr>
          <a:xfrm>
            <a:off x="7740240" y="1768735"/>
            <a:ext cx="2340001" cy="9828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xmlns="" id="{AC20A859-16FB-44E1-9247-70D36CCB3779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6658063" y="2239637"/>
            <a:ext cx="108217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xmlns="" id="{ABE20A64-14F2-41AB-8ACA-9D0AD5ACF3AE}"/>
              </a:ext>
            </a:extLst>
          </p:cNvPr>
          <p:cNvSpPr txBox="1"/>
          <p:nvPr/>
        </p:nvSpPr>
        <p:spPr>
          <a:xfrm>
            <a:off x="7312818" y="3270629"/>
            <a:ext cx="3486494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/>
              <a:t>[Temperatur], [Luftfeuchtigkeit],</a:t>
            </a:r>
          </a:p>
          <a:p>
            <a:r>
              <a:rPr lang="de-DE" sz="2800" dirty="0"/>
              <a:t>[Fensterzustand]:</a:t>
            </a:r>
          </a:p>
          <a:p>
            <a:endParaRPr lang="de-DE" sz="2800" dirty="0"/>
          </a:p>
          <a:p>
            <a:r>
              <a:rPr lang="de-DE" sz="2800" dirty="0"/>
              <a:t>-Display zeigt Daten an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xmlns="" id="{A8A35E3A-C15F-4B03-885C-BBF20C8C4D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8" t="19548" r="23977"/>
          <a:stretch/>
        </p:blipFill>
        <p:spPr>
          <a:xfrm rot="10800000">
            <a:off x="3536647" y="2950340"/>
            <a:ext cx="3117908" cy="334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35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ihandform 100"/>
          <p:cNvSpPr/>
          <p:nvPr/>
        </p:nvSpPr>
        <p:spPr>
          <a:xfrm>
            <a:off x="22860" y="1265404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 w="31750"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Geschäftsmodell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Architektur und techn. Beschreibung</a:t>
            </a:r>
          </a:p>
        </p:txBody>
      </p:sp>
      <p:sp>
        <p:nvSpPr>
          <p:cNvPr id="107" name="Freihandform 106"/>
          <p:cNvSpPr/>
          <p:nvPr/>
        </p:nvSpPr>
        <p:spPr>
          <a:xfrm>
            <a:off x="0" y="3000103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Produktvorstellung</a:t>
            </a:r>
          </a:p>
        </p:txBody>
      </p:sp>
      <p:sp>
        <p:nvSpPr>
          <p:cNvPr id="19" name="Freihandform 18"/>
          <p:cNvSpPr/>
          <p:nvPr/>
        </p:nvSpPr>
        <p:spPr>
          <a:xfrm>
            <a:off x="22860" y="2421870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 w="31750">
            <a:solidFill>
              <a:srgbClr val="FB9A19"/>
            </a:solidFill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Architektur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22860" y="1843637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 w="31750"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Business Case</a:t>
            </a:r>
          </a:p>
        </p:txBody>
      </p:sp>
      <p:pic>
        <p:nvPicPr>
          <p:cNvPr id="9" name="Picture 2" descr="Bürogebäude cartoon | Premium-Vek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6" y="0"/>
            <a:ext cx="1382440" cy="1233828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3000"/>
              </a:prstClr>
            </a:innerShdw>
          </a:effec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1DDA12EF-B7E5-44F8-BB8B-CCD2B098BA27}"/>
              </a:ext>
            </a:extLst>
          </p:cNvPr>
          <p:cNvSpPr/>
          <p:nvPr/>
        </p:nvSpPr>
        <p:spPr>
          <a:xfrm>
            <a:off x="9739617" y="2539767"/>
            <a:ext cx="1999377" cy="70600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/>
              <a:t>Flot</a:t>
            </a:r>
            <a:endParaRPr lang="de-DE" sz="28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C9838D07-13FB-4794-B28F-FA603413B135}"/>
              </a:ext>
            </a:extLst>
          </p:cNvPr>
          <p:cNvSpPr/>
          <p:nvPr/>
        </p:nvSpPr>
        <p:spPr>
          <a:xfrm>
            <a:off x="9739617" y="3259789"/>
            <a:ext cx="1999377" cy="70600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Jarvis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F6555964-9EFB-47B0-B5FF-9CA4D7F710B1}"/>
              </a:ext>
            </a:extLst>
          </p:cNvPr>
          <p:cNvSpPr/>
          <p:nvPr/>
        </p:nvSpPr>
        <p:spPr>
          <a:xfrm>
            <a:off x="2970157" y="2453255"/>
            <a:ext cx="1999377" cy="8563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Skripte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45FAFC1A-955A-44F0-BAB5-56667080929D}"/>
              </a:ext>
            </a:extLst>
          </p:cNvPr>
          <p:cNvSpPr/>
          <p:nvPr/>
        </p:nvSpPr>
        <p:spPr>
          <a:xfrm>
            <a:off x="6096000" y="2202533"/>
            <a:ext cx="2374085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F1D9832C-A05C-42B2-B0F5-4AEEF28D8046}"/>
              </a:ext>
            </a:extLst>
          </p:cNvPr>
          <p:cNvSpPr txBox="1"/>
          <p:nvPr/>
        </p:nvSpPr>
        <p:spPr>
          <a:xfrm flipH="1">
            <a:off x="6349556" y="2592321"/>
            <a:ext cx="186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/>
              <a:t>IoBroker</a:t>
            </a:r>
            <a:endParaRPr lang="de-DE" sz="2800" b="1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xmlns="" id="{2CAFE9DF-0B87-4035-9138-64F33F214CAD}"/>
              </a:ext>
            </a:extLst>
          </p:cNvPr>
          <p:cNvCxnSpPr>
            <a:cxnSpLocks/>
            <a:stCxn id="14" idx="3"/>
            <a:endCxn id="4" idx="1"/>
          </p:cNvCxnSpPr>
          <p:nvPr/>
        </p:nvCxnSpPr>
        <p:spPr>
          <a:xfrm>
            <a:off x="4969534" y="2881423"/>
            <a:ext cx="1126466" cy="136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xmlns="" id="{985D00AE-6604-412A-A385-E89F5F6D9ACD}"/>
              </a:ext>
            </a:extLst>
          </p:cNvPr>
          <p:cNvSpPr/>
          <p:nvPr/>
        </p:nvSpPr>
        <p:spPr>
          <a:xfrm>
            <a:off x="9552262" y="2421869"/>
            <a:ext cx="2340001" cy="16635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xmlns="" id="{AC20A859-16FB-44E1-9247-70D36CCB3779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8470085" y="2881423"/>
            <a:ext cx="1082177" cy="136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A7FE5754-4A52-4289-A22F-7D82AC787C19}"/>
              </a:ext>
            </a:extLst>
          </p:cNvPr>
          <p:cNvSpPr txBox="1"/>
          <p:nvPr/>
        </p:nvSpPr>
        <p:spPr>
          <a:xfrm>
            <a:off x="2749474" y="3548277"/>
            <a:ext cx="2440742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/>
              <a:t>JavaScript–Regeln definieren den Fensterzustand  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xmlns="" id="{ABE20A64-14F2-41AB-8ACA-9D0AD5ACF3AE}"/>
              </a:ext>
            </a:extLst>
          </p:cNvPr>
          <p:cNvSpPr txBox="1"/>
          <p:nvPr/>
        </p:nvSpPr>
        <p:spPr>
          <a:xfrm>
            <a:off x="9096235" y="4294359"/>
            <a:ext cx="3016712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/>
              <a:t>Dashboard Darstellung mit Jarvis und </a:t>
            </a:r>
          </a:p>
          <a:p>
            <a:r>
              <a:rPr lang="de-DE" sz="2800" dirty="0" err="1"/>
              <a:t>Flot</a:t>
            </a:r>
            <a:r>
              <a:rPr lang="de-DE" sz="2800" dirty="0"/>
              <a:t>-Diagrammen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xmlns="" id="{D1104B48-665B-4735-8DBF-3872DBCE5B56}"/>
              </a:ext>
            </a:extLst>
          </p:cNvPr>
          <p:cNvSpPr/>
          <p:nvPr/>
        </p:nvSpPr>
        <p:spPr>
          <a:xfrm>
            <a:off x="6283352" y="805068"/>
            <a:ext cx="1999377" cy="8563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Wetter</a:t>
            </a:r>
          </a:p>
          <a:p>
            <a:pPr algn="ctr"/>
            <a:r>
              <a:rPr lang="de-DE" sz="2800" dirty="0"/>
              <a:t>CO2-Wert</a:t>
            </a:r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xmlns="" id="{AA870BFD-ABC2-4103-A2AC-241EF8670ABF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7283040" y="1661404"/>
            <a:ext cx="3" cy="54112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xmlns="" id="{E931AAB5-70A9-49D8-9D2A-F16958DB1093}"/>
              </a:ext>
            </a:extLst>
          </p:cNvPr>
          <p:cNvSpPr txBox="1"/>
          <p:nvPr/>
        </p:nvSpPr>
        <p:spPr>
          <a:xfrm>
            <a:off x="8470083" y="810454"/>
            <a:ext cx="303745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/>
              <a:t>Daten per Rest-API abrufen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xmlns="" id="{EA9DAE26-4ECD-47BD-B041-0AFD8909CF39}"/>
              </a:ext>
            </a:extLst>
          </p:cNvPr>
          <p:cNvSpPr/>
          <p:nvPr/>
        </p:nvSpPr>
        <p:spPr>
          <a:xfrm>
            <a:off x="6313129" y="4232621"/>
            <a:ext cx="1999377" cy="8563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MQTT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3A64096D-03D5-4F36-828B-1A3C7510D815}"/>
              </a:ext>
            </a:extLst>
          </p:cNvPr>
          <p:cNvSpPr txBox="1"/>
          <p:nvPr/>
        </p:nvSpPr>
        <p:spPr>
          <a:xfrm>
            <a:off x="5624499" y="5259202"/>
            <a:ext cx="303745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/>
              <a:t>MQTT-Protokoll zur Kommunikation mit Arduinos</a:t>
            </a: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xmlns="" id="{9C462EAF-69C3-41A5-939F-8F74C514B956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7312814" y="3611671"/>
            <a:ext cx="4" cy="6209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516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ihandform 100"/>
          <p:cNvSpPr/>
          <p:nvPr/>
        </p:nvSpPr>
        <p:spPr>
          <a:xfrm>
            <a:off x="22860" y="1265404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 w="31750"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Geschäftsmodell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Produktvorstellung des Prototyps</a:t>
            </a:r>
          </a:p>
        </p:txBody>
      </p:sp>
      <p:sp>
        <p:nvSpPr>
          <p:cNvPr id="107" name="Freihandform 106"/>
          <p:cNvSpPr/>
          <p:nvPr/>
        </p:nvSpPr>
        <p:spPr>
          <a:xfrm>
            <a:off x="0" y="3000103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 w="31750">
            <a:solidFill>
              <a:srgbClr val="FB9A19"/>
            </a:solidFill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Produktvorstellung</a:t>
            </a:r>
          </a:p>
        </p:txBody>
      </p:sp>
      <p:sp>
        <p:nvSpPr>
          <p:cNvPr id="19" name="Freihandform 18"/>
          <p:cNvSpPr/>
          <p:nvPr/>
        </p:nvSpPr>
        <p:spPr>
          <a:xfrm>
            <a:off x="22860" y="2421870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 w="31750"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Architektur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22860" y="1843637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 w="31750"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Business Case</a:t>
            </a:r>
          </a:p>
        </p:txBody>
      </p:sp>
      <p:pic>
        <p:nvPicPr>
          <p:cNvPr id="9" name="Picture 2" descr="Bürogebäude cartoon | Premium-Vek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6" y="0"/>
            <a:ext cx="1382440" cy="1233828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3000"/>
              </a:prstClr>
            </a:innerShdw>
          </a:effectLst>
        </p:spPr>
      </p:pic>
      <p:sp>
        <p:nvSpPr>
          <p:cNvPr id="3" name="AutoShape 2" descr="blob:https://web.whatsapp.com/a6221b3a-2999-452d-b6b3-3691c8d857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412" y="849784"/>
            <a:ext cx="4230548" cy="3174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284" y="849784"/>
            <a:ext cx="3146983" cy="5594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6"/>
          <a:srcRect t="2036" r="49764"/>
          <a:stretch/>
        </p:blipFill>
        <p:spPr>
          <a:xfrm>
            <a:off x="3007412" y="4226844"/>
            <a:ext cx="4230548" cy="2300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594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ihandform 100"/>
          <p:cNvSpPr/>
          <p:nvPr/>
        </p:nvSpPr>
        <p:spPr>
          <a:xfrm>
            <a:off x="22860" y="1265404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 w="31750"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Geschäftsmodell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107" name="Freihandform 106"/>
          <p:cNvSpPr/>
          <p:nvPr/>
        </p:nvSpPr>
        <p:spPr>
          <a:xfrm>
            <a:off x="0" y="3000103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Produktvorstellung</a:t>
            </a:r>
          </a:p>
        </p:txBody>
      </p:sp>
      <p:graphicFrame>
        <p:nvGraphicFramePr>
          <p:cNvPr id="17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509352"/>
              </p:ext>
            </p:extLst>
          </p:nvPr>
        </p:nvGraphicFramePr>
        <p:xfrm>
          <a:off x="2636464" y="1173913"/>
          <a:ext cx="9315450" cy="436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Freihandform 18"/>
          <p:cNvSpPr/>
          <p:nvPr/>
        </p:nvSpPr>
        <p:spPr>
          <a:xfrm>
            <a:off x="22860" y="2421870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Architektur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22860" y="1843637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Business Case</a:t>
            </a:r>
          </a:p>
        </p:txBody>
      </p:sp>
      <p:pic>
        <p:nvPicPr>
          <p:cNvPr id="9" name="Picture 2" descr="Bürogebäude cartoon | Premium-Vek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6" y="0"/>
            <a:ext cx="1382440" cy="1233828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3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516462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ihandform 100"/>
          <p:cNvSpPr/>
          <p:nvPr/>
        </p:nvSpPr>
        <p:spPr>
          <a:xfrm>
            <a:off x="22860" y="1265404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 w="31750">
            <a:solidFill>
              <a:srgbClr val="FB9A19"/>
            </a:solidFill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Geschäftsmodell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 Trends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AEEB850-32E7-E3C1-C56B-C1F401BDA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Corona und Flexiblere Arbeitsmodelle </a:t>
            </a:r>
            <a:r>
              <a:rPr lang="de-DE" dirty="0">
                <a:sym typeface="Wingdings" panose="05000000000000000000" pitchFamily="2" charset="2"/>
              </a:rPr>
              <a:t> Vermehrt Home-Office Angebote</a:t>
            </a:r>
          </a:p>
          <a:p>
            <a:r>
              <a:rPr lang="de-DE" dirty="0">
                <a:sym typeface="Wingdings" panose="05000000000000000000" pitchFamily="2" charset="2"/>
              </a:rPr>
              <a:t>Durch Home-Office  keine voll Auslastung der Bürogebäude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Ukraine Krieg und CO2 Abgabe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>
                <a:sym typeface="Wingdings" panose="05000000000000000000" pitchFamily="2" charset="2"/>
              </a:rPr>
              <a:t>hohe Strom- und Gaspreise</a:t>
            </a:r>
            <a:endParaRPr lang="de-DE" dirty="0"/>
          </a:p>
          <a:p>
            <a:endParaRPr lang="de-DE" dirty="0"/>
          </a:p>
        </p:txBody>
      </p:sp>
      <p:sp>
        <p:nvSpPr>
          <p:cNvPr id="107" name="Freihandform 106"/>
          <p:cNvSpPr/>
          <p:nvPr/>
        </p:nvSpPr>
        <p:spPr>
          <a:xfrm>
            <a:off x="0" y="3000103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Produktvorstellung</a:t>
            </a:r>
          </a:p>
        </p:txBody>
      </p:sp>
      <p:sp>
        <p:nvSpPr>
          <p:cNvPr id="19" name="Freihandform 18"/>
          <p:cNvSpPr/>
          <p:nvPr/>
        </p:nvSpPr>
        <p:spPr>
          <a:xfrm>
            <a:off x="22860" y="2421870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Architektur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22860" y="1843637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Business Case</a:t>
            </a:r>
          </a:p>
        </p:txBody>
      </p:sp>
      <p:pic>
        <p:nvPicPr>
          <p:cNvPr id="9" name="Picture 2" descr="Bürogebäude cartoon | Premium-Vek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6" y="0"/>
            <a:ext cx="1382440" cy="1233828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3000"/>
              </a:prstClr>
            </a:inn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2A6BB448-1621-AF5E-7C4B-79FAC9CC8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8974" y="2493637"/>
            <a:ext cx="3290888" cy="250422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24A69919-1F94-E084-1DD1-0AC903089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7530" y="2630031"/>
            <a:ext cx="5313889" cy="223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48504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7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ihandform 100"/>
          <p:cNvSpPr/>
          <p:nvPr/>
        </p:nvSpPr>
        <p:spPr>
          <a:xfrm>
            <a:off x="22860" y="1265404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 w="31750">
            <a:solidFill>
              <a:srgbClr val="FB9A19"/>
            </a:solidFill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Geschäftsmodell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Vorstellung des Geschäftsmodells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AEEB850-32E7-E3C1-C56B-C1F401BDA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Digitalisierung von Bürogebäuden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Vermittlung von digitalisierten Büroräumen und Parkplätzen</a:t>
            </a:r>
          </a:p>
          <a:p>
            <a:endParaRPr lang="de-DE" dirty="0"/>
          </a:p>
          <a:p>
            <a:r>
              <a:rPr lang="de-DE" dirty="0"/>
              <a:t>Verschiedene Kundenbindungseffekte </a:t>
            </a:r>
          </a:p>
          <a:p>
            <a:endParaRPr lang="de-DE" dirty="0"/>
          </a:p>
          <a:p>
            <a:r>
              <a:rPr lang="de-DE" dirty="0"/>
              <a:t>Verschiedene Raumvermietungsmodelle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07" name="Freihandform 106"/>
          <p:cNvSpPr/>
          <p:nvPr/>
        </p:nvSpPr>
        <p:spPr>
          <a:xfrm>
            <a:off x="0" y="3000103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Produktvorstellung</a:t>
            </a:r>
          </a:p>
        </p:txBody>
      </p:sp>
      <p:sp>
        <p:nvSpPr>
          <p:cNvPr id="19" name="Freihandform 18"/>
          <p:cNvSpPr/>
          <p:nvPr/>
        </p:nvSpPr>
        <p:spPr>
          <a:xfrm>
            <a:off x="22860" y="2421870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Architektur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22860" y="1843637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Business Case</a:t>
            </a:r>
          </a:p>
        </p:txBody>
      </p:sp>
      <p:pic>
        <p:nvPicPr>
          <p:cNvPr id="9" name="Picture 2" descr="Bürogebäude cartoon | Premium-Vek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6" y="0"/>
            <a:ext cx="1382440" cy="1233828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3000"/>
              </a:prstClr>
            </a:inn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DD9C417B-A2F5-B1C7-827F-240D95B77D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016" y="1202078"/>
            <a:ext cx="408587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51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ihandform 100"/>
          <p:cNvSpPr/>
          <p:nvPr/>
        </p:nvSpPr>
        <p:spPr>
          <a:xfrm>
            <a:off x="22860" y="1265404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 w="31750">
            <a:solidFill>
              <a:srgbClr val="FB9A19"/>
            </a:solidFill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Geschäftsmodell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 der Kundenbeziehungen</a:t>
            </a:r>
          </a:p>
        </p:txBody>
      </p:sp>
      <p:sp>
        <p:nvSpPr>
          <p:cNvPr id="107" name="Freihandform 106"/>
          <p:cNvSpPr/>
          <p:nvPr/>
        </p:nvSpPr>
        <p:spPr>
          <a:xfrm>
            <a:off x="0" y="3000103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Produktvorstellung</a:t>
            </a:r>
          </a:p>
        </p:txBody>
      </p:sp>
      <p:sp>
        <p:nvSpPr>
          <p:cNvPr id="19" name="Freihandform 18"/>
          <p:cNvSpPr/>
          <p:nvPr/>
        </p:nvSpPr>
        <p:spPr>
          <a:xfrm>
            <a:off x="22860" y="2421870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Architektur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22860" y="1843637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Business Case</a:t>
            </a:r>
          </a:p>
        </p:txBody>
      </p:sp>
      <p:pic>
        <p:nvPicPr>
          <p:cNvPr id="9" name="Picture 2" descr="Bürogebäude cartoon | Premium-Vek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6" y="0"/>
            <a:ext cx="1382440" cy="1233828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3000"/>
              </a:prstClr>
            </a:innerShdw>
          </a:effectLst>
        </p:spPr>
      </p:pic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21EEE15F-4A73-B1FC-451C-2DA3F7186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16200" y="901839"/>
            <a:ext cx="9132888" cy="5291866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96404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ihandform 100"/>
          <p:cNvSpPr/>
          <p:nvPr/>
        </p:nvSpPr>
        <p:spPr>
          <a:xfrm>
            <a:off x="22860" y="1265404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 w="31750"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Geschäftsmodell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Ertragsabschätzung</a:t>
            </a:r>
          </a:p>
        </p:txBody>
      </p:sp>
      <p:sp>
        <p:nvSpPr>
          <p:cNvPr id="107" name="Freihandform 106"/>
          <p:cNvSpPr/>
          <p:nvPr/>
        </p:nvSpPr>
        <p:spPr>
          <a:xfrm>
            <a:off x="0" y="3000103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Produktvorstellung</a:t>
            </a:r>
          </a:p>
        </p:txBody>
      </p:sp>
      <p:sp>
        <p:nvSpPr>
          <p:cNvPr id="19" name="Freihandform 18"/>
          <p:cNvSpPr/>
          <p:nvPr/>
        </p:nvSpPr>
        <p:spPr>
          <a:xfrm>
            <a:off x="22860" y="2421870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Architektur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22860" y="1843637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 w="31750">
            <a:solidFill>
              <a:srgbClr val="FB9A19"/>
            </a:solidFill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Business Case</a:t>
            </a:r>
          </a:p>
        </p:txBody>
      </p:sp>
      <p:pic>
        <p:nvPicPr>
          <p:cNvPr id="9" name="Picture 2" descr="Bürogebäude cartoon | Premium-Vek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6" y="0"/>
            <a:ext cx="1382440" cy="1233828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3000"/>
              </a:prstClr>
            </a:innerShdw>
          </a:effectLst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xmlns="" id="{B337C85E-1761-9C5E-743F-924ED5CDA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683769"/>
              </p:ext>
            </p:extLst>
          </p:nvPr>
        </p:nvGraphicFramePr>
        <p:xfrm>
          <a:off x="3370120" y="1843637"/>
          <a:ext cx="7885396" cy="3534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3650">
                  <a:extLst>
                    <a:ext uri="{9D8B030D-6E8A-4147-A177-3AD203B41FA5}">
                      <a16:colId xmlns:a16="http://schemas.microsoft.com/office/drawing/2014/main" xmlns="" val="3643646540"/>
                    </a:ext>
                  </a:extLst>
                </a:gridCol>
                <a:gridCol w="1216771">
                  <a:extLst>
                    <a:ext uri="{9D8B030D-6E8A-4147-A177-3AD203B41FA5}">
                      <a16:colId xmlns:a16="http://schemas.microsoft.com/office/drawing/2014/main" xmlns="" val="1334052246"/>
                    </a:ext>
                  </a:extLst>
                </a:gridCol>
                <a:gridCol w="1216771">
                  <a:extLst>
                    <a:ext uri="{9D8B030D-6E8A-4147-A177-3AD203B41FA5}">
                      <a16:colId xmlns:a16="http://schemas.microsoft.com/office/drawing/2014/main" xmlns="" val="1216524474"/>
                    </a:ext>
                  </a:extLst>
                </a:gridCol>
                <a:gridCol w="1216771">
                  <a:extLst>
                    <a:ext uri="{9D8B030D-6E8A-4147-A177-3AD203B41FA5}">
                      <a16:colId xmlns:a16="http://schemas.microsoft.com/office/drawing/2014/main" xmlns="" val="729684017"/>
                    </a:ext>
                  </a:extLst>
                </a:gridCol>
                <a:gridCol w="1216771">
                  <a:extLst>
                    <a:ext uri="{9D8B030D-6E8A-4147-A177-3AD203B41FA5}">
                      <a16:colId xmlns:a16="http://schemas.microsoft.com/office/drawing/2014/main" xmlns="" val="4008772856"/>
                    </a:ext>
                  </a:extLst>
                </a:gridCol>
                <a:gridCol w="1314662">
                  <a:extLst>
                    <a:ext uri="{9D8B030D-6E8A-4147-A177-3AD203B41FA5}">
                      <a16:colId xmlns:a16="http://schemas.microsoft.com/office/drawing/2014/main" xmlns="" val="2953629489"/>
                    </a:ext>
                  </a:extLst>
                </a:gridCol>
              </a:tblGrid>
              <a:tr h="4809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Ertragsquelle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Ertrag 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Ertrag 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Ertrag 2025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Ertrag 2026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Ertrag 2027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11595982"/>
                  </a:ext>
                </a:extLst>
              </a:tr>
              <a:tr h="14703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5% Vermittlungs-</a:t>
                      </a:r>
                      <a:b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provision auf Basis von RT*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25.000€ (10.000 RT)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125.000€ (50.000 RT)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1.000.000€ (400.000 RT)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2.500.000€ (1.000.000 RT)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7.000.000€ (2.800.000 RT)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43586006"/>
                  </a:ext>
                </a:extLst>
              </a:tr>
              <a:tr h="901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Digitalisierung von Räumen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2.000.000€ (500 R.)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5.200.000€ (1.300 R.)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6.400.000€ (1.600 R.)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7.000.000€ (1.750 R.)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8.000.000€ (2.000 R.)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85915080"/>
                  </a:ext>
                </a:extLst>
              </a:tr>
              <a:tr h="4809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Gesamt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2.025.000€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5.325.000€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7.400.000€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9.500.000€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15.000.000€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65214499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71A9708A-779D-631C-15F9-38A1B2307CFF}"/>
              </a:ext>
            </a:extLst>
          </p:cNvPr>
          <p:cNvSpPr txBox="1"/>
          <p:nvPr/>
        </p:nvSpPr>
        <p:spPr>
          <a:xfrm>
            <a:off x="3370120" y="5562932"/>
            <a:ext cx="6110176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*RT = </a:t>
            </a:r>
            <a:r>
              <a:rPr lang="de-DE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Raumtage</a:t>
            </a:r>
            <a:r>
              <a:rPr lang="de-DE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**R. = Räume</a:t>
            </a:r>
          </a:p>
        </p:txBody>
      </p:sp>
    </p:spTree>
    <p:extLst>
      <p:ext uri="{BB962C8B-B14F-4D97-AF65-F5344CB8AC3E}">
        <p14:creationId xmlns:p14="http://schemas.microsoft.com/office/powerpoint/2010/main" val="329055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ihandform 100"/>
          <p:cNvSpPr/>
          <p:nvPr/>
        </p:nvSpPr>
        <p:spPr>
          <a:xfrm>
            <a:off x="22860" y="1265404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 w="31750"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Geschäftsmodell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Kostenabschätzung</a:t>
            </a:r>
          </a:p>
        </p:txBody>
      </p:sp>
      <p:sp>
        <p:nvSpPr>
          <p:cNvPr id="107" name="Freihandform 106"/>
          <p:cNvSpPr/>
          <p:nvPr/>
        </p:nvSpPr>
        <p:spPr>
          <a:xfrm>
            <a:off x="0" y="3000103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Produktvorstellung</a:t>
            </a:r>
          </a:p>
        </p:txBody>
      </p:sp>
      <p:sp>
        <p:nvSpPr>
          <p:cNvPr id="19" name="Freihandform 18"/>
          <p:cNvSpPr/>
          <p:nvPr/>
        </p:nvSpPr>
        <p:spPr>
          <a:xfrm>
            <a:off x="22860" y="2421870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Architektur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22860" y="1843637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 w="31750">
            <a:solidFill>
              <a:srgbClr val="FB9A19"/>
            </a:solidFill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Business Case</a:t>
            </a:r>
          </a:p>
        </p:txBody>
      </p:sp>
      <p:pic>
        <p:nvPicPr>
          <p:cNvPr id="9" name="Picture 2" descr="Bürogebäude cartoon | Premium-Vek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6" y="0"/>
            <a:ext cx="1382440" cy="1233828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3000"/>
              </a:prstClr>
            </a:innerShdw>
          </a:effectLst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xmlns="" id="{31359327-4A79-99DE-B37F-E203184C3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645677"/>
              </p:ext>
            </p:extLst>
          </p:nvPr>
        </p:nvGraphicFramePr>
        <p:xfrm>
          <a:off x="3279144" y="1995725"/>
          <a:ext cx="7885396" cy="3231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2187">
                  <a:extLst>
                    <a:ext uri="{9D8B030D-6E8A-4147-A177-3AD203B41FA5}">
                      <a16:colId xmlns:a16="http://schemas.microsoft.com/office/drawing/2014/main" xmlns="" val="1569586953"/>
                    </a:ext>
                  </a:extLst>
                </a:gridCol>
                <a:gridCol w="1216707">
                  <a:extLst>
                    <a:ext uri="{9D8B030D-6E8A-4147-A177-3AD203B41FA5}">
                      <a16:colId xmlns:a16="http://schemas.microsoft.com/office/drawing/2014/main" xmlns="" val="1354619456"/>
                    </a:ext>
                  </a:extLst>
                </a:gridCol>
                <a:gridCol w="1217566">
                  <a:extLst>
                    <a:ext uri="{9D8B030D-6E8A-4147-A177-3AD203B41FA5}">
                      <a16:colId xmlns:a16="http://schemas.microsoft.com/office/drawing/2014/main" xmlns="" val="3095509018"/>
                    </a:ext>
                  </a:extLst>
                </a:gridCol>
                <a:gridCol w="1217566">
                  <a:extLst>
                    <a:ext uri="{9D8B030D-6E8A-4147-A177-3AD203B41FA5}">
                      <a16:colId xmlns:a16="http://schemas.microsoft.com/office/drawing/2014/main" xmlns="" val="2509394063"/>
                    </a:ext>
                  </a:extLst>
                </a:gridCol>
                <a:gridCol w="1215848">
                  <a:extLst>
                    <a:ext uri="{9D8B030D-6E8A-4147-A177-3AD203B41FA5}">
                      <a16:colId xmlns:a16="http://schemas.microsoft.com/office/drawing/2014/main" xmlns="" val="4128776026"/>
                    </a:ext>
                  </a:extLst>
                </a:gridCol>
                <a:gridCol w="1315522">
                  <a:extLst>
                    <a:ext uri="{9D8B030D-6E8A-4147-A177-3AD203B41FA5}">
                      <a16:colId xmlns:a16="http://schemas.microsoft.com/office/drawing/2014/main" xmlns="" val="3777819471"/>
                    </a:ext>
                  </a:extLst>
                </a:gridCol>
              </a:tblGrid>
              <a:tr h="56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Kosten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Kosten 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Kosten 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Kosten 2025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Kosten 2026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Kosten 2027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64234119"/>
                  </a:ext>
                </a:extLst>
              </a:tr>
              <a:tr h="8172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Löhne und    Gehälter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3.000.000€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3.400.000€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4.000.000€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5.000.000€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6.000.000€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46920545"/>
                  </a:ext>
                </a:extLst>
              </a:tr>
              <a:tr h="577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Infrastruktur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500.000€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600.000€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700.000€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800.000€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900.000€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8980310"/>
                  </a:ext>
                </a:extLst>
              </a:tr>
              <a:tr h="577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Materialkosten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550.000€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1.300.000€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1.600.000€</a:t>
                      </a:r>
                      <a:endParaRPr lang="de-DE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1.750.000€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2.000.000€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7215636"/>
                  </a:ext>
                </a:extLst>
              </a:tr>
              <a:tr h="577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Gesamt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4.050.000€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5.300.000€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6.300.000€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7.550.000€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8.900.000€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57286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05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ihandform 100"/>
          <p:cNvSpPr/>
          <p:nvPr/>
        </p:nvSpPr>
        <p:spPr>
          <a:xfrm>
            <a:off x="22860" y="1265404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 w="31750"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Geschäftsmodell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Rentabilität</a:t>
            </a:r>
          </a:p>
        </p:txBody>
      </p:sp>
      <p:sp>
        <p:nvSpPr>
          <p:cNvPr id="107" name="Freihandform 106"/>
          <p:cNvSpPr/>
          <p:nvPr/>
        </p:nvSpPr>
        <p:spPr>
          <a:xfrm>
            <a:off x="0" y="3000103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Produktvorstellung</a:t>
            </a:r>
          </a:p>
        </p:txBody>
      </p:sp>
      <p:sp>
        <p:nvSpPr>
          <p:cNvPr id="19" name="Freihandform 18"/>
          <p:cNvSpPr/>
          <p:nvPr/>
        </p:nvSpPr>
        <p:spPr>
          <a:xfrm>
            <a:off x="22860" y="2421870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Architektur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22860" y="1843637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 w="31750">
            <a:solidFill>
              <a:srgbClr val="FB9A19"/>
            </a:solidFill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Business Case</a:t>
            </a:r>
          </a:p>
        </p:txBody>
      </p:sp>
      <p:pic>
        <p:nvPicPr>
          <p:cNvPr id="9" name="Picture 2" descr="Bürogebäude cartoon | Premium-Vek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6" y="0"/>
            <a:ext cx="1382440" cy="1233828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3000"/>
              </a:prstClr>
            </a:innerShdw>
          </a:effectLst>
        </p:spPr>
      </p:pic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xmlns="" id="{279345E1-25D2-E6D3-6BD4-5A2055567B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247898"/>
              </p:ext>
            </p:extLst>
          </p:nvPr>
        </p:nvGraphicFramePr>
        <p:xfrm>
          <a:off x="2680423" y="35328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xmlns="" id="{78A26D24-E9B4-E5C2-0819-FA8AD0A183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234926"/>
              </p:ext>
            </p:extLst>
          </p:nvPr>
        </p:nvGraphicFramePr>
        <p:xfrm>
          <a:off x="7312818" y="35328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xmlns="" id="{5B443BD9-91A2-D973-10C0-CD15A5A06C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207469"/>
              </p:ext>
            </p:extLst>
          </p:nvPr>
        </p:nvGraphicFramePr>
        <p:xfrm>
          <a:off x="4966423" y="71869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3934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ihandform 100"/>
          <p:cNvSpPr/>
          <p:nvPr/>
        </p:nvSpPr>
        <p:spPr>
          <a:xfrm>
            <a:off x="22860" y="1265404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 w="31750"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Geschäftsmodell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Konkurrenz</a:t>
            </a:r>
          </a:p>
        </p:txBody>
      </p:sp>
      <p:sp>
        <p:nvSpPr>
          <p:cNvPr id="107" name="Freihandform 106"/>
          <p:cNvSpPr/>
          <p:nvPr/>
        </p:nvSpPr>
        <p:spPr>
          <a:xfrm>
            <a:off x="0" y="3000103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Produktvorstellung</a:t>
            </a:r>
          </a:p>
        </p:txBody>
      </p:sp>
      <p:sp>
        <p:nvSpPr>
          <p:cNvPr id="19" name="Freihandform 18"/>
          <p:cNvSpPr/>
          <p:nvPr/>
        </p:nvSpPr>
        <p:spPr>
          <a:xfrm>
            <a:off x="22860" y="2421870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>
            <a:noFill/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Architektur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22860" y="1843637"/>
            <a:ext cx="2340000" cy="396000"/>
          </a:xfrm>
          <a:custGeom>
            <a:avLst/>
            <a:gdLst>
              <a:gd name="connsiteX0" fmla="*/ 2501923 w 2699923"/>
              <a:gd name="connsiteY0" fmla="*/ 396000 h 396000"/>
              <a:gd name="connsiteX1" fmla="*/ 2340000 w 2699923"/>
              <a:gd name="connsiteY1" fmla="*/ 396000 h 396000"/>
              <a:gd name="connsiteX2" fmla="*/ 359923 w 2699923"/>
              <a:gd name="connsiteY2" fmla="*/ 396000 h 396000"/>
              <a:gd name="connsiteX3" fmla="*/ 198000 w 2699923"/>
              <a:gd name="connsiteY3" fmla="*/ 396000 h 396000"/>
              <a:gd name="connsiteX4" fmla="*/ 0 w 2699923"/>
              <a:gd name="connsiteY4" fmla="*/ 198000 h 396000"/>
              <a:gd name="connsiteX5" fmla="*/ 198000 w 2699923"/>
              <a:gd name="connsiteY5" fmla="*/ 0 h 396000"/>
              <a:gd name="connsiteX6" fmla="*/ 359923 w 2699923"/>
              <a:gd name="connsiteY6" fmla="*/ 0 h 396000"/>
              <a:gd name="connsiteX7" fmla="*/ 2340000 w 2699923"/>
              <a:gd name="connsiteY7" fmla="*/ 0 h 396000"/>
              <a:gd name="connsiteX8" fmla="*/ 2501923 w 2699923"/>
              <a:gd name="connsiteY8" fmla="*/ 0 h 396000"/>
              <a:gd name="connsiteX9" fmla="*/ 2699923 w 2699923"/>
              <a:gd name="connsiteY9" fmla="*/ 198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923" h="396000">
                <a:moveTo>
                  <a:pt x="2501923" y="396000"/>
                </a:moveTo>
                <a:lnTo>
                  <a:pt x="2340000" y="396000"/>
                </a:lnTo>
                <a:lnTo>
                  <a:pt x="359923" y="396000"/>
                </a:lnTo>
                <a:lnTo>
                  <a:pt x="198000" y="396000"/>
                </a:lnTo>
                <a:lnTo>
                  <a:pt x="0" y="198000"/>
                </a:lnTo>
                <a:lnTo>
                  <a:pt x="198000" y="0"/>
                </a:lnTo>
                <a:lnTo>
                  <a:pt x="359923" y="0"/>
                </a:lnTo>
                <a:lnTo>
                  <a:pt x="2340000" y="0"/>
                </a:lnTo>
                <a:lnTo>
                  <a:pt x="2501923" y="0"/>
                </a:lnTo>
                <a:lnTo>
                  <a:pt x="2699923" y="198000"/>
                </a:lnTo>
                <a:close/>
              </a:path>
            </a:pathLst>
          </a:custGeom>
          <a:solidFill>
            <a:srgbClr val="173C5D"/>
          </a:solidFill>
          <a:ln w="31750">
            <a:solidFill>
              <a:srgbClr val="FB9A19"/>
            </a:solidFill>
          </a:ln>
          <a:scene3d>
            <a:camera prst="orthographicFront">
              <a:rot lat="0" lon="0" rev="0"/>
            </a:camera>
            <a:lightRig rig="balanced" dir="t"/>
          </a:scene3d>
          <a:sp3d extrusionH="508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2000" b="1" dirty="0">
                <a:solidFill>
                  <a:prstClr val="white">
                    <a:lumMod val="95000"/>
                  </a:prstClr>
                </a:solidFill>
              </a:rPr>
              <a:t>Business Case</a:t>
            </a:r>
          </a:p>
        </p:txBody>
      </p:sp>
      <p:pic>
        <p:nvPicPr>
          <p:cNvPr id="9" name="Picture 2" descr="Bürogebäude cartoon | Premium-Vek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6" y="0"/>
            <a:ext cx="1382440" cy="1233828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3000"/>
              </a:prstClr>
            </a:innerShdw>
          </a:effectLst>
        </p:spPr>
      </p:pic>
      <p:pic>
        <p:nvPicPr>
          <p:cNvPr id="3074" name="Picture 2" descr="Smart Building und Medientechnik in Frankfurt - GMS">
            <a:extLst>
              <a:ext uri="{FF2B5EF4-FFF2-40B4-BE49-F238E27FC236}">
                <a16:creationId xmlns:a16="http://schemas.microsoft.com/office/drawing/2014/main" xmlns="" id="{56115FB0-2C75-D5F2-46EC-189761E20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121" y="1843637"/>
            <a:ext cx="3860726" cy="107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gendis Business Center ist eine Marke der Leopoldstrasse Business Center  GmbH - Hausverwaltung bei ImmoScout24">
            <a:extLst>
              <a:ext uri="{FF2B5EF4-FFF2-40B4-BE49-F238E27FC236}">
                <a16:creationId xmlns:a16="http://schemas.microsoft.com/office/drawing/2014/main" xmlns="" id="{4C41FC0C-86BF-E384-EF97-5ED73F4A8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359" y="3937246"/>
            <a:ext cx="42862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60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uchgla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Office PowerPoint</Application>
  <PresentationFormat>Breitbild</PresentationFormat>
  <Paragraphs>185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Thahoma</vt:lpstr>
      <vt:lpstr>Wingdings</vt:lpstr>
      <vt:lpstr>Benutzerdefiniertes Design</vt:lpstr>
      <vt:lpstr>FlexOff – Smarte Lösungen zur Büronutzung</vt:lpstr>
      <vt:lpstr>Agenda</vt:lpstr>
      <vt:lpstr>Aktuelle Trends </vt:lpstr>
      <vt:lpstr>Vorstellung des Geschäftsmodells</vt:lpstr>
      <vt:lpstr>Übersicht der Kundenbeziehungen</vt:lpstr>
      <vt:lpstr>Ertragsabschätzung</vt:lpstr>
      <vt:lpstr>Kostenabschätzung</vt:lpstr>
      <vt:lpstr>Rentabilität</vt:lpstr>
      <vt:lpstr>Konkurrenz</vt:lpstr>
      <vt:lpstr>Architektur und techn. Beschreibung</vt:lpstr>
      <vt:lpstr>Architektur und techn. Beschreibung</vt:lpstr>
      <vt:lpstr>Architektur und techn. Beschreibung</vt:lpstr>
      <vt:lpstr>Architektur und techn. Beschreibung</vt:lpstr>
      <vt:lpstr>Produktvorstellung des Prototyps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WIREKART – Bilanzen können wir!</dc:title>
  <dc:creator>Andre Burkhart</dc:creator>
  <cp:lastModifiedBy>Andre Burkhart</cp:lastModifiedBy>
  <cp:revision>241</cp:revision>
  <dcterms:created xsi:type="dcterms:W3CDTF">2022-06-06T14:11:28Z</dcterms:created>
  <dcterms:modified xsi:type="dcterms:W3CDTF">2022-12-12T19:13:51Z</dcterms:modified>
</cp:coreProperties>
</file>