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309" r:id="rId6"/>
    <p:sldId id="326" r:id="rId7"/>
    <p:sldId id="328" r:id="rId8"/>
    <p:sldId id="316" r:id="rId9"/>
    <p:sldId id="337" r:id="rId10"/>
    <p:sldId id="325" r:id="rId11"/>
    <p:sldId id="317" r:id="rId12"/>
    <p:sldId id="321" r:id="rId13"/>
    <p:sldId id="320" r:id="rId14"/>
    <p:sldId id="322" r:id="rId15"/>
    <p:sldId id="338" r:id="rId16"/>
    <p:sldId id="343" r:id="rId17"/>
    <p:sldId id="344" r:id="rId18"/>
    <p:sldId id="334" r:id="rId19"/>
    <p:sldId id="340" r:id="rId20"/>
    <p:sldId id="339" r:id="rId21"/>
    <p:sldId id="342" r:id="rId22"/>
    <p:sldId id="324" r:id="rId23"/>
    <p:sldId id="329" r:id="rId24"/>
    <p:sldId id="330" r:id="rId25"/>
    <p:sldId id="331" r:id="rId26"/>
    <p:sldId id="332" r:id="rId27"/>
    <p:sldId id="333" r:id="rId28"/>
    <p:sldId id="335" r:id="rId29"/>
    <p:sldId id="336" r:id="rId3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FFE7"/>
    <a:srgbClr val="E6FFFB"/>
    <a:srgbClr val="5BFFE4"/>
    <a:srgbClr val="FFE9E0"/>
    <a:srgbClr val="00CC00"/>
    <a:srgbClr val="99FF33"/>
    <a:srgbClr val="99CC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1" autoAdjust="0"/>
    <p:restoredTop sz="93725" autoAdjust="0"/>
  </p:normalViewPr>
  <p:slideViewPr>
    <p:cSldViewPr snapToGrid="0">
      <p:cViewPr varScale="1">
        <p:scale>
          <a:sx n="126" d="100"/>
          <a:sy n="126" d="100"/>
        </p:scale>
        <p:origin x="224" y="1048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282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2348D-07D2-458F-B381-1B941C8514B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C6FF59D-E956-44AD-BD24-4C1FF02F7472}">
      <dgm:prSet phldrT="[Text]"/>
      <dgm:spPr/>
      <dgm:t>
        <a:bodyPr/>
        <a:lstStyle/>
        <a:p>
          <a:r>
            <a:rPr lang="de-DE"/>
            <a:t>Geschäftsidee</a:t>
          </a:r>
        </a:p>
      </dgm:t>
    </dgm:pt>
    <dgm:pt modelId="{4A67D2B9-1216-40B4-A336-F84B7B6F9834}" type="parTrans" cxnId="{0421ED67-EAD5-486D-8260-5FD7036B36E2}">
      <dgm:prSet/>
      <dgm:spPr/>
      <dgm:t>
        <a:bodyPr/>
        <a:lstStyle/>
        <a:p>
          <a:endParaRPr lang="de-DE"/>
        </a:p>
      </dgm:t>
    </dgm:pt>
    <dgm:pt modelId="{F2E153B1-D861-467D-99F9-2983AE872F27}" type="sibTrans" cxnId="{0421ED67-EAD5-486D-8260-5FD7036B36E2}">
      <dgm:prSet/>
      <dgm:spPr/>
      <dgm:t>
        <a:bodyPr/>
        <a:lstStyle/>
        <a:p>
          <a:endParaRPr lang="de-DE"/>
        </a:p>
      </dgm:t>
    </dgm:pt>
    <dgm:pt modelId="{44E5F459-79D3-4337-8A7F-23142517F354}">
      <dgm:prSet phldrT="[Text]"/>
      <dgm:spPr/>
      <dgm:t>
        <a:bodyPr/>
        <a:lstStyle/>
        <a:p>
          <a:r>
            <a:rPr lang="de-DE"/>
            <a:t>Geschäftsmodell</a:t>
          </a:r>
        </a:p>
      </dgm:t>
    </dgm:pt>
    <dgm:pt modelId="{79D5D796-E963-4C6C-8E17-B68D7B9904C3}" type="parTrans" cxnId="{D9359BBA-77F2-4AB2-A072-F994F6C52E19}">
      <dgm:prSet/>
      <dgm:spPr/>
      <dgm:t>
        <a:bodyPr/>
        <a:lstStyle/>
        <a:p>
          <a:endParaRPr lang="de-DE"/>
        </a:p>
      </dgm:t>
    </dgm:pt>
    <dgm:pt modelId="{91EA9E65-D12C-4568-8979-4E3EE753D032}" type="sibTrans" cxnId="{D9359BBA-77F2-4AB2-A072-F994F6C52E19}">
      <dgm:prSet/>
      <dgm:spPr/>
      <dgm:t>
        <a:bodyPr/>
        <a:lstStyle/>
        <a:p>
          <a:endParaRPr lang="de-DE"/>
        </a:p>
      </dgm:t>
    </dgm:pt>
    <dgm:pt modelId="{0FE55527-68B2-4C69-913A-3AF645C5DCB7}">
      <dgm:prSet phldrT="[Text]"/>
      <dgm:spPr/>
      <dgm:t>
        <a:bodyPr/>
        <a:lstStyle/>
        <a:p>
          <a:r>
            <a:rPr lang="de-DE"/>
            <a:t>Architektur</a:t>
          </a:r>
        </a:p>
      </dgm:t>
    </dgm:pt>
    <dgm:pt modelId="{9109A489-C675-4221-8D4D-490FD52C47DA}" type="parTrans" cxnId="{1ED0036C-2CB8-4BCA-9A25-8387ED1937EC}">
      <dgm:prSet/>
      <dgm:spPr/>
      <dgm:t>
        <a:bodyPr/>
        <a:lstStyle/>
        <a:p>
          <a:endParaRPr lang="de-DE"/>
        </a:p>
      </dgm:t>
    </dgm:pt>
    <dgm:pt modelId="{62F43F7B-72E8-413C-8AF8-D836DF9E128A}" type="sibTrans" cxnId="{1ED0036C-2CB8-4BCA-9A25-8387ED1937EC}">
      <dgm:prSet/>
      <dgm:spPr/>
      <dgm:t>
        <a:bodyPr/>
        <a:lstStyle/>
        <a:p>
          <a:endParaRPr lang="de-DE"/>
        </a:p>
      </dgm:t>
    </dgm:pt>
    <dgm:pt modelId="{EFE4276C-E153-AB41-A0FF-AB94DBBB33AE}">
      <dgm:prSet/>
      <dgm:spPr/>
      <dgm:t>
        <a:bodyPr/>
        <a:lstStyle/>
        <a:p>
          <a:r>
            <a:rPr lang="de-DE" dirty="0"/>
            <a:t>Produktvorstellung</a:t>
          </a:r>
        </a:p>
      </dgm:t>
    </dgm:pt>
    <dgm:pt modelId="{4FA622E0-B3B3-EB44-AC74-705A48CA6539}" type="parTrans" cxnId="{20E626CB-1650-0C49-B0AD-992FCD03CB23}">
      <dgm:prSet/>
      <dgm:spPr/>
      <dgm:t>
        <a:bodyPr/>
        <a:lstStyle/>
        <a:p>
          <a:endParaRPr lang="de-DE"/>
        </a:p>
      </dgm:t>
    </dgm:pt>
    <dgm:pt modelId="{19120415-5213-0E4B-AB9A-31FDF011B818}" type="sibTrans" cxnId="{20E626CB-1650-0C49-B0AD-992FCD03CB23}">
      <dgm:prSet/>
      <dgm:spPr/>
      <dgm:t>
        <a:bodyPr/>
        <a:lstStyle/>
        <a:p>
          <a:endParaRPr lang="de-DE"/>
        </a:p>
      </dgm:t>
    </dgm:pt>
    <dgm:pt modelId="{A539DD50-9D0D-40E2-8836-802190DF8B4B}" type="pres">
      <dgm:prSet presAssocID="{D7A2348D-07D2-458F-B381-1B941C8514BA}" presName="linearFlow" presStyleCnt="0">
        <dgm:presLayoutVars>
          <dgm:dir/>
          <dgm:resizeHandles val="exact"/>
        </dgm:presLayoutVars>
      </dgm:prSet>
      <dgm:spPr/>
    </dgm:pt>
    <dgm:pt modelId="{4B72CCCE-58DE-4324-A9F7-A1D8CF3246E8}" type="pres">
      <dgm:prSet presAssocID="{DC6FF59D-E956-44AD-BD24-4C1FF02F7472}" presName="composite" presStyleCnt="0"/>
      <dgm:spPr/>
    </dgm:pt>
    <dgm:pt modelId="{02748A35-885B-45D8-B2DF-61C1414EE8ED}" type="pres">
      <dgm:prSet presAssocID="{DC6FF59D-E956-44AD-BD24-4C1FF02F7472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ühbirne und Zahnrad Silhouette"/>
        </a:ext>
      </dgm:extLst>
    </dgm:pt>
    <dgm:pt modelId="{1D5E1600-FE35-40DA-AAB8-78EA2948595E}" type="pres">
      <dgm:prSet presAssocID="{DC6FF59D-E956-44AD-BD24-4C1FF02F7472}" presName="txShp" presStyleLbl="node1" presStyleIdx="0" presStyleCnt="4" custLinFactNeighborY="0">
        <dgm:presLayoutVars>
          <dgm:bulletEnabled val="1"/>
        </dgm:presLayoutVars>
      </dgm:prSet>
      <dgm:spPr/>
    </dgm:pt>
    <dgm:pt modelId="{F25D1462-5449-4696-AE88-D07A977FCC4E}" type="pres">
      <dgm:prSet presAssocID="{F2E153B1-D861-467D-99F9-2983AE872F27}" presName="spacing" presStyleCnt="0"/>
      <dgm:spPr/>
    </dgm:pt>
    <dgm:pt modelId="{F2EA47B0-0CA2-4F21-AAA1-63611E818CB3}" type="pres">
      <dgm:prSet presAssocID="{44E5F459-79D3-4337-8A7F-23142517F354}" presName="composite" presStyleCnt="0"/>
      <dgm:spPr/>
    </dgm:pt>
    <dgm:pt modelId="{E7793976-A4CC-4CBB-B349-A5F73E89E1A2}" type="pres">
      <dgm:prSet presAssocID="{44E5F459-79D3-4337-8A7F-23142517F354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kkulente Silhouette"/>
        </a:ext>
      </dgm:extLst>
    </dgm:pt>
    <dgm:pt modelId="{09E7CDA8-EA68-4AC4-815F-84D6E3856C05}" type="pres">
      <dgm:prSet presAssocID="{44E5F459-79D3-4337-8A7F-23142517F354}" presName="txShp" presStyleLbl="node1" presStyleIdx="1" presStyleCnt="4">
        <dgm:presLayoutVars>
          <dgm:bulletEnabled val="1"/>
        </dgm:presLayoutVars>
      </dgm:prSet>
      <dgm:spPr/>
    </dgm:pt>
    <dgm:pt modelId="{347A7457-ADD4-4F6D-A07E-25FAFB939754}" type="pres">
      <dgm:prSet presAssocID="{91EA9E65-D12C-4568-8979-4E3EE753D032}" presName="spacing" presStyleCnt="0"/>
      <dgm:spPr/>
    </dgm:pt>
    <dgm:pt modelId="{EDB77CF2-D6B0-4DBE-A07D-934D6B0AC75E}" type="pres">
      <dgm:prSet presAssocID="{0FE55527-68B2-4C69-913A-3AF645C5DCB7}" presName="composite" presStyleCnt="0"/>
      <dgm:spPr/>
    </dgm:pt>
    <dgm:pt modelId="{F439C52E-3117-4B29-8752-9B57F0786B0F}" type="pres">
      <dgm:prSet presAssocID="{0FE55527-68B2-4C69-913A-3AF645C5DCB7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der Dinge Silhouette"/>
        </a:ext>
      </dgm:extLst>
    </dgm:pt>
    <dgm:pt modelId="{E9EB4070-DFB4-4692-8242-6E7AF442BD32}" type="pres">
      <dgm:prSet presAssocID="{0FE55527-68B2-4C69-913A-3AF645C5DCB7}" presName="txShp" presStyleLbl="node1" presStyleIdx="2" presStyleCnt="4">
        <dgm:presLayoutVars>
          <dgm:bulletEnabled val="1"/>
        </dgm:presLayoutVars>
      </dgm:prSet>
      <dgm:spPr/>
    </dgm:pt>
    <dgm:pt modelId="{F045E5E5-C67C-BA49-99B1-BA786D352870}" type="pres">
      <dgm:prSet presAssocID="{62F43F7B-72E8-413C-8AF8-D836DF9E128A}" presName="spacing" presStyleCnt="0"/>
      <dgm:spPr/>
    </dgm:pt>
    <dgm:pt modelId="{A6986C85-7AB7-6E49-8077-DCC13E7D10E9}" type="pres">
      <dgm:prSet presAssocID="{EFE4276C-E153-AB41-A0FF-AB94DBBB33AE}" presName="composite" presStyleCnt="0"/>
      <dgm:spPr/>
    </dgm:pt>
    <dgm:pt modelId="{F38F863F-62D9-AE4D-8B3A-03618275B3EB}" type="pres">
      <dgm:prSet presAssocID="{EFE4276C-E153-AB41-A0FF-AB94DBBB33AE}" presName="imgShp" presStyleLbl="fgImgPlace1" presStyleIdx="3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C3001805-2A1A-E34B-9723-0E8B42411F0B}" type="pres">
      <dgm:prSet presAssocID="{EFE4276C-E153-AB41-A0FF-AB94DBBB33AE}" presName="txShp" presStyleLbl="node1" presStyleIdx="3" presStyleCnt="4">
        <dgm:presLayoutVars>
          <dgm:bulletEnabled val="1"/>
        </dgm:presLayoutVars>
      </dgm:prSet>
      <dgm:spPr/>
    </dgm:pt>
  </dgm:ptLst>
  <dgm:cxnLst>
    <dgm:cxn modelId="{4F18120B-8A93-4927-B5F9-216522BA06BE}" type="presOf" srcId="{44E5F459-79D3-4337-8A7F-23142517F354}" destId="{09E7CDA8-EA68-4AC4-815F-84D6E3856C05}" srcOrd="0" destOrd="0" presId="urn:microsoft.com/office/officeart/2005/8/layout/vList3"/>
    <dgm:cxn modelId="{B82B9A20-0FB5-4DD8-B72F-D06B5C6A20FA}" type="presOf" srcId="{0FE55527-68B2-4C69-913A-3AF645C5DCB7}" destId="{E9EB4070-DFB4-4692-8242-6E7AF442BD32}" srcOrd="0" destOrd="0" presId="urn:microsoft.com/office/officeart/2005/8/layout/vList3"/>
    <dgm:cxn modelId="{0A93A858-F7AE-49A3-B543-E38E2B686FE7}" type="presOf" srcId="{DC6FF59D-E956-44AD-BD24-4C1FF02F7472}" destId="{1D5E1600-FE35-40DA-AAB8-78EA2948595E}" srcOrd="0" destOrd="0" presId="urn:microsoft.com/office/officeart/2005/8/layout/vList3"/>
    <dgm:cxn modelId="{0421ED67-EAD5-486D-8260-5FD7036B36E2}" srcId="{D7A2348D-07D2-458F-B381-1B941C8514BA}" destId="{DC6FF59D-E956-44AD-BD24-4C1FF02F7472}" srcOrd="0" destOrd="0" parTransId="{4A67D2B9-1216-40B4-A336-F84B7B6F9834}" sibTransId="{F2E153B1-D861-467D-99F9-2983AE872F27}"/>
    <dgm:cxn modelId="{1ED0036C-2CB8-4BCA-9A25-8387ED1937EC}" srcId="{D7A2348D-07D2-458F-B381-1B941C8514BA}" destId="{0FE55527-68B2-4C69-913A-3AF645C5DCB7}" srcOrd="2" destOrd="0" parTransId="{9109A489-C675-4221-8D4D-490FD52C47DA}" sibTransId="{62F43F7B-72E8-413C-8AF8-D836DF9E128A}"/>
    <dgm:cxn modelId="{6370BAAC-3B3F-4576-9694-25278DF8F064}" type="presOf" srcId="{D7A2348D-07D2-458F-B381-1B941C8514BA}" destId="{A539DD50-9D0D-40E2-8836-802190DF8B4B}" srcOrd="0" destOrd="0" presId="urn:microsoft.com/office/officeart/2005/8/layout/vList3"/>
    <dgm:cxn modelId="{D9359BBA-77F2-4AB2-A072-F994F6C52E19}" srcId="{D7A2348D-07D2-458F-B381-1B941C8514BA}" destId="{44E5F459-79D3-4337-8A7F-23142517F354}" srcOrd="1" destOrd="0" parTransId="{79D5D796-E963-4C6C-8E17-B68D7B9904C3}" sibTransId="{91EA9E65-D12C-4568-8979-4E3EE753D032}"/>
    <dgm:cxn modelId="{20E626CB-1650-0C49-B0AD-992FCD03CB23}" srcId="{D7A2348D-07D2-458F-B381-1B941C8514BA}" destId="{EFE4276C-E153-AB41-A0FF-AB94DBBB33AE}" srcOrd="3" destOrd="0" parTransId="{4FA622E0-B3B3-EB44-AC74-705A48CA6539}" sibTransId="{19120415-5213-0E4B-AB9A-31FDF011B818}"/>
    <dgm:cxn modelId="{971FA0EA-9785-FA4C-9526-C8C018CA91F5}" type="presOf" srcId="{EFE4276C-E153-AB41-A0FF-AB94DBBB33AE}" destId="{C3001805-2A1A-E34B-9723-0E8B42411F0B}" srcOrd="0" destOrd="0" presId="urn:microsoft.com/office/officeart/2005/8/layout/vList3"/>
    <dgm:cxn modelId="{3BFB4B50-FBF8-4092-A4A1-5208ABF3D248}" type="presParOf" srcId="{A539DD50-9D0D-40E2-8836-802190DF8B4B}" destId="{4B72CCCE-58DE-4324-A9F7-A1D8CF3246E8}" srcOrd="0" destOrd="0" presId="urn:microsoft.com/office/officeart/2005/8/layout/vList3"/>
    <dgm:cxn modelId="{71702EB4-9A73-4D2A-AB32-F98BEAF34518}" type="presParOf" srcId="{4B72CCCE-58DE-4324-A9F7-A1D8CF3246E8}" destId="{02748A35-885B-45D8-B2DF-61C1414EE8ED}" srcOrd="0" destOrd="0" presId="urn:microsoft.com/office/officeart/2005/8/layout/vList3"/>
    <dgm:cxn modelId="{1D69D8BD-FBC6-4B07-8A24-EB2A02AD1E5A}" type="presParOf" srcId="{4B72CCCE-58DE-4324-A9F7-A1D8CF3246E8}" destId="{1D5E1600-FE35-40DA-AAB8-78EA2948595E}" srcOrd="1" destOrd="0" presId="urn:microsoft.com/office/officeart/2005/8/layout/vList3"/>
    <dgm:cxn modelId="{E97F9612-B1FF-4882-B56A-5934A23F1724}" type="presParOf" srcId="{A539DD50-9D0D-40E2-8836-802190DF8B4B}" destId="{F25D1462-5449-4696-AE88-D07A977FCC4E}" srcOrd="1" destOrd="0" presId="urn:microsoft.com/office/officeart/2005/8/layout/vList3"/>
    <dgm:cxn modelId="{D5CE0C1D-647D-4501-BBB2-E66A0CDE9E9E}" type="presParOf" srcId="{A539DD50-9D0D-40E2-8836-802190DF8B4B}" destId="{F2EA47B0-0CA2-4F21-AAA1-63611E818CB3}" srcOrd="2" destOrd="0" presId="urn:microsoft.com/office/officeart/2005/8/layout/vList3"/>
    <dgm:cxn modelId="{B63A5B84-DE6A-45B4-A56E-3C4AFB6BE11F}" type="presParOf" srcId="{F2EA47B0-0CA2-4F21-AAA1-63611E818CB3}" destId="{E7793976-A4CC-4CBB-B349-A5F73E89E1A2}" srcOrd="0" destOrd="0" presId="urn:microsoft.com/office/officeart/2005/8/layout/vList3"/>
    <dgm:cxn modelId="{C16537AE-F2F1-4A54-8420-DBC92C3C9888}" type="presParOf" srcId="{F2EA47B0-0CA2-4F21-AAA1-63611E818CB3}" destId="{09E7CDA8-EA68-4AC4-815F-84D6E3856C05}" srcOrd="1" destOrd="0" presId="urn:microsoft.com/office/officeart/2005/8/layout/vList3"/>
    <dgm:cxn modelId="{44B42AF0-B043-458F-8031-3110F49F4A2C}" type="presParOf" srcId="{A539DD50-9D0D-40E2-8836-802190DF8B4B}" destId="{347A7457-ADD4-4F6D-A07E-25FAFB939754}" srcOrd="3" destOrd="0" presId="urn:microsoft.com/office/officeart/2005/8/layout/vList3"/>
    <dgm:cxn modelId="{E7F704E5-1E20-4E65-8428-CDC2FEDE666B}" type="presParOf" srcId="{A539DD50-9D0D-40E2-8836-802190DF8B4B}" destId="{EDB77CF2-D6B0-4DBE-A07D-934D6B0AC75E}" srcOrd="4" destOrd="0" presId="urn:microsoft.com/office/officeart/2005/8/layout/vList3"/>
    <dgm:cxn modelId="{CC69B41A-B64F-4B92-B7EC-8C7A7E8AFBBB}" type="presParOf" srcId="{EDB77CF2-D6B0-4DBE-A07D-934D6B0AC75E}" destId="{F439C52E-3117-4B29-8752-9B57F0786B0F}" srcOrd="0" destOrd="0" presId="urn:microsoft.com/office/officeart/2005/8/layout/vList3"/>
    <dgm:cxn modelId="{364BF7EF-8C5A-48B7-9530-5781D413A6F8}" type="presParOf" srcId="{EDB77CF2-D6B0-4DBE-A07D-934D6B0AC75E}" destId="{E9EB4070-DFB4-4692-8242-6E7AF442BD32}" srcOrd="1" destOrd="0" presId="urn:microsoft.com/office/officeart/2005/8/layout/vList3"/>
    <dgm:cxn modelId="{330A5269-C5BD-0643-B16B-EEFF3C2C2519}" type="presParOf" srcId="{A539DD50-9D0D-40E2-8836-802190DF8B4B}" destId="{F045E5E5-C67C-BA49-99B1-BA786D352870}" srcOrd="5" destOrd="0" presId="urn:microsoft.com/office/officeart/2005/8/layout/vList3"/>
    <dgm:cxn modelId="{C0669008-CEF3-8B4A-9E19-84AFE72C31A1}" type="presParOf" srcId="{A539DD50-9D0D-40E2-8836-802190DF8B4B}" destId="{A6986C85-7AB7-6E49-8077-DCC13E7D10E9}" srcOrd="6" destOrd="0" presId="urn:microsoft.com/office/officeart/2005/8/layout/vList3"/>
    <dgm:cxn modelId="{ED4789E4-A48F-4A43-BF01-59B6940F1C6B}" type="presParOf" srcId="{A6986C85-7AB7-6E49-8077-DCC13E7D10E9}" destId="{F38F863F-62D9-AE4D-8B3A-03618275B3EB}" srcOrd="0" destOrd="0" presId="urn:microsoft.com/office/officeart/2005/8/layout/vList3"/>
    <dgm:cxn modelId="{63F4D352-4454-BF4C-A549-9A02D0AEECA3}" type="presParOf" srcId="{A6986C85-7AB7-6E49-8077-DCC13E7D10E9}" destId="{C3001805-2A1A-E34B-9723-0E8B42411F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E1600-FE35-40DA-AAB8-78EA2948595E}">
      <dsp:nvSpPr>
        <dsp:cNvPr id="0" name=""/>
        <dsp:cNvSpPr/>
      </dsp:nvSpPr>
      <dsp:spPr>
        <a:xfrm rot="10800000">
          <a:off x="1407048" y="1279"/>
          <a:ext cx="4666742" cy="9263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0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Geschäftsidee</a:t>
          </a:r>
        </a:p>
      </dsp:txBody>
      <dsp:txXfrm rot="10800000">
        <a:off x="1638638" y="1279"/>
        <a:ext cx="4435152" cy="926361"/>
      </dsp:txXfrm>
    </dsp:sp>
    <dsp:sp modelId="{02748A35-885B-45D8-B2DF-61C1414EE8ED}">
      <dsp:nvSpPr>
        <dsp:cNvPr id="0" name=""/>
        <dsp:cNvSpPr/>
      </dsp:nvSpPr>
      <dsp:spPr>
        <a:xfrm>
          <a:off x="943867" y="1279"/>
          <a:ext cx="926361" cy="9263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7CDA8-EA68-4AC4-815F-84D6E3856C05}">
      <dsp:nvSpPr>
        <dsp:cNvPr id="0" name=""/>
        <dsp:cNvSpPr/>
      </dsp:nvSpPr>
      <dsp:spPr>
        <a:xfrm rot="10800000">
          <a:off x="1407048" y="1204166"/>
          <a:ext cx="4666742" cy="9263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0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Geschäftsmodell</a:t>
          </a:r>
        </a:p>
      </dsp:txBody>
      <dsp:txXfrm rot="10800000">
        <a:off x="1638638" y="1204166"/>
        <a:ext cx="4435152" cy="926361"/>
      </dsp:txXfrm>
    </dsp:sp>
    <dsp:sp modelId="{E7793976-A4CC-4CBB-B349-A5F73E89E1A2}">
      <dsp:nvSpPr>
        <dsp:cNvPr id="0" name=""/>
        <dsp:cNvSpPr/>
      </dsp:nvSpPr>
      <dsp:spPr>
        <a:xfrm>
          <a:off x="943867" y="1204166"/>
          <a:ext cx="926361" cy="9263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B4070-DFB4-4692-8242-6E7AF442BD32}">
      <dsp:nvSpPr>
        <dsp:cNvPr id="0" name=""/>
        <dsp:cNvSpPr/>
      </dsp:nvSpPr>
      <dsp:spPr>
        <a:xfrm rot="10800000">
          <a:off x="1407048" y="2407054"/>
          <a:ext cx="4666742" cy="9263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0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Architektur</a:t>
          </a:r>
        </a:p>
      </dsp:txBody>
      <dsp:txXfrm rot="10800000">
        <a:off x="1638638" y="2407054"/>
        <a:ext cx="4435152" cy="926361"/>
      </dsp:txXfrm>
    </dsp:sp>
    <dsp:sp modelId="{F439C52E-3117-4B29-8752-9B57F0786B0F}">
      <dsp:nvSpPr>
        <dsp:cNvPr id="0" name=""/>
        <dsp:cNvSpPr/>
      </dsp:nvSpPr>
      <dsp:spPr>
        <a:xfrm>
          <a:off x="943867" y="2407054"/>
          <a:ext cx="926361" cy="92636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01805-2A1A-E34B-9723-0E8B42411F0B}">
      <dsp:nvSpPr>
        <dsp:cNvPr id="0" name=""/>
        <dsp:cNvSpPr/>
      </dsp:nvSpPr>
      <dsp:spPr>
        <a:xfrm rot="10800000">
          <a:off x="1407048" y="3609942"/>
          <a:ext cx="4666742" cy="9263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00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Produktvorstellung</a:t>
          </a:r>
        </a:p>
      </dsp:txBody>
      <dsp:txXfrm rot="10800000">
        <a:off x="1638638" y="3609942"/>
        <a:ext cx="4435152" cy="926361"/>
      </dsp:txXfrm>
    </dsp:sp>
    <dsp:sp modelId="{F38F863F-62D9-AE4D-8B3A-03618275B3EB}">
      <dsp:nvSpPr>
        <dsp:cNvPr id="0" name=""/>
        <dsp:cNvSpPr/>
      </dsp:nvSpPr>
      <dsp:spPr>
        <a:xfrm>
          <a:off x="943867" y="3609942"/>
          <a:ext cx="926361" cy="92636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2B1F8D3-7779-428B-B14E-D46DF3DD7D5A}" type="datetime1">
              <a:rPr lang="de-DE" smtClean="0"/>
              <a:t>19.12.23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4693D-FC97-404F-AC7C-ED8763DA3FCC}" type="datetime1">
              <a:rPr lang="de-DE" smtClean="0"/>
              <a:pPr/>
              <a:t>19.12.23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18E0B9-48E4-499D-93B2-B07D00395BA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90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766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503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50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23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323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106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08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06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0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52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0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65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0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640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98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über den Mar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de-DE" noProof="0"/>
              <a:t>Bild durch Klicken hinzufügen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24.10.2023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t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1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2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8" name="Bildplatzhalt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1" name="Bildplatzhalt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Abschnittsüberschrift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Abschnittsüberschrift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Abschnittsüberschrift</a:t>
            </a:r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17" name="Datumsplatzhalt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de-DE" noProof="0"/>
            </a:p>
          </p:txBody>
        </p:sp>
      </p:grpSp>
      <p:sp>
        <p:nvSpPr>
          <p:cNvPr id="27" name="Datumsplatzhalt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chstumsstrate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4" name="Textplatzhalt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Elementtitel</a:t>
            </a:r>
          </a:p>
        </p:txBody>
      </p:sp>
      <p:sp>
        <p:nvSpPr>
          <p:cNvPr id="38" name="Textplatzhalt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Jahr</a:t>
            </a:r>
          </a:p>
        </p:txBody>
      </p:sp>
      <p:sp>
        <p:nvSpPr>
          <p:cNvPr id="39" name="Textplatzhalt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1" name="Textplatzhalt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2" name="Textplatzhalt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4" name="Textplatzhalt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5" name="Textplatzhalt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6" name="Textplatzhalt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8" name="Textplatzhalt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9" name="Textplatzhalt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7" name="Textplatzhalt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0" name="Textplatzhalt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1" name="Textplatzhalt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3" name="Textplatzhalt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Jahr</a:t>
            </a:r>
          </a:p>
        </p:txBody>
      </p:sp>
      <p:sp>
        <p:nvSpPr>
          <p:cNvPr id="52" name="Textplatzhalt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3" name="Textplatzhalt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4" name="Textplatzhalt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5" name="Textplatzhalt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6" name="Textplatzhalt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7" name="Textplatzhalt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8" name="Textplatzhalt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60" name="Textplatzhalt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61" name="Textplatzhalt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59" name="Textplatzhalt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62" name="Textplatzhalt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63" name="Textplatzhalt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4" name="Bildplatzhalt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5" name="Textplatzhalt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6" name="Textplatzhalt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7" name="Bildplatzhalt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8" name="Textplatzhalt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9" name="Textplatzhalt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50" name="Bildplatzhalt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1" name="Textplatzhalt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52" name="Textplatzhalt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53" name="Bildplatzhalt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4" name="Textplatzhalt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55" name="Textplatzhalt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z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de-DE" noProof="0"/>
              <a:t>Inhalt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28" name="Inhaltsplatzhalt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de-DE" noProof="0"/>
              <a:t>Inhalt hinzufügen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29" name="Inhaltsplatzhalt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de-DE" noProof="0"/>
              <a:t>Inhalt hinzufügen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42" name="Inhaltsplatzhalt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de-DE" noProof="0"/>
              <a:t>Inhalt hinzufügen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Abschnittstitel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 u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31" name="Textplatzhalt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2" name="Textplatzhalt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33" name="Textplatzhalt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  <p:sp>
        <p:nvSpPr>
          <p:cNvPr id="34" name="Textplatzhalt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Klicken Sie, um Text hinzuzufügen.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endParaRPr lang="de-DE" noProof="0"/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24.10.2023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6" name="Textplatzhalt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23" name="Foliennummernplatzhalt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und 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IoT Pitch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umbr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chäftsmod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Klicken Sie, um ein Bild hinzuzufügen.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2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9" name="Bildplatzhalt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Klicken Sie, um ein Bild hinzuzufügen.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3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0" name="Bildplatzhalt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Klicken Sie, um ein Bild hinzuzufügen.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4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e-DE" noProof="0"/>
              <a:t>24.10.2023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ttbewer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24.10.2023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IoT Pitch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24.10.2023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IoT Pitch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Foto von vier Kakteen in Töpfen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8724" y="457200"/>
            <a:ext cx="11274552" cy="59436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731" y="777244"/>
            <a:ext cx="5120640" cy="2054388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de-DE" dirty="0"/>
              <a:t>Smartes Pflanzen-Monitoring-System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31" y="3431219"/>
            <a:ext cx="3167636" cy="647673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DE" dirty="0"/>
              <a:t>Marcel Tomasini</a:t>
            </a:r>
          </a:p>
          <a:p>
            <a:pPr rtl="0"/>
            <a:r>
              <a:rPr lang="de-DE" dirty="0"/>
              <a:t>Janik Schacht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Bildplatzhalter 10">
            <a:extLst>
              <a:ext uri="{FF2B5EF4-FFF2-40B4-BE49-F238E27FC236}">
                <a16:creationId xmlns:a16="http://schemas.microsoft.com/office/drawing/2014/main" id="{7B8040BD-D630-429D-A8B5-0210D22D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/>
        </p:blipFill>
        <p:spPr>
          <a:xfrm>
            <a:off x="1588" y="4572000"/>
            <a:ext cx="12188825" cy="2286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4799"/>
          </a:xfrm>
        </p:spPr>
        <p:txBody>
          <a:bodyPr rtlCol="0"/>
          <a:lstStyle/>
          <a:p>
            <a:pPr algn="l" rtl="0"/>
            <a:r>
              <a:rPr lang="de-DE" dirty="0"/>
              <a:t>Geschäftsmodell – Einnahmen &amp; Ausgaben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306" y="1696389"/>
            <a:ext cx="5025020" cy="3647605"/>
          </a:xfrm>
        </p:spPr>
        <p:txBody>
          <a:bodyPr rtlCol="0">
            <a:normAutofit/>
          </a:bodyPr>
          <a:lstStyle/>
          <a:p>
            <a:r>
              <a:rPr lang="de-DE" dirty="0"/>
              <a:t>Einnahmen</a:t>
            </a:r>
          </a:p>
          <a:p>
            <a:pPr rtl="0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99216" y="2702193"/>
            <a:ext cx="2743200" cy="24658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Verkauf der Hardware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Gewinnung von Nutzungsdaten &amp; Verbesserung der Datenbank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Anbieten von Nutzungsrechten der Pflanzen-Datenbank an Dritte</a:t>
            </a:r>
          </a:p>
        </p:txBody>
      </p:sp>
      <p:sp>
        <p:nvSpPr>
          <p:cNvPr id="42" name="Datumsplatzhalter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3" name="Fußzeilenplatzhalter 42">
            <a:extLst>
              <a:ext uri="{FF2B5EF4-FFF2-40B4-BE49-F238E27FC236}">
                <a16:creationId xmlns:a16="http://schemas.microsoft.com/office/drawing/2014/main" id="{3F77F960-EB31-4698-AB82-5583AF66D3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33288" y="1696389"/>
            <a:ext cx="5025020" cy="3648456"/>
          </a:xfrm>
        </p:spPr>
        <p:txBody>
          <a:bodyPr rtlCol="0"/>
          <a:lstStyle/>
          <a:p>
            <a:r>
              <a:rPr lang="de-DE" dirty="0"/>
              <a:t>Ausgaben</a:t>
            </a:r>
          </a:p>
          <a:p>
            <a:pPr rtl="0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4198" y="2702193"/>
            <a:ext cx="2743200" cy="2465883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de-DE" dirty="0"/>
              <a:t>Materialkosten (Technische Komponenten, Gießkanne)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Bereitstellung der digitalen Infrastruktur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Forschung und Entwicklung</a:t>
            </a:r>
          </a:p>
          <a:p>
            <a:pPr rtl="0"/>
            <a:endParaRPr lang="de-DE" dirty="0"/>
          </a:p>
          <a:p>
            <a:pPr rtl="0"/>
            <a:r>
              <a:rPr lang="de-DE" dirty="0"/>
              <a:t>Marketing</a:t>
            </a:r>
          </a:p>
        </p:txBody>
      </p:sp>
      <p:sp>
        <p:nvSpPr>
          <p:cNvPr id="44" name="Foliennummernplatzhalt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891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platzhalter 5" descr="Foto von vier Kakteen in Töpfen">
            <a:extLst>
              <a:ext uri="{FF2B5EF4-FFF2-40B4-BE49-F238E27FC236}">
                <a16:creationId xmlns:a16="http://schemas.microsoft.com/office/drawing/2014/main" id="{EE9A0F0E-D013-E20D-F347-B5C8AF9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57200"/>
            <a:ext cx="11274552" cy="5943600"/>
          </a:xfrm>
          <a:prstGeom prst="rect">
            <a:avLst/>
          </a:prstGeom>
        </p:spPr>
      </p:pic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Architektur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11</a:t>
            </a:fld>
            <a:endParaRPr lang="de-DE" dirty="0"/>
          </a:p>
        </p:txBody>
      </p:sp>
      <p:pic>
        <p:nvPicPr>
          <p:cNvPr id="60" name="Grafik 59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42E991DE-35C0-916F-BDCF-7461C65D6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982" y="1294005"/>
            <a:ext cx="6968818" cy="4881414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A9E2FC3F-7EDD-9E02-B73B-617838C4E082}"/>
              </a:ext>
            </a:extLst>
          </p:cNvPr>
          <p:cNvCxnSpPr/>
          <p:nvPr/>
        </p:nvCxnSpPr>
        <p:spPr>
          <a:xfrm flipV="1">
            <a:off x="9516234" y="2168665"/>
            <a:ext cx="1626499" cy="517891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C7205A0F-5C4C-DA0F-5F3F-4ACA8A6EB859}"/>
              </a:ext>
            </a:extLst>
          </p:cNvPr>
          <p:cNvSpPr txBox="1"/>
          <p:nvPr/>
        </p:nvSpPr>
        <p:spPr>
          <a:xfrm>
            <a:off x="8153400" y="4323265"/>
            <a:ext cx="2397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[K_IO], [MQTT]-&gt; [</a:t>
            </a:r>
            <a:r>
              <a:rPr lang="de-DE" sz="800" dirty="0" err="1"/>
              <a:t>K_Gießkanne</a:t>
            </a:r>
            <a:r>
              <a:rPr lang="de-DE" sz="800" dirty="0"/>
              <a:t>], [Callback], [Liter]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256826-7CEF-5679-AE4D-08BC0C7516A9}"/>
              </a:ext>
            </a:extLst>
          </p:cNvPr>
          <p:cNvSpPr txBox="1"/>
          <p:nvPr/>
        </p:nvSpPr>
        <p:spPr>
          <a:xfrm>
            <a:off x="8317353" y="3797141"/>
            <a:ext cx="28253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[K_IO], [MQTT]-&gt; [</a:t>
            </a:r>
            <a:r>
              <a:rPr lang="de-DE" sz="800" dirty="0" err="1"/>
              <a:t>K_Gießkanne</a:t>
            </a:r>
            <a:r>
              <a:rPr lang="de-DE" sz="800" dirty="0"/>
              <a:t>], [Callback], [Grenzwerte]</a:t>
            </a:r>
          </a:p>
        </p:txBody>
      </p:sp>
    </p:spTree>
    <p:extLst>
      <p:ext uri="{BB962C8B-B14F-4D97-AF65-F5344CB8AC3E}">
        <p14:creationId xmlns:p14="http://schemas.microsoft.com/office/powerpoint/2010/main" val="539536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platzhalter 5" descr="Foto von vier Kakteen in Töpfen">
            <a:extLst>
              <a:ext uri="{FF2B5EF4-FFF2-40B4-BE49-F238E27FC236}">
                <a16:creationId xmlns:a16="http://schemas.microsoft.com/office/drawing/2014/main" id="{EE9A0F0E-D013-E20D-F347-B5C8AF9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46926"/>
            <a:ext cx="11274552" cy="5943600"/>
          </a:xfrm>
          <a:prstGeom prst="rect">
            <a:avLst/>
          </a:prstGeom>
        </p:spPr>
      </p:pic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Architektur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12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61163A-910D-8D32-C6D5-F823D0DE4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8" t="7824" r="5479" b="18350"/>
          <a:stretch/>
        </p:blipFill>
        <p:spPr>
          <a:xfrm>
            <a:off x="1782703" y="1291027"/>
            <a:ext cx="8626594" cy="50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0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platzhalter 5" descr="Foto von vier Kakteen in Töpfen">
            <a:extLst>
              <a:ext uri="{FF2B5EF4-FFF2-40B4-BE49-F238E27FC236}">
                <a16:creationId xmlns:a16="http://schemas.microsoft.com/office/drawing/2014/main" id="{EE9A0F0E-D013-E20D-F347-B5C8AF9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46926"/>
            <a:ext cx="11274552" cy="5943600"/>
          </a:xfrm>
          <a:prstGeom prst="rect">
            <a:avLst/>
          </a:prstGeom>
        </p:spPr>
      </p:pic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Architektur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13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103865-1A72-EED7-F33C-E5A858411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33"/>
          <a:stretch/>
        </p:blipFill>
        <p:spPr>
          <a:xfrm>
            <a:off x="4258277" y="365125"/>
            <a:ext cx="3675445" cy="604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platzhalter 5" descr="Foto von vier Kakteen in Töpfen">
            <a:extLst>
              <a:ext uri="{FF2B5EF4-FFF2-40B4-BE49-F238E27FC236}">
                <a16:creationId xmlns:a16="http://schemas.microsoft.com/office/drawing/2014/main" id="{EE9A0F0E-D013-E20D-F347-B5C8AF9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46926"/>
            <a:ext cx="11274552" cy="5943600"/>
          </a:xfrm>
          <a:prstGeom prst="rect">
            <a:avLst/>
          </a:prstGeom>
        </p:spPr>
      </p:pic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Architektur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75B419-4665-43C3-C80B-82C8FCF9F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4" y="449034"/>
            <a:ext cx="5592389" cy="60898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EDB780-43BB-A657-2927-8C21B2CAC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402" y="820268"/>
            <a:ext cx="7772400" cy="26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1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Produktvorstellung - Komponenten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15</a:t>
            </a:fld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BBBB40-D60C-50B1-92D5-28BFCCB813E1}"/>
              </a:ext>
            </a:extLst>
          </p:cNvPr>
          <p:cNvSpPr/>
          <p:nvPr/>
        </p:nvSpPr>
        <p:spPr>
          <a:xfrm>
            <a:off x="1016000" y="1614488"/>
            <a:ext cx="1798320" cy="181451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D00826-1D2C-B398-9C1C-7AFA00E15572}"/>
              </a:ext>
            </a:extLst>
          </p:cNvPr>
          <p:cNvSpPr/>
          <p:nvPr/>
        </p:nvSpPr>
        <p:spPr>
          <a:xfrm>
            <a:off x="1016000" y="3771107"/>
            <a:ext cx="1798320" cy="181451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9862C7-F115-A007-5F62-DE3C164D2D95}"/>
              </a:ext>
            </a:extLst>
          </p:cNvPr>
          <p:cNvSpPr/>
          <p:nvPr/>
        </p:nvSpPr>
        <p:spPr>
          <a:xfrm>
            <a:off x="3434080" y="1652588"/>
            <a:ext cx="1798320" cy="181451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7681FA-BA72-AA4E-E7E6-61C4E2F0C6FE}"/>
              </a:ext>
            </a:extLst>
          </p:cNvPr>
          <p:cNvSpPr/>
          <p:nvPr/>
        </p:nvSpPr>
        <p:spPr>
          <a:xfrm>
            <a:off x="3434080" y="3847307"/>
            <a:ext cx="1798320" cy="18288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BA6A4A-41AC-485A-537C-A8DD63428C4C}"/>
              </a:ext>
            </a:extLst>
          </p:cNvPr>
          <p:cNvSpPr/>
          <p:nvPr/>
        </p:nvSpPr>
        <p:spPr>
          <a:xfrm>
            <a:off x="5852160" y="1652588"/>
            <a:ext cx="1798320" cy="18145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AF4470-5CD7-0B23-6F75-84734B0C1118}"/>
              </a:ext>
            </a:extLst>
          </p:cNvPr>
          <p:cNvSpPr/>
          <p:nvPr/>
        </p:nvSpPr>
        <p:spPr>
          <a:xfrm>
            <a:off x="5852160" y="3854451"/>
            <a:ext cx="1798320" cy="18145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F8A497-E417-1C80-B8F7-975B6F9629A1}"/>
              </a:ext>
            </a:extLst>
          </p:cNvPr>
          <p:cNvSpPr/>
          <p:nvPr/>
        </p:nvSpPr>
        <p:spPr>
          <a:xfrm>
            <a:off x="8270240" y="1612266"/>
            <a:ext cx="1798320" cy="18145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371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Produktvorstellung – Bilder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695CE6B-58CF-ECB1-FB26-802F23918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062" y="1592580"/>
            <a:ext cx="3057525" cy="40767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70396C-4A39-ACED-A96A-85EEC49BE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939" y="1592580"/>
            <a:ext cx="3057525" cy="40767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DEECD2A-D2E8-4E0E-7379-C5B67F976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61" y="202946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8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platzhalter 5" descr="Foto von vier Kakteen in Töpfen">
            <a:extLst>
              <a:ext uri="{FF2B5EF4-FFF2-40B4-BE49-F238E27FC236}">
                <a16:creationId xmlns:a16="http://schemas.microsoft.com/office/drawing/2014/main" id="{EE9A0F0E-D013-E20D-F347-B5C8AF9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67360"/>
            <a:ext cx="11274552" cy="5943600"/>
          </a:xfrm>
          <a:prstGeom prst="rect">
            <a:avLst/>
          </a:prstGeom>
        </p:spPr>
      </p:pic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Produktvorstellung – Video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715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platzhalter 5" descr="Foto von vier Kakteen in Töpfen">
            <a:extLst>
              <a:ext uri="{FF2B5EF4-FFF2-40B4-BE49-F238E27FC236}">
                <a16:creationId xmlns:a16="http://schemas.microsoft.com/office/drawing/2014/main" id="{EE9A0F0E-D013-E20D-F347-B5C8AF9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67360"/>
            <a:ext cx="11274552" cy="5943600"/>
          </a:xfrm>
          <a:prstGeom prst="rect">
            <a:avLst/>
          </a:prstGeom>
        </p:spPr>
      </p:pic>
      <p:sp>
        <p:nvSpPr>
          <p:cNvPr id="114" name="Titel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Probleme bei der Realisierung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18</a:t>
            </a:fld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5CC80B77-1E5B-C4F2-D7E2-E3348AC951CC}"/>
              </a:ext>
            </a:extLst>
          </p:cNvPr>
          <p:cNvSpPr txBox="1">
            <a:spLocks/>
          </p:cNvSpPr>
          <p:nvPr/>
        </p:nvSpPr>
        <p:spPr>
          <a:xfrm>
            <a:off x="838200" y="2886710"/>
            <a:ext cx="10124700" cy="315912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Kalibrierung des Durchflusssensors für korrekte Wassermenge </a:t>
            </a:r>
          </a:p>
          <a:p>
            <a:r>
              <a:rPr lang="de-DE" dirty="0"/>
              <a:t>TFT_ESPI Bibliothek</a:t>
            </a:r>
          </a:p>
          <a:p>
            <a:r>
              <a:rPr lang="de-DE" dirty="0"/>
              <a:t>Allgemeine Logikprobleme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491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Foto von vier Kakteen in Töpfen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8724" y="457200"/>
            <a:ext cx="11274552" cy="59436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731" y="777244"/>
            <a:ext cx="5120640" cy="2054388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de-DE" dirty="0"/>
              <a:t>Vielen Dank       für Ihre Aufmerksamkeit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31" y="3431219"/>
            <a:ext cx="3167636" cy="647673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DE" dirty="0"/>
              <a:t>Marcel Tomasini</a:t>
            </a:r>
          </a:p>
          <a:p>
            <a:pPr rtl="0"/>
            <a:r>
              <a:rPr lang="de-DE" dirty="0"/>
              <a:t>Janik Schacht</a:t>
            </a:r>
          </a:p>
        </p:txBody>
      </p:sp>
    </p:spTree>
    <p:extLst>
      <p:ext uri="{BB962C8B-B14F-4D97-AF65-F5344CB8AC3E}">
        <p14:creationId xmlns:p14="http://schemas.microsoft.com/office/powerpoint/2010/main" val="340815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/>
          <a:p>
            <a:pPr rtl="0"/>
            <a:r>
              <a:rPr lang="de-DE" dirty="0"/>
              <a:t>Agenda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6B1F78-3AFD-4744-92CF-5884B669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1847850" cy="365125"/>
          </a:xfrm>
        </p:spPr>
        <p:txBody>
          <a:bodyPr rtlCol="0"/>
          <a:lstStyle/>
          <a:p>
            <a:pPr rtl="0"/>
            <a:r>
              <a:rPr lang="de-DE" dirty="0"/>
              <a:t>19.12.2023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E6FD26-9BAD-4332-95C3-999491DA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/>
          <a:p>
            <a:pPr rtl="0"/>
            <a:r>
              <a:rPr lang="de-DE" dirty="0"/>
              <a:t>Abschlusspräsentation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6091DD-F2E6-43D6-BD3D-FDB5B294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2</a:t>
            </a:fld>
            <a:endParaRPr lang="de-DE"/>
          </a:p>
        </p:txBody>
      </p:sp>
      <p:graphicFrame>
        <p:nvGraphicFramePr>
          <p:cNvPr id="33" name="Diagramm 32">
            <a:extLst>
              <a:ext uri="{FF2B5EF4-FFF2-40B4-BE49-F238E27FC236}">
                <a16:creationId xmlns:a16="http://schemas.microsoft.com/office/drawing/2014/main" id="{E68DB64F-B5E7-876A-77F2-0356826A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186986"/>
              </p:ext>
            </p:extLst>
          </p:nvPr>
        </p:nvGraphicFramePr>
        <p:xfrm>
          <a:off x="-268515" y="1690688"/>
          <a:ext cx="7017658" cy="4537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4" name="Picture 6" descr="Zimmerpflanzen umtopfen – Schritt für Schritt | OBI">
            <a:extLst>
              <a:ext uri="{FF2B5EF4-FFF2-40B4-BE49-F238E27FC236}">
                <a16:creationId xmlns:a16="http://schemas.microsoft.com/office/drawing/2014/main" id="{3600FAD3-C8CD-E4D8-8AFC-AD04519B8B5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r="242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8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Foto von vier Kakteen in Töpfen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8724" y="457200"/>
            <a:ext cx="11274552" cy="59436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731" y="777244"/>
            <a:ext cx="5120640" cy="2054388"/>
          </a:xfrm>
        </p:spPr>
        <p:txBody>
          <a:bodyPr rtlCol="0">
            <a:normAutofit/>
          </a:bodyPr>
          <a:lstStyle/>
          <a:p>
            <a:pPr algn="l" rtl="0"/>
            <a:r>
              <a:rPr lang="de-DE" dirty="0"/>
              <a:t>Anhang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731" y="3431219"/>
            <a:ext cx="3167636" cy="647673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de-DE" dirty="0"/>
              <a:t>Marcel Tomasini</a:t>
            </a:r>
          </a:p>
          <a:p>
            <a:pPr rtl="0"/>
            <a:r>
              <a:rPr lang="de-DE" dirty="0"/>
              <a:t>Janik Schacht</a:t>
            </a:r>
          </a:p>
        </p:txBody>
      </p:sp>
    </p:spTree>
    <p:extLst>
      <p:ext uri="{BB962C8B-B14F-4D97-AF65-F5344CB8AC3E}">
        <p14:creationId xmlns:p14="http://schemas.microsoft.com/office/powerpoint/2010/main" val="85116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FA0A2D-AD3D-9E61-5799-18191AD6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0CE58E-923E-201B-0A9D-0FB46B50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37E68E-456A-2792-5D85-120976C6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21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42FB8F-5A6A-B029-04DD-F8A2CEDE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81" y="136525"/>
            <a:ext cx="11747732" cy="58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2D5D22-AEDC-28FF-6DAD-E6C46860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00DC54C-3EA5-69D7-FBA0-F42CC80E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9F4ECA-1897-7EE8-DE88-7520A40C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22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1726A6-8D6F-FD50-E87D-B4D94936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7" y="685512"/>
            <a:ext cx="11600007" cy="50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56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F21902-B1F1-AFA5-3852-73E9E49C6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dirty="0"/>
              <a:t>19.12.2023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9FCF41-8C55-EDF2-6B51-5D2B0595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D7CA8C-EE1A-C146-AEA8-8671A525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23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157D51-3DC4-0887-8CDA-C7DAF0F28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" t="7824" r="5479" b="18350"/>
          <a:stretch/>
        </p:blipFill>
        <p:spPr>
          <a:xfrm>
            <a:off x="1007917" y="146916"/>
            <a:ext cx="10176165" cy="59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5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539F69-16A7-2D30-DFD5-AE542496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491E2E-FD22-3401-DC6C-C28F26B8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BAB668-EEC4-72C6-EE50-00BCEAF5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24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CB7ADE-666B-1FDC-3DF4-EB77276B6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7946" r="5215" b="19027"/>
          <a:stretch/>
        </p:blipFill>
        <p:spPr>
          <a:xfrm>
            <a:off x="857217" y="136525"/>
            <a:ext cx="10496583" cy="60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88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4C082D-B553-15DB-5DF6-98782EA8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0FA4C7A-E891-D7D9-D736-026CF029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705AD3-6EE5-A5AC-9B5F-137A1B6A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25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306D1DA-0327-F1E1-3DCE-1B3800DDE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6" y="356616"/>
            <a:ext cx="8549409" cy="568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58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A8ABF8-7F12-50DA-88EA-6B53AD22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F2771D-15F4-1D84-E712-D084D26F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7F847B-7CDA-6A07-6151-BB4D1D709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26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473A8C-3EDD-42C3-7690-761CB168D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33"/>
          <a:stretch/>
        </p:blipFill>
        <p:spPr>
          <a:xfrm>
            <a:off x="3351383" y="136525"/>
            <a:ext cx="3880690" cy="62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C8152-F252-060C-C472-5D5A172E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87" y="1200872"/>
            <a:ext cx="5005466" cy="1325563"/>
          </a:xfrm>
        </p:spPr>
        <p:txBody>
          <a:bodyPr/>
          <a:lstStyle/>
          <a:p>
            <a:r>
              <a:rPr lang="de-DE" dirty="0"/>
              <a:t>Geschäftsidee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7F60BB6-7E23-F012-F52E-D22F7FA288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354" r="13354"/>
          <a:stretch/>
        </p:blipFill>
        <p:spPr>
          <a:xfrm>
            <a:off x="6124913" y="1200872"/>
            <a:ext cx="5105400" cy="4652963"/>
          </a:xfrm>
          <a:custGeom>
            <a:avLst/>
            <a:gdLst>
              <a:gd name="connsiteX0" fmla="*/ 0 w 5105400"/>
              <a:gd name="connsiteY0" fmla="*/ 0 h 4652963"/>
              <a:gd name="connsiteX1" fmla="*/ 618321 w 5105400"/>
              <a:gd name="connsiteY1" fmla="*/ 0 h 4652963"/>
              <a:gd name="connsiteX2" fmla="*/ 1236641 w 5105400"/>
              <a:gd name="connsiteY2" fmla="*/ 0 h 4652963"/>
              <a:gd name="connsiteX3" fmla="*/ 1854962 w 5105400"/>
              <a:gd name="connsiteY3" fmla="*/ 0 h 4652963"/>
              <a:gd name="connsiteX4" fmla="*/ 2269067 w 5105400"/>
              <a:gd name="connsiteY4" fmla="*/ 0 h 4652963"/>
              <a:gd name="connsiteX5" fmla="*/ 2887387 w 5105400"/>
              <a:gd name="connsiteY5" fmla="*/ 0 h 4652963"/>
              <a:gd name="connsiteX6" fmla="*/ 3352546 w 5105400"/>
              <a:gd name="connsiteY6" fmla="*/ 0 h 4652963"/>
              <a:gd name="connsiteX7" fmla="*/ 4021921 w 5105400"/>
              <a:gd name="connsiteY7" fmla="*/ 0 h 4652963"/>
              <a:gd name="connsiteX8" fmla="*/ 4436025 w 5105400"/>
              <a:gd name="connsiteY8" fmla="*/ 0 h 4652963"/>
              <a:gd name="connsiteX9" fmla="*/ 5105400 w 5105400"/>
              <a:gd name="connsiteY9" fmla="*/ 0 h 4652963"/>
              <a:gd name="connsiteX10" fmla="*/ 5105400 w 5105400"/>
              <a:gd name="connsiteY10" fmla="*/ 488561 h 4652963"/>
              <a:gd name="connsiteX11" fmla="*/ 5105400 w 5105400"/>
              <a:gd name="connsiteY11" fmla="*/ 977122 h 4652963"/>
              <a:gd name="connsiteX12" fmla="*/ 5105400 w 5105400"/>
              <a:gd name="connsiteY12" fmla="*/ 1419154 h 4652963"/>
              <a:gd name="connsiteX13" fmla="*/ 5105400 w 5105400"/>
              <a:gd name="connsiteY13" fmla="*/ 2000774 h 4652963"/>
              <a:gd name="connsiteX14" fmla="*/ 5105400 w 5105400"/>
              <a:gd name="connsiteY14" fmla="*/ 2489335 h 4652963"/>
              <a:gd name="connsiteX15" fmla="*/ 5105400 w 5105400"/>
              <a:gd name="connsiteY15" fmla="*/ 3164015 h 4652963"/>
              <a:gd name="connsiteX16" fmla="*/ 5105400 w 5105400"/>
              <a:gd name="connsiteY16" fmla="*/ 3792165 h 4652963"/>
              <a:gd name="connsiteX17" fmla="*/ 5105400 w 5105400"/>
              <a:gd name="connsiteY17" fmla="*/ 4652963 h 4652963"/>
              <a:gd name="connsiteX18" fmla="*/ 4487079 w 5105400"/>
              <a:gd name="connsiteY18" fmla="*/ 4652963 h 4652963"/>
              <a:gd name="connsiteX19" fmla="*/ 3919813 w 5105400"/>
              <a:gd name="connsiteY19" fmla="*/ 4652963 h 4652963"/>
              <a:gd name="connsiteX20" fmla="*/ 3352546 w 5105400"/>
              <a:gd name="connsiteY20" fmla="*/ 4652963 h 4652963"/>
              <a:gd name="connsiteX21" fmla="*/ 2683171 w 5105400"/>
              <a:gd name="connsiteY21" fmla="*/ 4652963 h 4652963"/>
              <a:gd name="connsiteX22" fmla="*/ 2166959 w 5105400"/>
              <a:gd name="connsiteY22" fmla="*/ 4652963 h 4652963"/>
              <a:gd name="connsiteX23" fmla="*/ 1752854 w 5105400"/>
              <a:gd name="connsiteY23" fmla="*/ 4652963 h 4652963"/>
              <a:gd name="connsiteX24" fmla="*/ 1287695 w 5105400"/>
              <a:gd name="connsiteY24" fmla="*/ 4652963 h 4652963"/>
              <a:gd name="connsiteX25" fmla="*/ 771483 w 5105400"/>
              <a:gd name="connsiteY25" fmla="*/ 4652963 h 4652963"/>
              <a:gd name="connsiteX26" fmla="*/ 0 w 5105400"/>
              <a:gd name="connsiteY26" fmla="*/ 4652963 h 4652963"/>
              <a:gd name="connsiteX27" fmla="*/ 0 w 5105400"/>
              <a:gd name="connsiteY27" fmla="*/ 4024813 h 4652963"/>
              <a:gd name="connsiteX28" fmla="*/ 0 w 5105400"/>
              <a:gd name="connsiteY28" fmla="*/ 3350133 h 4652963"/>
              <a:gd name="connsiteX29" fmla="*/ 0 w 5105400"/>
              <a:gd name="connsiteY29" fmla="*/ 2815043 h 4652963"/>
              <a:gd name="connsiteX30" fmla="*/ 0 w 5105400"/>
              <a:gd name="connsiteY30" fmla="*/ 2279952 h 4652963"/>
              <a:gd name="connsiteX31" fmla="*/ 0 w 5105400"/>
              <a:gd name="connsiteY31" fmla="*/ 1605272 h 4652963"/>
              <a:gd name="connsiteX32" fmla="*/ 0 w 5105400"/>
              <a:gd name="connsiteY32" fmla="*/ 1070181 h 4652963"/>
              <a:gd name="connsiteX33" fmla="*/ 0 w 5105400"/>
              <a:gd name="connsiteY33" fmla="*/ 535091 h 4652963"/>
              <a:gd name="connsiteX34" fmla="*/ 0 w 5105400"/>
              <a:gd name="connsiteY34" fmla="*/ 0 h 465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05400" h="4652963" fill="none" extrusionOk="0">
                <a:moveTo>
                  <a:pt x="0" y="0"/>
                </a:moveTo>
                <a:cubicBezTo>
                  <a:pt x="254294" y="-48448"/>
                  <a:pt x="482118" y="21750"/>
                  <a:pt x="618321" y="0"/>
                </a:cubicBezTo>
                <a:cubicBezTo>
                  <a:pt x="754524" y="-21750"/>
                  <a:pt x="932332" y="29138"/>
                  <a:pt x="1236641" y="0"/>
                </a:cubicBezTo>
                <a:cubicBezTo>
                  <a:pt x="1540950" y="-29138"/>
                  <a:pt x="1668932" y="6174"/>
                  <a:pt x="1854962" y="0"/>
                </a:cubicBezTo>
                <a:cubicBezTo>
                  <a:pt x="2040992" y="-6174"/>
                  <a:pt x="2097902" y="25875"/>
                  <a:pt x="2269067" y="0"/>
                </a:cubicBezTo>
                <a:cubicBezTo>
                  <a:pt x="2440232" y="-25875"/>
                  <a:pt x="2749515" y="43488"/>
                  <a:pt x="2887387" y="0"/>
                </a:cubicBezTo>
                <a:cubicBezTo>
                  <a:pt x="3025259" y="-43488"/>
                  <a:pt x="3133314" y="54801"/>
                  <a:pt x="3352546" y="0"/>
                </a:cubicBezTo>
                <a:cubicBezTo>
                  <a:pt x="3571778" y="-54801"/>
                  <a:pt x="3856998" y="54865"/>
                  <a:pt x="4021921" y="0"/>
                </a:cubicBezTo>
                <a:cubicBezTo>
                  <a:pt x="4186844" y="-54865"/>
                  <a:pt x="4284586" y="1233"/>
                  <a:pt x="4436025" y="0"/>
                </a:cubicBezTo>
                <a:cubicBezTo>
                  <a:pt x="4587464" y="-1233"/>
                  <a:pt x="4836643" y="37501"/>
                  <a:pt x="5105400" y="0"/>
                </a:cubicBezTo>
                <a:cubicBezTo>
                  <a:pt x="5109272" y="138331"/>
                  <a:pt x="5049668" y="274291"/>
                  <a:pt x="5105400" y="488561"/>
                </a:cubicBezTo>
                <a:cubicBezTo>
                  <a:pt x="5161132" y="702831"/>
                  <a:pt x="5080267" y="748395"/>
                  <a:pt x="5105400" y="977122"/>
                </a:cubicBezTo>
                <a:cubicBezTo>
                  <a:pt x="5130533" y="1205849"/>
                  <a:pt x="5063048" y="1237223"/>
                  <a:pt x="5105400" y="1419154"/>
                </a:cubicBezTo>
                <a:cubicBezTo>
                  <a:pt x="5147752" y="1601085"/>
                  <a:pt x="5092264" y="1875979"/>
                  <a:pt x="5105400" y="2000774"/>
                </a:cubicBezTo>
                <a:cubicBezTo>
                  <a:pt x="5118536" y="2125569"/>
                  <a:pt x="5094437" y="2283573"/>
                  <a:pt x="5105400" y="2489335"/>
                </a:cubicBezTo>
                <a:cubicBezTo>
                  <a:pt x="5116363" y="2695097"/>
                  <a:pt x="5079984" y="2936893"/>
                  <a:pt x="5105400" y="3164015"/>
                </a:cubicBezTo>
                <a:cubicBezTo>
                  <a:pt x="5130816" y="3391137"/>
                  <a:pt x="5083788" y="3662763"/>
                  <a:pt x="5105400" y="3792165"/>
                </a:cubicBezTo>
                <a:cubicBezTo>
                  <a:pt x="5127012" y="3921567"/>
                  <a:pt x="5093733" y="4452653"/>
                  <a:pt x="5105400" y="4652963"/>
                </a:cubicBezTo>
                <a:cubicBezTo>
                  <a:pt x="4917105" y="4678081"/>
                  <a:pt x="4633970" y="4599256"/>
                  <a:pt x="4487079" y="4652963"/>
                </a:cubicBezTo>
                <a:cubicBezTo>
                  <a:pt x="4340188" y="4706670"/>
                  <a:pt x="4145630" y="4617111"/>
                  <a:pt x="3919813" y="4652963"/>
                </a:cubicBezTo>
                <a:cubicBezTo>
                  <a:pt x="3693996" y="4688815"/>
                  <a:pt x="3517567" y="4590873"/>
                  <a:pt x="3352546" y="4652963"/>
                </a:cubicBezTo>
                <a:cubicBezTo>
                  <a:pt x="3187525" y="4715053"/>
                  <a:pt x="2866717" y="4580420"/>
                  <a:pt x="2683171" y="4652963"/>
                </a:cubicBezTo>
                <a:cubicBezTo>
                  <a:pt x="2499626" y="4725506"/>
                  <a:pt x="2402140" y="4626266"/>
                  <a:pt x="2166959" y="4652963"/>
                </a:cubicBezTo>
                <a:cubicBezTo>
                  <a:pt x="1931778" y="4679660"/>
                  <a:pt x="1863886" y="4616379"/>
                  <a:pt x="1752854" y="4652963"/>
                </a:cubicBezTo>
                <a:cubicBezTo>
                  <a:pt x="1641822" y="4689547"/>
                  <a:pt x="1421086" y="4606030"/>
                  <a:pt x="1287695" y="4652963"/>
                </a:cubicBezTo>
                <a:cubicBezTo>
                  <a:pt x="1154304" y="4699896"/>
                  <a:pt x="1010234" y="4599439"/>
                  <a:pt x="771483" y="4652963"/>
                </a:cubicBezTo>
                <a:cubicBezTo>
                  <a:pt x="532732" y="4706487"/>
                  <a:pt x="350497" y="4599114"/>
                  <a:pt x="0" y="4652963"/>
                </a:cubicBezTo>
                <a:cubicBezTo>
                  <a:pt x="-36184" y="4439327"/>
                  <a:pt x="64661" y="4213437"/>
                  <a:pt x="0" y="4024813"/>
                </a:cubicBezTo>
                <a:cubicBezTo>
                  <a:pt x="-64661" y="3836189"/>
                  <a:pt x="27845" y="3594234"/>
                  <a:pt x="0" y="3350133"/>
                </a:cubicBezTo>
                <a:cubicBezTo>
                  <a:pt x="-27845" y="3106032"/>
                  <a:pt x="30410" y="2926499"/>
                  <a:pt x="0" y="2815043"/>
                </a:cubicBezTo>
                <a:cubicBezTo>
                  <a:pt x="-30410" y="2703587"/>
                  <a:pt x="50234" y="2542036"/>
                  <a:pt x="0" y="2279952"/>
                </a:cubicBezTo>
                <a:cubicBezTo>
                  <a:pt x="-50234" y="2017868"/>
                  <a:pt x="45458" y="1837769"/>
                  <a:pt x="0" y="1605272"/>
                </a:cubicBezTo>
                <a:cubicBezTo>
                  <a:pt x="-45458" y="1372775"/>
                  <a:pt x="50898" y="1244565"/>
                  <a:pt x="0" y="1070181"/>
                </a:cubicBezTo>
                <a:cubicBezTo>
                  <a:pt x="-50898" y="895797"/>
                  <a:pt x="53191" y="759642"/>
                  <a:pt x="0" y="535091"/>
                </a:cubicBezTo>
                <a:cubicBezTo>
                  <a:pt x="-53191" y="310540"/>
                  <a:pt x="52215" y="157525"/>
                  <a:pt x="0" y="0"/>
                </a:cubicBezTo>
                <a:close/>
              </a:path>
              <a:path w="5105400" h="4652963" stroke="0" extrusionOk="0">
                <a:moveTo>
                  <a:pt x="0" y="0"/>
                </a:moveTo>
                <a:cubicBezTo>
                  <a:pt x="151969" y="-38451"/>
                  <a:pt x="315082" y="29391"/>
                  <a:pt x="414105" y="0"/>
                </a:cubicBezTo>
                <a:cubicBezTo>
                  <a:pt x="513128" y="-29391"/>
                  <a:pt x="746148" y="71211"/>
                  <a:pt x="1032425" y="0"/>
                </a:cubicBezTo>
                <a:cubicBezTo>
                  <a:pt x="1318702" y="-71211"/>
                  <a:pt x="1545269" y="76945"/>
                  <a:pt x="1701800" y="0"/>
                </a:cubicBezTo>
                <a:cubicBezTo>
                  <a:pt x="1858332" y="-76945"/>
                  <a:pt x="1913547" y="2034"/>
                  <a:pt x="2115905" y="0"/>
                </a:cubicBezTo>
                <a:cubicBezTo>
                  <a:pt x="2318263" y="-2034"/>
                  <a:pt x="2512829" y="50980"/>
                  <a:pt x="2785279" y="0"/>
                </a:cubicBezTo>
                <a:cubicBezTo>
                  <a:pt x="3057729" y="-50980"/>
                  <a:pt x="3079511" y="32528"/>
                  <a:pt x="3250438" y="0"/>
                </a:cubicBezTo>
                <a:cubicBezTo>
                  <a:pt x="3421365" y="-32528"/>
                  <a:pt x="3691650" y="10936"/>
                  <a:pt x="3868759" y="0"/>
                </a:cubicBezTo>
                <a:cubicBezTo>
                  <a:pt x="4045868" y="-10936"/>
                  <a:pt x="4251656" y="50435"/>
                  <a:pt x="4436025" y="0"/>
                </a:cubicBezTo>
                <a:cubicBezTo>
                  <a:pt x="4620394" y="-50435"/>
                  <a:pt x="4946236" y="60829"/>
                  <a:pt x="5105400" y="0"/>
                </a:cubicBezTo>
                <a:cubicBezTo>
                  <a:pt x="5119223" y="146071"/>
                  <a:pt x="5071411" y="314855"/>
                  <a:pt x="5105400" y="535091"/>
                </a:cubicBezTo>
                <a:cubicBezTo>
                  <a:pt x="5139389" y="755327"/>
                  <a:pt x="5046382" y="838108"/>
                  <a:pt x="5105400" y="1116711"/>
                </a:cubicBezTo>
                <a:cubicBezTo>
                  <a:pt x="5164418" y="1395314"/>
                  <a:pt x="5079014" y="1426323"/>
                  <a:pt x="5105400" y="1558743"/>
                </a:cubicBezTo>
                <a:cubicBezTo>
                  <a:pt x="5131786" y="1691163"/>
                  <a:pt x="5102438" y="1974129"/>
                  <a:pt x="5105400" y="2140363"/>
                </a:cubicBezTo>
                <a:cubicBezTo>
                  <a:pt x="5108362" y="2306597"/>
                  <a:pt x="5040452" y="2605170"/>
                  <a:pt x="5105400" y="2721983"/>
                </a:cubicBezTo>
                <a:cubicBezTo>
                  <a:pt x="5170348" y="2838796"/>
                  <a:pt x="5100528" y="3137705"/>
                  <a:pt x="5105400" y="3350133"/>
                </a:cubicBezTo>
                <a:cubicBezTo>
                  <a:pt x="5110272" y="3562561"/>
                  <a:pt x="5077662" y="3877335"/>
                  <a:pt x="5105400" y="4024813"/>
                </a:cubicBezTo>
                <a:cubicBezTo>
                  <a:pt x="5133138" y="4172291"/>
                  <a:pt x="5056703" y="4453618"/>
                  <a:pt x="5105400" y="4652963"/>
                </a:cubicBezTo>
                <a:cubicBezTo>
                  <a:pt x="4900198" y="4662489"/>
                  <a:pt x="4842283" y="4640496"/>
                  <a:pt x="4589187" y="4652963"/>
                </a:cubicBezTo>
                <a:cubicBezTo>
                  <a:pt x="4336091" y="4665430"/>
                  <a:pt x="4309555" y="4613999"/>
                  <a:pt x="4072975" y="4652963"/>
                </a:cubicBezTo>
                <a:cubicBezTo>
                  <a:pt x="3836395" y="4691927"/>
                  <a:pt x="3620090" y="4608468"/>
                  <a:pt x="3403600" y="4652963"/>
                </a:cubicBezTo>
                <a:cubicBezTo>
                  <a:pt x="3187111" y="4697458"/>
                  <a:pt x="3163147" y="4652694"/>
                  <a:pt x="2938441" y="4652963"/>
                </a:cubicBezTo>
                <a:cubicBezTo>
                  <a:pt x="2713735" y="4653232"/>
                  <a:pt x="2626546" y="4646176"/>
                  <a:pt x="2524337" y="4652963"/>
                </a:cubicBezTo>
                <a:cubicBezTo>
                  <a:pt x="2422128" y="4659750"/>
                  <a:pt x="2194109" y="4594505"/>
                  <a:pt x="1906016" y="4652963"/>
                </a:cubicBezTo>
                <a:cubicBezTo>
                  <a:pt x="1617923" y="4711421"/>
                  <a:pt x="1662515" y="4603502"/>
                  <a:pt x="1491911" y="4652963"/>
                </a:cubicBezTo>
                <a:cubicBezTo>
                  <a:pt x="1321308" y="4702424"/>
                  <a:pt x="971624" y="4584909"/>
                  <a:pt x="822537" y="4652963"/>
                </a:cubicBezTo>
                <a:cubicBezTo>
                  <a:pt x="673450" y="4721017"/>
                  <a:pt x="371933" y="4628468"/>
                  <a:pt x="0" y="4652963"/>
                </a:cubicBezTo>
                <a:cubicBezTo>
                  <a:pt x="-72100" y="4433105"/>
                  <a:pt x="69248" y="4241310"/>
                  <a:pt x="0" y="4024813"/>
                </a:cubicBezTo>
                <a:cubicBezTo>
                  <a:pt x="-69248" y="3808316"/>
                  <a:pt x="17636" y="3713517"/>
                  <a:pt x="0" y="3536252"/>
                </a:cubicBezTo>
                <a:cubicBezTo>
                  <a:pt x="-17636" y="3358987"/>
                  <a:pt x="7169" y="3214488"/>
                  <a:pt x="0" y="3047691"/>
                </a:cubicBezTo>
                <a:cubicBezTo>
                  <a:pt x="-7169" y="2880894"/>
                  <a:pt x="28646" y="2646610"/>
                  <a:pt x="0" y="2512600"/>
                </a:cubicBezTo>
                <a:cubicBezTo>
                  <a:pt x="-28646" y="2378590"/>
                  <a:pt x="6511" y="2210438"/>
                  <a:pt x="0" y="2024039"/>
                </a:cubicBezTo>
                <a:cubicBezTo>
                  <a:pt x="-6511" y="1837640"/>
                  <a:pt x="50571" y="1779737"/>
                  <a:pt x="0" y="1535478"/>
                </a:cubicBezTo>
                <a:cubicBezTo>
                  <a:pt x="-50571" y="1291219"/>
                  <a:pt x="54545" y="1106648"/>
                  <a:pt x="0" y="860798"/>
                </a:cubicBezTo>
                <a:cubicBezTo>
                  <a:pt x="-54545" y="614948"/>
                  <a:pt x="14973" y="3629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576216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F8781E-B799-1D6D-23BC-A241EB72B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341" y="2334409"/>
            <a:ext cx="4953000" cy="3519299"/>
          </a:xfrm>
        </p:spPr>
        <p:txBody>
          <a:bodyPr>
            <a:normAutofit fontScale="85000" lnSpcReduction="10000"/>
          </a:bodyPr>
          <a:lstStyle/>
          <a:p>
            <a:r>
              <a:rPr lang="de-DE" b="1" dirty="0"/>
              <a:t>Trend zu mehr Zimmerpflanzen</a:t>
            </a:r>
          </a:p>
          <a:p>
            <a:r>
              <a:rPr lang="de-DE" dirty="0"/>
              <a:t>- Gesteigertes Umweltbewusstsein</a:t>
            </a:r>
          </a:p>
          <a:p>
            <a:r>
              <a:rPr lang="de-DE" dirty="0"/>
              <a:t>- Bedürfnis nach mehr Natur in grauen Innenstädten</a:t>
            </a:r>
          </a:p>
          <a:p>
            <a:r>
              <a:rPr lang="de-DE" dirty="0"/>
              <a:t>- Verschlechterte Luftqualität in Innenstädten</a:t>
            </a:r>
          </a:p>
          <a:p>
            <a:endParaRPr lang="de-DE" dirty="0"/>
          </a:p>
          <a:p>
            <a:r>
              <a:rPr lang="de-DE" b="1" dirty="0"/>
              <a:t>Trend zu Smart-Home</a:t>
            </a:r>
          </a:p>
          <a:p>
            <a:r>
              <a:rPr lang="de-DE" dirty="0"/>
              <a:t>- Smart-Home (-infrastruktur) von bereits über 30 Millionen Menschen genutzt</a:t>
            </a:r>
          </a:p>
          <a:p>
            <a:r>
              <a:rPr lang="de-DE" dirty="0"/>
              <a:t>- WLAN-Infrastruktur noch weiter verbreitet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6E30-71AC-232C-6479-E2AA3396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de-DE" dirty="0"/>
              <a:t>19.12.2023</a:t>
            </a:r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07B266-B0B5-7633-9832-FBA1CFC1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dirty="0"/>
              <a:t>Abschlusspräsentation</a:t>
            </a:r>
            <a:endParaRPr lang="de-DE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695CF6-4F12-1E1A-4ECD-9E327F3E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4642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C8152-F252-060C-C472-5D5A172E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87" y="1200872"/>
            <a:ext cx="5005466" cy="1325563"/>
          </a:xfrm>
        </p:spPr>
        <p:txBody>
          <a:bodyPr/>
          <a:lstStyle/>
          <a:p>
            <a:r>
              <a:rPr lang="de-DE" dirty="0"/>
              <a:t>Typische Probleme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7F60BB6-7E23-F012-F52E-D22F7FA288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54" b="754"/>
          <a:stretch/>
        </p:blipFill>
        <p:spPr>
          <a:xfrm>
            <a:off x="6124913" y="1200872"/>
            <a:ext cx="5105400" cy="4652963"/>
          </a:xfrm>
          <a:custGeom>
            <a:avLst/>
            <a:gdLst>
              <a:gd name="connsiteX0" fmla="*/ 0 w 5105400"/>
              <a:gd name="connsiteY0" fmla="*/ 0 h 4652963"/>
              <a:gd name="connsiteX1" fmla="*/ 618321 w 5105400"/>
              <a:gd name="connsiteY1" fmla="*/ 0 h 4652963"/>
              <a:gd name="connsiteX2" fmla="*/ 1236641 w 5105400"/>
              <a:gd name="connsiteY2" fmla="*/ 0 h 4652963"/>
              <a:gd name="connsiteX3" fmla="*/ 1854962 w 5105400"/>
              <a:gd name="connsiteY3" fmla="*/ 0 h 4652963"/>
              <a:gd name="connsiteX4" fmla="*/ 2269067 w 5105400"/>
              <a:gd name="connsiteY4" fmla="*/ 0 h 4652963"/>
              <a:gd name="connsiteX5" fmla="*/ 2887387 w 5105400"/>
              <a:gd name="connsiteY5" fmla="*/ 0 h 4652963"/>
              <a:gd name="connsiteX6" fmla="*/ 3352546 w 5105400"/>
              <a:gd name="connsiteY6" fmla="*/ 0 h 4652963"/>
              <a:gd name="connsiteX7" fmla="*/ 4021921 w 5105400"/>
              <a:gd name="connsiteY7" fmla="*/ 0 h 4652963"/>
              <a:gd name="connsiteX8" fmla="*/ 4436025 w 5105400"/>
              <a:gd name="connsiteY8" fmla="*/ 0 h 4652963"/>
              <a:gd name="connsiteX9" fmla="*/ 5105400 w 5105400"/>
              <a:gd name="connsiteY9" fmla="*/ 0 h 4652963"/>
              <a:gd name="connsiteX10" fmla="*/ 5105400 w 5105400"/>
              <a:gd name="connsiteY10" fmla="*/ 488561 h 4652963"/>
              <a:gd name="connsiteX11" fmla="*/ 5105400 w 5105400"/>
              <a:gd name="connsiteY11" fmla="*/ 977122 h 4652963"/>
              <a:gd name="connsiteX12" fmla="*/ 5105400 w 5105400"/>
              <a:gd name="connsiteY12" fmla="*/ 1419154 h 4652963"/>
              <a:gd name="connsiteX13" fmla="*/ 5105400 w 5105400"/>
              <a:gd name="connsiteY13" fmla="*/ 2000774 h 4652963"/>
              <a:gd name="connsiteX14" fmla="*/ 5105400 w 5105400"/>
              <a:gd name="connsiteY14" fmla="*/ 2489335 h 4652963"/>
              <a:gd name="connsiteX15" fmla="*/ 5105400 w 5105400"/>
              <a:gd name="connsiteY15" fmla="*/ 3164015 h 4652963"/>
              <a:gd name="connsiteX16" fmla="*/ 5105400 w 5105400"/>
              <a:gd name="connsiteY16" fmla="*/ 3792165 h 4652963"/>
              <a:gd name="connsiteX17" fmla="*/ 5105400 w 5105400"/>
              <a:gd name="connsiteY17" fmla="*/ 4652963 h 4652963"/>
              <a:gd name="connsiteX18" fmla="*/ 4487079 w 5105400"/>
              <a:gd name="connsiteY18" fmla="*/ 4652963 h 4652963"/>
              <a:gd name="connsiteX19" fmla="*/ 3919813 w 5105400"/>
              <a:gd name="connsiteY19" fmla="*/ 4652963 h 4652963"/>
              <a:gd name="connsiteX20" fmla="*/ 3352546 w 5105400"/>
              <a:gd name="connsiteY20" fmla="*/ 4652963 h 4652963"/>
              <a:gd name="connsiteX21" fmla="*/ 2683171 w 5105400"/>
              <a:gd name="connsiteY21" fmla="*/ 4652963 h 4652963"/>
              <a:gd name="connsiteX22" fmla="*/ 2166959 w 5105400"/>
              <a:gd name="connsiteY22" fmla="*/ 4652963 h 4652963"/>
              <a:gd name="connsiteX23" fmla="*/ 1752854 w 5105400"/>
              <a:gd name="connsiteY23" fmla="*/ 4652963 h 4652963"/>
              <a:gd name="connsiteX24" fmla="*/ 1287695 w 5105400"/>
              <a:gd name="connsiteY24" fmla="*/ 4652963 h 4652963"/>
              <a:gd name="connsiteX25" fmla="*/ 771483 w 5105400"/>
              <a:gd name="connsiteY25" fmla="*/ 4652963 h 4652963"/>
              <a:gd name="connsiteX26" fmla="*/ 0 w 5105400"/>
              <a:gd name="connsiteY26" fmla="*/ 4652963 h 4652963"/>
              <a:gd name="connsiteX27" fmla="*/ 0 w 5105400"/>
              <a:gd name="connsiteY27" fmla="*/ 4024813 h 4652963"/>
              <a:gd name="connsiteX28" fmla="*/ 0 w 5105400"/>
              <a:gd name="connsiteY28" fmla="*/ 3350133 h 4652963"/>
              <a:gd name="connsiteX29" fmla="*/ 0 w 5105400"/>
              <a:gd name="connsiteY29" fmla="*/ 2815043 h 4652963"/>
              <a:gd name="connsiteX30" fmla="*/ 0 w 5105400"/>
              <a:gd name="connsiteY30" fmla="*/ 2279952 h 4652963"/>
              <a:gd name="connsiteX31" fmla="*/ 0 w 5105400"/>
              <a:gd name="connsiteY31" fmla="*/ 1605272 h 4652963"/>
              <a:gd name="connsiteX32" fmla="*/ 0 w 5105400"/>
              <a:gd name="connsiteY32" fmla="*/ 1070181 h 4652963"/>
              <a:gd name="connsiteX33" fmla="*/ 0 w 5105400"/>
              <a:gd name="connsiteY33" fmla="*/ 535091 h 4652963"/>
              <a:gd name="connsiteX34" fmla="*/ 0 w 5105400"/>
              <a:gd name="connsiteY34" fmla="*/ 0 h 465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05400" h="4652963" fill="none" extrusionOk="0">
                <a:moveTo>
                  <a:pt x="0" y="0"/>
                </a:moveTo>
                <a:cubicBezTo>
                  <a:pt x="254294" y="-48448"/>
                  <a:pt x="482118" y="21750"/>
                  <a:pt x="618321" y="0"/>
                </a:cubicBezTo>
                <a:cubicBezTo>
                  <a:pt x="754524" y="-21750"/>
                  <a:pt x="932332" y="29138"/>
                  <a:pt x="1236641" y="0"/>
                </a:cubicBezTo>
                <a:cubicBezTo>
                  <a:pt x="1540950" y="-29138"/>
                  <a:pt x="1668932" y="6174"/>
                  <a:pt x="1854962" y="0"/>
                </a:cubicBezTo>
                <a:cubicBezTo>
                  <a:pt x="2040992" y="-6174"/>
                  <a:pt x="2097902" y="25875"/>
                  <a:pt x="2269067" y="0"/>
                </a:cubicBezTo>
                <a:cubicBezTo>
                  <a:pt x="2440232" y="-25875"/>
                  <a:pt x="2749515" y="43488"/>
                  <a:pt x="2887387" y="0"/>
                </a:cubicBezTo>
                <a:cubicBezTo>
                  <a:pt x="3025259" y="-43488"/>
                  <a:pt x="3133314" y="54801"/>
                  <a:pt x="3352546" y="0"/>
                </a:cubicBezTo>
                <a:cubicBezTo>
                  <a:pt x="3571778" y="-54801"/>
                  <a:pt x="3856998" y="54865"/>
                  <a:pt x="4021921" y="0"/>
                </a:cubicBezTo>
                <a:cubicBezTo>
                  <a:pt x="4186844" y="-54865"/>
                  <a:pt x="4284586" y="1233"/>
                  <a:pt x="4436025" y="0"/>
                </a:cubicBezTo>
                <a:cubicBezTo>
                  <a:pt x="4587464" y="-1233"/>
                  <a:pt x="4836643" y="37501"/>
                  <a:pt x="5105400" y="0"/>
                </a:cubicBezTo>
                <a:cubicBezTo>
                  <a:pt x="5109272" y="138331"/>
                  <a:pt x="5049668" y="274291"/>
                  <a:pt x="5105400" y="488561"/>
                </a:cubicBezTo>
                <a:cubicBezTo>
                  <a:pt x="5161132" y="702831"/>
                  <a:pt x="5080267" y="748395"/>
                  <a:pt x="5105400" y="977122"/>
                </a:cubicBezTo>
                <a:cubicBezTo>
                  <a:pt x="5130533" y="1205849"/>
                  <a:pt x="5063048" y="1237223"/>
                  <a:pt x="5105400" y="1419154"/>
                </a:cubicBezTo>
                <a:cubicBezTo>
                  <a:pt x="5147752" y="1601085"/>
                  <a:pt x="5092264" y="1875979"/>
                  <a:pt x="5105400" y="2000774"/>
                </a:cubicBezTo>
                <a:cubicBezTo>
                  <a:pt x="5118536" y="2125569"/>
                  <a:pt x="5094437" y="2283573"/>
                  <a:pt x="5105400" y="2489335"/>
                </a:cubicBezTo>
                <a:cubicBezTo>
                  <a:pt x="5116363" y="2695097"/>
                  <a:pt x="5079984" y="2936893"/>
                  <a:pt x="5105400" y="3164015"/>
                </a:cubicBezTo>
                <a:cubicBezTo>
                  <a:pt x="5130816" y="3391137"/>
                  <a:pt x="5083788" y="3662763"/>
                  <a:pt x="5105400" y="3792165"/>
                </a:cubicBezTo>
                <a:cubicBezTo>
                  <a:pt x="5127012" y="3921567"/>
                  <a:pt x="5093733" y="4452653"/>
                  <a:pt x="5105400" y="4652963"/>
                </a:cubicBezTo>
                <a:cubicBezTo>
                  <a:pt x="4917105" y="4678081"/>
                  <a:pt x="4633970" y="4599256"/>
                  <a:pt x="4487079" y="4652963"/>
                </a:cubicBezTo>
                <a:cubicBezTo>
                  <a:pt x="4340188" y="4706670"/>
                  <a:pt x="4145630" y="4617111"/>
                  <a:pt x="3919813" y="4652963"/>
                </a:cubicBezTo>
                <a:cubicBezTo>
                  <a:pt x="3693996" y="4688815"/>
                  <a:pt x="3517567" y="4590873"/>
                  <a:pt x="3352546" y="4652963"/>
                </a:cubicBezTo>
                <a:cubicBezTo>
                  <a:pt x="3187525" y="4715053"/>
                  <a:pt x="2866717" y="4580420"/>
                  <a:pt x="2683171" y="4652963"/>
                </a:cubicBezTo>
                <a:cubicBezTo>
                  <a:pt x="2499626" y="4725506"/>
                  <a:pt x="2402140" y="4626266"/>
                  <a:pt x="2166959" y="4652963"/>
                </a:cubicBezTo>
                <a:cubicBezTo>
                  <a:pt x="1931778" y="4679660"/>
                  <a:pt x="1863886" y="4616379"/>
                  <a:pt x="1752854" y="4652963"/>
                </a:cubicBezTo>
                <a:cubicBezTo>
                  <a:pt x="1641822" y="4689547"/>
                  <a:pt x="1421086" y="4606030"/>
                  <a:pt x="1287695" y="4652963"/>
                </a:cubicBezTo>
                <a:cubicBezTo>
                  <a:pt x="1154304" y="4699896"/>
                  <a:pt x="1010234" y="4599439"/>
                  <a:pt x="771483" y="4652963"/>
                </a:cubicBezTo>
                <a:cubicBezTo>
                  <a:pt x="532732" y="4706487"/>
                  <a:pt x="350497" y="4599114"/>
                  <a:pt x="0" y="4652963"/>
                </a:cubicBezTo>
                <a:cubicBezTo>
                  <a:pt x="-36184" y="4439327"/>
                  <a:pt x="64661" y="4213437"/>
                  <a:pt x="0" y="4024813"/>
                </a:cubicBezTo>
                <a:cubicBezTo>
                  <a:pt x="-64661" y="3836189"/>
                  <a:pt x="27845" y="3594234"/>
                  <a:pt x="0" y="3350133"/>
                </a:cubicBezTo>
                <a:cubicBezTo>
                  <a:pt x="-27845" y="3106032"/>
                  <a:pt x="30410" y="2926499"/>
                  <a:pt x="0" y="2815043"/>
                </a:cubicBezTo>
                <a:cubicBezTo>
                  <a:pt x="-30410" y="2703587"/>
                  <a:pt x="50234" y="2542036"/>
                  <a:pt x="0" y="2279952"/>
                </a:cubicBezTo>
                <a:cubicBezTo>
                  <a:pt x="-50234" y="2017868"/>
                  <a:pt x="45458" y="1837769"/>
                  <a:pt x="0" y="1605272"/>
                </a:cubicBezTo>
                <a:cubicBezTo>
                  <a:pt x="-45458" y="1372775"/>
                  <a:pt x="50898" y="1244565"/>
                  <a:pt x="0" y="1070181"/>
                </a:cubicBezTo>
                <a:cubicBezTo>
                  <a:pt x="-50898" y="895797"/>
                  <a:pt x="53191" y="759642"/>
                  <a:pt x="0" y="535091"/>
                </a:cubicBezTo>
                <a:cubicBezTo>
                  <a:pt x="-53191" y="310540"/>
                  <a:pt x="52215" y="157525"/>
                  <a:pt x="0" y="0"/>
                </a:cubicBezTo>
                <a:close/>
              </a:path>
              <a:path w="5105400" h="4652963" stroke="0" extrusionOk="0">
                <a:moveTo>
                  <a:pt x="0" y="0"/>
                </a:moveTo>
                <a:cubicBezTo>
                  <a:pt x="151969" y="-38451"/>
                  <a:pt x="315082" y="29391"/>
                  <a:pt x="414105" y="0"/>
                </a:cubicBezTo>
                <a:cubicBezTo>
                  <a:pt x="513128" y="-29391"/>
                  <a:pt x="746148" y="71211"/>
                  <a:pt x="1032425" y="0"/>
                </a:cubicBezTo>
                <a:cubicBezTo>
                  <a:pt x="1318702" y="-71211"/>
                  <a:pt x="1545269" y="76945"/>
                  <a:pt x="1701800" y="0"/>
                </a:cubicBezTo>
                <a:cubicBezTo>
                  <a:pt x="1858332" y="-76945"/>
                  <a:pt x="1913547" y="2034"/>
                  <a:pt x="2115905" y="0"/>
                </a:cubicBezTo>
                <a:cubicBezTo>
                  <a:pt x="2318263" y="-2034"/>
                  <a:pt x="2512829" y="50980"/>
                  <a:pt x="2785279" y="0"/>
                </a:cubicBezTo>
                <a:cubicBezTo>
                  <a:pt x="3057729" y="-50980"/>
                  <a:pt x="3079511" y="32528"/>
                  <a:pt x="3250438" y="0"/>
                </a:cubicBezTo>
                <a:cubicBezTo>
                  <a:pt x="3421365" y="-32528"/>
                  <a:pt x="3691650" y="10936"/>
                  <a:pt x="3868759" y="0"/>
                </a:cubicBezTo>
                <a:cubicBezTo>
                  <a:pt x="4045868" y="-10936"/>
                  <a:pt x="4251656" y="50435"/>
                  <a:pt x="4436025" y="0"/>
                </a:cubicBezTo>
                <a:cubicBezTo>
                  <a:pt x="4620394" y="-50435"/>
                  <a:pt x="4946236" y="60829"/>
                  <a:pt x="5105400" y="0"/>
                </a:cubicBezTo>
                <a:cubicBezTo>
                  <a:pt x="5119223" y="146071"/>
                  <a:pt x="5071411" y="314855"/>
                  <a:pt x="5105400" y="535091"/>
                </a:cubicBezTo>
                <a:cubicBezTo>
                  <a:pt x="5139389" y="755327"/>
                  <a:pt x="5046382" y="838108"/>
                  <a:pt x="5105400" y="1116711"/>
                </a:cubicBezTo>
                <a:cubicBezTo>
                  <a:pt x="5164418" y="1395314"/>
                  <a:pt x="5079014" y="1426323"/>
                  <a:pt x="5105400" y="1558743"/>
                </a:cubicBezTo>
                <a:cubicBezTo>
                  <a:pt x="5131786" y="1691163"/>
                  <a:pt x="5102438" y="1974129"/>
                  <a:pt x="5105400" y="2140363"/>
                </a:cubicBezTo>
                <a:cubicBezTo>
                  <a:pt x="5108362" y="2306597"/>
                  <a:pt x="5040452" y="2605170"/>
                  <a:pt x="5105400" y="2721983"/>
                </a:cubicBezTo>
                <a:cubicBezTo>
                  <a:pt x="5170348" y="2838796"/>
                  <a:pt x="5100528" y="3137705"/>
                  <a:pt x="5105400" y="3350133"/>
                </a:cubicBezTo>
                <a:cubicBezTo>
                  <a:pt x="5110272" y="3562561"/>
                  <a:pt x="5077662" y="3877335"/>
                  <a:pt x="5105400" y="4024813"/>
                </a:cubicBezTo>
                <a:cubicBezTo>
                  <a:pt x="5133138" y="4172291"/>
                  <a:pt x="5056703" y="4453618"/>
                  <a:pt x="5105400" y="4652963"/>
                </a:cubicBezTo>
                <a:cubicBezTo>
                  <a:pt x="4900198" y="4662489"/>
                  <a:pt x="4842283" y="4640496"/>
                  <a:pt x="4589187" y="4652963"/>
                </a:cubicBezTo>
                <a:cubicBezTo>
                  <a:pt x="4336091" y="4665430"/>
                  <a:pt x="4309555" y="4613999"/>
                  <a:pt x="4072975" y="4652963"/>
                </a:cubicBezTo>
                <a:cubicBezTo>
                  <a:pt x="3836395" y="4691927"/>
                  <a:pt x="3620090" y="4608468"/>
                  <a:pt x="3403600" y="4652963"/>
                </a:cubicBezTo>
                <a:cubicBezTo>
                  <a:pt x="3187111" y="4697458"/>
                  <a:pt x="3163147" y="4652694"/>
                  <a:pt x="2938441" y="4652963"/>
                </a:cubicBezTo>
                <a:cubicBezTo>
                  <a:pt x="2713735" y="4653232"/>
                  <a:pt x="2626546" y="4646176"/>
                  <a:pt x="2524337" y="4652963"/>
                </a:cubicBezTo>
                <a:cubicBezTo>
                  <a:pt x="2422128" y="4659750"/>
                  <a:pt x="2194109" y="4594505"/>
                  <a:pt x="1906016" y="4652963"/>
                </a:cubicBezTo>
                <a:cubicBezTo>
                  <a:pt x="1617923" y="4711421"/>
                  <a:pt x="1662515" y="4603502"/>
                  <a:pt x="1491911" y="4652963"/>
                </a:cubicBezTo>
                <a:cubicBezTo>
                  <a:pt x="1321308" y="4702424"/>
                  <a:pt x="971624" y="4584909"/>
                  <a:pt x="822537" y="4652963"/>
                </a:cubicBezTo>
                <a:cubicBezTo>
                  <a:pt x="673450" y="4721017"/>
                  <a:pt x="371933" y="4628468"/>
                  <a:pt x="0" y="4652963"/>
                </a:cubicBezTo>
                <a:cubicBezTo>
                  <a:pt x="-72100" y="4433105"/>
                  <a:pt x="69248" y="4241310"/>
                  <a:pt x="0" y="4024813"/>
                </a:cubicBezTo>
                <a:cubicBezTo>
                  <a:pt x="-69248" y="3808316"/>
                  <a:pt x="17636" y="3713517"/>
                  <a:pt x="0" y="3536252"/>
                </a:cubicBezTo>
                <a:cubicBezTo>
                  <a:pt x="-17636" y="3358987"/>
                  <a:pt x="7169" y="3214488"/>
                  <a:pt x="0" y="3047691"/>
                </a:cubicBezTo>
                <a:cubicBezTo>
                  <a:pt x="-7169" y="2880894"/>
                  <a:pt x="28646" y="2646610"/>
                  <a:pt x="0" y="2512600"/>
                </a:cubicBezTo>
                <a:cubicBezTo>
                  <a:pt x="-28646" y="2378590"/>
                  <a:pt x="6511" y="2210438"/>
                  <a:pt x="0" y="2024039"/>
                </a:cubicBezTo>
                <a:cubicBezTo>
                  <a:pt x="-6511" y="1837640"/>
                  <a:pt x="50571" y="1779737"/>
                  <a:pt x="0" y="1535478"/>
                </a:cubicBezTo>
                <a:cubicBezTo>
                  <a:pt x="-50571" y="1291219"/>
                  <a:pt x="54545" y="1106648"/>
                  <a:pt x="0" y="860798"/>
                </a:cubicBezTo>
                <a:cubicBezTo>
                  <a:pt x="-54545" y="614948"/>
                  <a:pt x="14973" y="3629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576216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F8781E-B799-1D6D-23BC-A241EB72B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341" y="2694583"/>
            <a:ext cx="4953000" cy="3159125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Wieviel Wasser benötigt meine Pflanze?</a:t>
            </a:r>
          </a:p>
          <a:p>
            <a:r>
              <a:rPr lang="de-DE" dirty="0"/>
              <a:t>- Zu viel / zu wenig Wasser?</a:t>
            </a:r>
          </a:p>
          <a:p>
            <a:r>
              <a:rPr lang="de-DE" b="1" dirty="0"/>
              <a:t>Bekommt meine Pflanze genügend Licht?</a:t>
            </a:r>
          </a:p>
          <a:p>
            <a:r>
              <a:rPr lang="de-DE" dirty="0"/>
              <a:t>- Wahl des Standortes richtig?</a:t>
            </a:r>
          </a:p>
          <a:p>
            <a:r>
              <a:rPr lang="de-DE" b="1" dirty="0"/>
              <a:t>Ist die Raumtemperatur für meine Pflanze richtig?</a:t>
            </a:r>
          </a:p>
          <a:p>
            <a:r>
              <a:rPr lang="de-DE" dirty="0"/>
              <a:t>- Muss ich öfter Lüften / Heizen?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6E30-71AC-232C-6479-E2AA3396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07B266-B0B5-7633-9832-FBA1CFC1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695CF6-4F12-1E1A-4ECD-9E327F3E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8764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C8152-F252-060C-C472-5D5A172E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87" y="1200872"/>
            <a:ext cx="5005466" cy="1325563"/>
          </a:xfrm>
        </p:spPr>
        <p:txBody>
          <a:bodyPr/>
          <a:lstStyle/>
          <a:p>
            <a:r>
              <a:rPr lang="de-DE" dirty="0"/>
              <a:t>Lösungsansatz 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7F60BB6-7E23-F012-F52E-D22F7FA288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53" b="4153"/>
          <a:stretch/>
        </p:blipFill>
        <p:spPr>
          <a:xfrm>
            <a:off x="6124913" y="1200872"/>
            <a:ext cx="5105400" cy="4652963"/>
          </a:xfrm>
          <a:custGeom>
            <a:avLst/>
            <a:gdLst>
              <a:gd name="connsiteX0" fmla="*/ 0 w 5105400"/>
              <a:gd name="connsiteY0" fmla="*/ 0 h 4652963"/>
              <a:gd name="connsiteX1" fmla="*/ 618321 w 5105400"/>
              <a:gd name="connsiteY1" fmla="*/ 0 h 4652963"/>
              <a:gd name="connsiteX2" fmla="*/ 1236641 w 5105400"/>
              <a:gd name="connsiteY2" fmla="*/ 0 h 4652963"/>
              <a:gd name="connsiteX3" fmla="*/ 1854962 w 5105400"/>
              <a:gd name="connsiteY3" fmla="*/ 0 h 4652963"/>
              <a:gd name="connsiteX4" fmla="*/ 2269067 w 5105400"/>
              <a:gd name="connsiteY4" fmla="*/ 0 h 4652963"/>
              <a:gd name="connsiteX5" fmla="*/ 2887387 w 5105400"/>
              <a:gd name="connsiteY5" fmla="*/ 0 h 4652963"/>
              <a:gd name="connsiteX6" fmla="*/ 3352546 w 5105400"/>
              <a:gd name="connsiteY6" fmla="*/ 0 h 4652963"/>
              <a:gd name="connsiteX7" fmla="*/ 4021921 w 5105400"/>
              <a:gd name="connsiteY7" fmla="*/ 0 h 4652963"/>
              <a:gd name="connsiteX8" fmla="*/ 4436025 w 5105400"/>
              <a:gd name="connsiteY8" fmla="*/ 0 h 4652963"/>
              <a:gd name="connsiteX9" fmla="*/ 5105400 w 5105400"/>
              <a:gd name="connsiteY9" fmla="*/ 0 h 4652963"/>
              <a:gd name="connsiteX10" fmla="*/ 5105400 w 5105400"/>
              <a:gd name="connsiteY10" fmla="*/ 488561 h 4652963"/>
              <a:gd name="connsiteX11" fmla="*/ 5105400 w 5105400"/>
              <a:gd name="connsiteY11" fmla="*/ 977122 h 4652963"/>
              <a:gd name="connsiteX12" fmla="*/ 5105400 w 5105400"/>
              <a:gd name="connsiteY12" fmla="*/ 1419154 h 4652963"/>
              <a:gd name="connsiteX13" fmla="*/ 5105400 w 5105400"/>
              <a:gd name="connsiteY13" fmla="*/ 2000774 h 4652963"/>
              <a:gd name="connsiteX14" fmla="*/ 5105400 w 5105400"/>
              <a:gd name="connsiteY14" fmla="*/ 2489335 h 4652963"/>
              <a:gd name="connsiteX15" fmla="*/ 5105400 w 5105400"/>
              <a:gd name="connsiteY15" fmla="*/ 3164015 h 4652963"/>
              <a:gd name="connsiteX16" fmla="*/ 5105400 w 5105400"/>
              <a:gd name="connsiteY16" fmla="*/ 3792165 h 4652963"/>
              <a:gd name="connsiteX17" fmla="*/ 5105400 w 5105400"/>
              <a:gd name="connsiteY17" fmla="*/ 4652963 h 4652963"/>
              <a:gd name="connsiteX18" fmla="*/ 4487079 w 5105400"/>
              <a:gd name="connsiteY18" fmla="*/ 4652963 h 4652963"/>
              <a:gd name="connsiteX19" fmla="*/ 3919813 w 5105400"/>
              <a:gd name="connsiteY19" fmla="*/ 4652963 h 4652963"/>
              <a:gd name="connsiteX20" fmla="*/ 3352546 w 5105400"/>
              <a:gd name="connsiteY20" fmla="*/ 4652963 h 4652963"/>
              <a:gd name="connsiteX21" fmla="*/ 2683171 w 5105400"/>
              <a:gd name="connsiteY21" fmla="*/ 4652963 h 4652963"/>
              <a:gd name="connsiteX22" fmla="*/ 2166959 w 5105400"/>
              <a:gd name="connsiteY22" fmla="*/ 4652963 h 4652963"/>
              <a:gd name="connsiteX23" fmla="*/ 1752854 w 5105400"/>
              <a:gd name="connsiteY23" fmla="*/ 4652963 h 4652963"/>
              <a:gd name="connsiteX24" fmla="*/ 1287695 w 5105400"/>
              <a:gd name="connsiteY24" fmla="*/ 4652963 h 4652963"/>
              <a:gd name="connsiteX25" fmla="*/ 771483 w 5105400"/>
              <a:gd name="connsiteY25" fmla="*/ 4652963 h 4652963"/>
              <a:gd name="connsiteX26" fmla="*/ 0 w 5105400"/>
              <a:gd name="connsiteY26" fmla="*/ 4652963 h 4652963"/>
              <a:gd name="connsiteX27" fmla="*/ 0 w 5105400"/>
              <a:gd name="connsiteY27" fmla="*/ 4024813 h 4652963"/>
              <a:gd name="connsiteX28" fmla="*/ 0 w 5105400"/>
              <a:gd name="connsiteY28" fmla="*/ 3350133 h 4652963"/>
              <a:gd name="connsiteX29" fmla="*/ 0 w 5105400"/>
              <a:gd name="connsiteY29" fmla="*/ 2815043 h 4652963"/>
              <a:gd name="connsiteX30" fmla="*/ 0 w 5105400"/>
              <a:gd name="connsiteY30" fmla="*/ 2279952 h 4652963"/>
              <a:gd name="connsiteX31" fmla="*/ 0 w 5105400"/>
              <a:gd name="connsiteY31" fmla="*/ 1605272 h 4652963"/>
              <a:gd name="connsiteX32" fmla="*/ 0 w 5105400"/>
              <a:gd name="connsiteY32" fmla="*/ 1070181 h 4652963"/>
              <a:gd name="connsiteX33" fmla="*/ 0 w 5105400"/>
              <a:gd name="connsiteY33" fmla="*/ 535091 h 4652963"/>
              <a:gd name="connsiteX34" fmla="*/ 0 w 5105400"/>
              <a:gd name="connsiteY34" fmla="*/ 0 h 465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05400" h="4652963" fill="none" extrusionOk="0">
                <a:moveTo>
                  <a:pt x="0" y="0"/>
                </a:moveTo>
                <a:cubicBezTo>
                  <a:pt x="254294" y="-48448"/>
                  <a:pt x="482118" y="21750"/>
                  <a:pt x="618321" y="0"/>
                </a:cubicBezTo>
                <a:cubicBezTo>
                  <a:pt x="754524" y="-21750"/>
                  <a:pt x="932332" y="29138"/>
                  <a:pt x="1236641" y="0"/>
                </a:cubicBezTo>
                <a:cubicBezTo>
                  <a:pt x="1540950" y="-29138"/>
                  <a:pt x="1668932" y="6174"/>
                  <a:pt x="1854962" y="0"/>
                </a:cubicBezTo>
                <a:cubicBezTo>
                  <a:pt x="2040992" y="-6174"/>
                  <a:pt x="2097902" y="25875"/>
                  <a:pt x="2269067" y="0"/>
                </a:cubicBezTo>
                <a:cubicBezTo>
                  <a:pt x="2440232" y="-25875"/>
                  <a:pt x="2749515" y="43488"/>
                  <a:pt x="2887387" y="0"/>
                </a:cubicBezTo>
                <a:cubicBezTo>
                  <a:pt x="3025259" y="-43488"/>
                  <a:pt x="3133314" y="54801"/>
                  <a:pt x="3352546" y="0"/>
                </a:cubicBezTo>
                <a:cubicBezTo>
                  <a:pt x="3571778" y="-54801"/>
                  <a:pt x="3856998" y="54865"/>
                  <a:pt x="4021921" y="0"/>
                </a:cubicBezTo>
                <a:cubicBezTo>
                  <a:pt x="4186844" y="-54865"/>
                  <a:pt x="4284586" y="1233"/>
                  <a:pt x="4436025" y="0"/>
                </a:cubicBezTo>
                <a:cubicBezTo>
                  <a:pt x="4587464" y="-1233"/>
                  <a:pt x="4836643" y="37501"/>
                  <a:pt x="5105400" y="0"/>
                </a:cubicBezTo>
                <a:cubicBezTo>
                  <a:pt x="5109272" y="138331"/>
                  <a:pt x="5049668" y="274291"/>
                  <a:pt x="5105400" y="488561"/>
                </a:cubicBezTo>
                <a:cubicBezTo>
                  <a:pt x="5161132" y="702831"/>
                  <a:pt x="5080267" y="748395"/>
                  <a:pt x="5105400" y="977122"/>
                </a:cubicBezTo>
                <a:cubicBezTo>
                  <a:pt x="5130533" y="1205849"/>
                  <a:pt x="5063048" y="1237223"/>
                  <a:pt x="5105400" y="1419154"/>
                </a:cubicBezTo>
                <a:cubicBezTo>
                  <a:pt x="5147752" y="1601085"/>
                  <a:pt x="5092264" y="1875979"/>
                  <a:pt x="5105400" y="2000774"/>
                </a:cubicBezTo>
                <a:cubicBezTo>
                  <a:pt x="5118536" y="2125569"/>
                  <a:pt x="5094437" y="2283573"/>
                  <a:pt x="5105400" y="2489335"/>
                </a:cubicBezTo>
                <a:cubicBezTo>
                  <a:pt x="5116363" y="2695097"/>
                  <a:pt x="5079984" y="2936893"/>
                  <a:pt x="5105400" y="3164015"/>
                </a:cubicBezTo>
                <a:cubicBezTo>
                  <a:pt x="5130816" y="3391137"/>
                  <a:pt x="5083788" y="3662763"/>
                  <a:pt x="5105400" y="3792165"/>
                </a:cubicBezTo>
                <a:cubicBezTo>
                  <a:pt x="5127012" y="3921567"/>
                  <a:pt x="5093733" y="4452653"/>
                  <a:pt x="5105400" y="4652963"/>
                </a:cubicBezTo>
                <a:cubicBezTo>
                  <a:pt x="4917105" y="4678081"/>
                  <a:pt x="4633970" y="4599256"/>
                  <a:pt x="4487079" y="4652963"/>
                </a:cubicBezTo>
                <a:cubicBezTo>
                  <a:pt x="4340188" y="4706670"/>
                  <a:pt x="4145630" y="4617111"/>
                  <a:pt x="3919813" y="4652963"/>
                </a:cubicBezTo>
                <a:cubicBezTo>
                  <a:pt x="3693996" y="4688815"/>
                  <a:pt x="3517567" y="4590873"/>
                  <a:pt x="3352546" y="4652963"/>
                </a:cubicBezTo>
                <a:cubicBezTo>
                  <a:pt x="3187525" y="4715053"/>
                  <a:pt x="2866717" y="4580420"/>
                  <a:pt x="2683171" y="4652963"/>
                </a:cubicBezTo>
                <a:cubicBezTo>
                  <a:pt x="2499626" y="4725506"/>
                  <a:pt x="2402140" y="4626266"/>
                  <a:pt x="2166959" y="4652963"/>
                </a:cubicBezTo>
                <a:cubicBezTo>
                  <a:pt x="1931778" y="4679660"/>
                  <a:pt x="1863886" y="4616379"/>
                  <a:pt x="1752854" y="4652963"/>
                </a:cubicBezTo>
                <a:cubicBezTo>
                  <a:pt x="1641822" y="4689547"/>
                  <a:pt x="1421086" y="4606030"/>
                  <a:pt x="1287695" y="4652963"/>
                </a:cubicBezTo>
                <a:cubicBezTo>
                  <a:pt x="1154304" y="4699896"/>
                  <a:pt x="1010234" y="4599439"/>
                  <a:pt x="771483" y="4652963"/>
                </a:cubicBezTo>
                <a:cubicBezTo>
                  <a:pt x="532732" y="4706487"/>
                  <a:pt x="350497" y="4599114"/>
                  <a:pt x="0" y="4652963"/>
                </a:cubicBezTo>
                <a:cubicBezTo>
                  <a:pt x="-36184" y="4439327"/>
                  <a:pt x="64661" y="4213437"/>
                  <a:pt x="0" y="4024813"/>
                </a:cubicBezTo>
                <a:cubicBezTo>
                  <a:pt x="-64661" y="3836189"/>
                  <a:pt x="27845" y="3594234"/>
                  <a:pt x="0" y="3350133"/>
                </a:cubicBezTo>
                <a:cubicBezTo>
                  <a:pt x="-27845" y="3106032"/>
                  <a:pt x="30410" y="2926499"/>
                  <a:pt x="0" y="2815043"/>
                </a:cubicBezTo>
                <a:cubicBezTo>
                  <a:pt x="-30410" y="2703587"/>
                  <a:pt x="50234" y="2542036"/>
                  <a:pt x="0" y="2279952"/>
                </a:cubicBezTo>
                <a:cubicBezTo>
                  <a:pt x="-50234" y="2017868"/>
                  <a:pt x="45458" y="1837769"/>
                  <a:pt x="0" y="1605272"/>
                </a:cubicBezTo>
                <a:cubicBezTo>
                  <a:pt x="-45458" y="1372775"/>
                  <a:pt x="50898" y="1244565"/>
                  <a:pt x="0" y="1070181"/>
                </a:cubicBezTo>
                <a:cubicBezTo>
                  <a:pt x="-50898" y="895797"/>
                  <a:pt x="53191" y="759642"/>
                  <a:pt x="0" y="535091"/>
                </a:cubicBezTo>
                <a:cubicBezTo>
                  <a:pt x="-53191" y="310540"/>
                  <a:pt x="52215" y="157525"/>
                  <a:pt x="0" y="0"/>
                </a:cubicBezTo>
                <a:close/>
              </a:path>
              <a:path w="5105400" h="4652963" stroke="0" extrusionOk="0">
                <a:moveTo>
                  <a:pt x="0" y="0"/>
                </a:moveTo>
                <a:cubicBezTo>
                  <a:pt x="151969" y="-38451"/>
                  <a:pt x="315082" y="29391"/>
                  <a:pt x="414105" y="0"/>
                </a:cubicBezTo>
                <a:cubicBezTo>
                  <a:pt x="513128" y="-29391"/>
                  <a:pt x="746148" y="71211"/>
                  <a:pt x="1032425" y="0"/>
                </a:cubicBezTo>
                <a:cubicBezTo>
                  <a:pt x="1318702" y="-71211"/>
                  <a:pt x="1545269" y="76945"/>
                  <a:pt x="1701800" y="0"/>
                </a:cubicBezTo>
                <a:cubicBezTo>
                  <a:pt x="1858332" y="-76945"/>
                  <a:pt x="1913547" y="2034"/>
                  <a:pt x="2115905" y="0"/>
                </a:cubicBezTo>
                <a:cubicBezTo>
                  <a:pt x="2318263" y="-2034"/>
                  <a:pt x="2512829" y="50980"/>
                  <a:pt x="2785279" y="0"/>
                </a:cubicBezTo>
                <a:cubicBezTo>
                  <a:pt x="3057729" y="-50980"/>
                  <a:pt x="3079511" y="32528"/>
                  <a:pt x="3250438" y="0"/>
                </a:cubicBezTo>
                <a:cubicBezTo>
                  <a:pt x="3421365" y="-32528"/>
                  <a:pt x="3691650" y="10936"/>
                  <a:pt x="3868759" y="0"/>
                </a:cubicBezTo>
                <a:cubicBezTo>
                  <a:pt x="4045868" y="-10936"/>
                  <a:pt x="4251656" y="50435"/>
                  <a:pt x="4436025" y="0"/>
                </a:cubicBezTo>
                <a:cubicBezTo>
                  <a:pt x="4620394" y="-50435"/>
                  <a:pt x="4946236" y="60829"/>
                  <a:pt x="5105400" y="0"/>
                </a:cubicBezTo>
                <a:cubicBezTo>
                  <a:pt x="5119223" y="146071"/>
                  <a:pt x="5071411" y="314855"/>
                  <a:pt x="5105400" y="535091"/>
                </a:cubicBezTo>
                <a:cubicBezTo>
                  <a:pt x="5139389" y="755327"/>
                  <a:pt x="5046382" y="838108"/>
                  <a:pt x="5105400" y="1116711"/>
                </a:cubicBezTo>
                <a:cubicBezTo>
                  <a:pt x="5164418" y="1395314"/>
                  <a:pt x="5079014" y="1426323"/>
                  <a:pt x="5105400" y="1558743"/>
                </a:cubicBezTo>
                <a:cubicBezTo>
                  <a:pt x="5131786" y="1691163"/>
                  <a:pt x="5102438" y="1974129"/>
                  <a:pt x="5105400" y="2140363"/>
                </a:cubicBezTo>
                <a:cubicBezTo>
                  <a:pt x="5108362" y="2306597"/>
                  <a:pt x="5040452" y="2605170"/>
                  <a:pt x="5105400" y="2721983"/>
                </a:cubicBezTo>
                <a:cubicBezTo>
                  <a:pt x="5170348" y="2838796"/>
                  <a:pt x="5100528" y="3137705"/>
                  <a:pt x="5105400" y="3350133"/>
                </a:cubicBezTo>
                <a:cubicBezTo>
                  <a:pt x="5110272" y="3562561"/>
                  <a:pt x="5077662" y="3877335"/>
                  <a:pt x="5105400" y="4024813"/>
                </a:cubicBezTo>
                <a:cubicBezTo>
                  <a:pt x="5133138" y="4172291"/>
                  <a:pt x="5056703" y="4453618"/>
                  <a:pt x="5105400" y="4652963"/>
                </a:cubicBezTo>
                <a:cubicBezTo>
                  <a:pt x="4900198" y="4662489"/>
                  <a:pt x="4842283" y="4640496"/>
                  <a:pt x="4589187" y="4652963"/>
                </a:cubicBezTo>
                <a:cubicBezTo>
                  <a:pt x="4336091" y="4665430"/>
                  <a:pt x="4309555" y="4613999"/>
                  <a:pt x="4072975" y="4652963"/>
                </a:cubicBezTo>
                <a:cubicBezTo>
                  <a:pt x="3836395" y="4691927"/>
                  <a:pt x="3620090" y="4608468"/>
                  <a:pt x="3403600" y="4652963"/>
                </a:cubicBezTo>
                <a:cubicBezTo>
                  <a:pt x="3187111" y="4697458"/>
                  <a:pt x="3163147" y="4652694"/>
                  <a:pt x="2938441" y="4652963"/>
                </a:cubicBezTo>
                <a:cubicBezTo>
                  <a:pt x="2713735" y="4653232"/>
                  <a:pt x="2626546" y="4646176"/>
                  <a:pt x="2524337" y="4652963"/>
                </a:cubicBezTo>
                <a:cubicBezTo>
                  <a:pt x="2422128" y="4659750"/>
                  <a:pt x="2194109" y="4594505"/>
                  <a:pt x="1906016" y="4652963"/>
                </a:cubicBezTo>
                <a:cubicBezTo>
                  <a:pt x="1617923" y="4711421"/>
                  <a:pt x="1662515" y="4603502"/>
                  <a:pt x="1491911" y="4652963"/>
                </a:cubicBezTo>
                <a:cubicBezTo>
                  <a:pt x="1321308" y="4702424"/>
                  <a:pt x="971624" y="4584909"/>
                  <a:pt x="822537" y="4652963"/>
                </a:cubicBezTo>
                <a:cubicBezTo>
                  <a:pt x="673450" y="4721017"/>
                  <a:pt x="371933" y="4628468"/>
                  <a:pt x="0" y="4652963"/>
                </a:cubicBezTo>
                <a:cubicBezTo>
                  <a:pt x="-72100" y="4433105"/>
                  <a:pt x="69248" y="4241310"/>
                  <a:pt x="0" y="4024813"/>
                </a:cubicBezTo>
                <a:cubicBezTo>
                  <a:pt x="-69248" y="3808316"/>
                  <a:pt x="17636" y="3713517"/>
                  <a:pt x="0" y="3536252"/>
                </a:cubicBezTo>
                <a:cubicBezTo>
                  <a:pt x="-17636" y="3358987"/>
                  <a:pt x="7169" y="3214488"/>
                  <a:pt x="0" y="3047691"/>
                </a:cubicBezTo>
                <a:cubicBezTo>
                  <a:pt x="-7169" y="2880894"/>
                  <a:pt x="28646" y="2646610"/>
                  <a:pt x="0" y="2512600"/>
                </a:cubicBezTo>
                <a:cubicBezTo>
                  <a:pt x="-28646" y="2378590"/>
                  <a:pt x="6511" y="2210438"/>
                  <a:pt x="0" y="2024039"/>
                </a:cubicBezTo>
                <a:cubicBezTo>
                  <a:pt x="-6511" y="1837640"/>
                  <a:pt x="50571" y="1779737"/>
                  <a:pt x="0" y="1535478"/>
                </a:cubicBezTo>
                <a:cubicBezTo>
                  <a:pt x="-50571" y="1291219"/>
                  <a:pt x="54545" y="1106648"/>
                  <a:pt x="0" y="860798"/>
                </a:cubicBezTo>
                <a:cubicBezTo>
                  <a:pt x="-54545" y="614948"/>
                  <a:pt x="14973" y="3629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576216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F8781E-B799-1D6D-23BC-A241EB72B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341" y="2694583"/>
            <a:ext cx="4953000" cy="3159125"/>
          </a:xfrm>
        </p:spPr>
        <p:txBody>
          <a:bodyPr>
            <a:normAutofit/>
          </a:bodyPr>
          <a:lstStyle/>
          <a:p>
            <a:r>
              <a:rPr lang="de-DE" b="1" dirty="0"/>
              <a:t>Smartes Pflanzen-Monitoring-System</a:t>
            </a:r>
          </a:p>
          <a:p>
            <a:r>
              <a:rPr lang="de-DE" dirty="0"/>
              <a:t>- Sensoren zur Überwachung von Feuchtigkeit, Temperatur und Licht</a:t>
            </a:r>
          </a:p>
          <a:p>
            <a:r>
              <a:rPr lang="de-DE" dirty="0"/>
              <a:t>- Gießkanne mit Sensor zur Überwachung der abgegebenen Wassermenge</a:t>
            </a:r>
          </a:p>
          <a:p>
            <a:r>
              <a:rPr lang="de-DE" dirty="0"/>
              <a:t>- Bildschirm zur zentralen Übersicht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6E30-71AC-232C-6479-E2AA3396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07B266-B0B5-7633-9832-FBA1CFC1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695CF6-4F12-1E1A-4ECD-9E327F3E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750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C8152-F252-060C-C472-5D5A172E5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Lösung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6E30-71AC-232C-6479-E2AA3396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19.12.2023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07B266-B0B5-7633-9832-FBA1CFC1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695CF6-4F12-1E1A-4ECD-9E327F3E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de-DE" noProof="0" smtClean="0"/>
              <a:t>6</a:t>
            </a:fld>
            <a:endParaRPr lang="de-DE" noProof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F1C7976-7861-7364-0C77-B1D6F65DA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10" y="640080"/>
            <a:ext cx="4030980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/>
          <a:p>
            <a:pPr rtl="0"/>
            <a:r>
              <a:rPr lang="de-DE" dirty="0"/>
              <a:t>Geschäftsmodell - Zielmarkt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Typ 1: Hobbygärtner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1"/>
              <a:t>Bereit, für „schönere“ Pflanzen zu bezahlen</a:t>
            </a:r>
          </a:p>
          <a:p>
            <a:pPr rtl="0"/>
            <a:r>
              <a:rPr lang="de-DE" noProof="1"/>
              <a:t>Hat Interesse, Pflanzen bestmöglichst zu versorgen</a:t>
            </a:r>
          </a:p>
          <a:p>
            <a:pPr rtl="0"/>
            <a:r>
              <a:rPr lang="de-DE" noProof="1"/>
              <a:t>Möchte sich mit Gleichgesinnten über Pflanzen austauschen</a:t>
            </a:r>
          </a:p>
          <a:p>
            <a:pPr rtl="0"/>
            <a:r>
              <a:rPr lang="de-DE" noProof="1"/>
              <a:t>25 bis 65 Jahre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</p:spPr>
        <p:txBody>
          <a:bodyPr rtlCol="0"/>
          <a:lstStyle/>
          <a:p>
            <a:pPr rtl="0"/>
            <a:r>
              <a:rPr lang="de-DE" dirty="0"/>
              <a:t>Typ 2: Technikbegeisterte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6EDB25FB-2007-49B3-B10C-DDDE76E45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/>
          <a:lstStyle/>
          <a:p>
            <a:pPr rtl="0"/>
            <a:r>
              <a:rPr lang="de-DE" dirty="0"/>
              <a:t>Bereit, für Technik zu bezahlen</a:t>
            </a:r>
          </a:p>
          <a:p>
            <a:pPr rtl="0"/>
            <a:r>
              <a:rPr lang="de-DE" dirty="0"/>
              <a:t>Verfügt bereits über diverse IoT- / Smart-Home-Geräte</a:t>
            </a:r>
          </a:p>
          <a:p>
            <a:pPr rtl="0"/>
            <a:r>
              <a:rPr lang="de-DE" dirty="0"/>
              <a:t>Möchte sich mit Gleichgesinnten über Technik austauschen</a:t>
            </a:r>
          </a:p>
          <a:p>
            <a:pPr rtl="0"/>
            <a:r>
              <a:rPr lang="de-DE" dirty="0"/>
              <a:t>25 bis 45 Jahre</a:t>
            </a:r>
          </a:p>
        </p:txBody>
      </p:sp>
      <p:pic>
        <p:nvPicPr>
          <p:cNvPr id="24" name="Bildplatzhalter 23" descr="Bild von verschiedenen Sukkulenten">
            <a:extLst>
              <a:ext uri="{FF2B5EF4-FFF2-40B4-BE49-F238E27FC236}">
                <a16:creationId xmlns:a16="http://schemas.microsoft.com/office/drawing/2014/main" id="{147E9A8B-CB18-4B11-85BF-ECE4A7B2F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5943600"/>
            <a:ext cx="12188952" cy="914400"/>
          </a:xfrm>
        </p:spPr>
      </p:pic>
      <p:sp>
        <p:nvSpPr>
          <p:cNvPr id="48" name="Datumsplatzhalter 47">
            <a:extLst>
              <a:ext uri="{FF2B5EF4-FFF2-40B4-BE49-F238E27FC236}">
                <a16:creationId xmlns:a16="http://schemas.microsoft.com/office/drawing/2014/main" id="{72260A6F-9731-47E2-94BA-7030273B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>
              <a:defRPr/>
            </a:pPr>
            <a:r>
              <a:rPr lang="de-DE" dirty="0"/>
              <a:t>19.12.2023</a:t>
            </a:r>
          </a:p>
        </p:txBody>
      </p:sp>
      <p:sp>
        <p:nvSpPr>
          <p:cNvPr id="49" name="Fußzeilenplatzhalter 48">
            <a:extLst>
              <a:ext uri="{FF2B5EF4-FFF2-40B4-BE49-F238E27FC236}">
                <a16:creationId xmlns:a16="http://schemas.microsoft.com/office/drawing/2014/main" id="{48B9B9CA-51FF-4104-AB78-E8AD0FBB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>
              <a:defRPr/>
            </a:pPr>
            <a:r>
              <a:rPr lang="de-DE" dirty="0"/>
              <a:t>Abschlusspräsentation</a:t>
            </a:r>
          </a:p>
        </p:txBody>
      </p:sp>
      <p:sp>
        <p:nvSpPr>
          <p:cNvPr id="50" name="Foliennummernplatzhalter 49">
            <a:extLst>
              <a:ext uri="{FF2B5EF4-FFF2-40B4-BE49-F238E27FC236}">
                <a16:creationId xmlns:a16="http://schemas.microsoft.com/office/drawing/2014/main" id="{E7A3E10B-48DC-43B8-A29D-5258A6BC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40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Bildplatzhalter 10">
            <a:extLst>
              <a:ext uri="{FF2B5EF4-FFF2-40B4-BE49-F238E27FC236}">
                <a16:creationId xmlns:a16="http://schemas.microsoft.com/office/drawing/2014/main" id="{7B8040BD-D630-429D-A8B5-0210D22D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/>
        </p:blipFill>
        <p:spPr>
          <a:xfrm>
            <a:off x="1588" y="4572000"/>
            <a:ext cx="12188825" cy="2286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algn="l" rtl="0"/>
            <a:r>
              <a:rPr lang="de-DE" dirty="0"/>
              <a:t>Geschäftsmodell – Leistungs- &amp; Produktangebot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8306" y="1696389"/>
            <a:ext cx="3381185" cy="3647605"/>
          </a:xfrm>
        </p:spPr>
        <p:txBody>
          <a:bodyPr rtlCol="0">
            <a:normAutofit/>
          </a:bodyPr>
          <a:lstStyle/>
          <a:p>
            <a:r>
              <a:rPr lang="de-DE" dirty="0"/>
              <a:t>Hardware-Komponenten</a:t>
            </a:r>
          </a:p>
          <a:p>
            <a:pPr rtl="0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3260035"/>
            <a:ext cx="2743200" cy="1956543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de-DE" dirty="0"/>
              <a:t>Sensorik zur Überwachung der Pflanzen</a:t>
            </a:r>
          </a:p>
          <a:p>
            <a:pPr rtl="0"/>
            <a:r>
              <a:rPr lang="de-DE" dirty="0"/>
              <a:t>RFID-Technik zur Identifizierung der Pflanzen</a:t>
            </a:r>
          </a:p>
          <a:p>
            <a:pPr rtl="0"/>
            <a:r>
              <a:rPr lang="de-DE" dirty="0"/>
              <a:t>Bildschirm</a:t>
            </a:r>
          </a:p>
          <a:p>
            <a:pPr rtl="0"/>
            <a:r>
              <a:rPr lang="de-DE" dirty="0"/>
              <a:t>Gießkanne mit Sensor zur Überwachung der abgegebenen Wassermenge</a:t>
            </a:r>
          </a:p>
          <a:p>
            <a:pPr rtl="0"/>
            <a:endParaRPr lang="de-DE" dirty="0"/>
          </a:p>
        </p:txBody>
      </p:sp>
      <p:sp>
        <p:nvSpPr>
          <p:cNvPr id="42" name="Datumsplatzhalter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3" name="Fußzeilenplatzhalter 42">
            <a:extLst>
              <a:ext uri="{FF2B5EF4-FFF2-40B4-BE49-F238E27FC236}">
                <a16:creationId xmlns:a16="http://schemas.microsoft.com/office/drawing/2014/main" id="{3F77F960-EB31-4698-AB82-5583AF66D3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52510" y="1696389"/>
            <a:ext cx="3405797" cy="3648456"/>
          </a:xfrm>
        </p:spPr>
        <p:txBody>
          <a:bodyPr rtlCol="0"/>
          <a:lstStyle/>
          <a:p>
            <a:r>
              <a:rPr lang="de-DE" dirty="0"/>
              <a:t>Community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83808" y="2702193"/>
            <a:ext cx="2743200" cy="2070801"/>
          </a:xfrm>
        </p:spPr>
        <p:txBody>
          <a:bodyPr rtlCol="0">
            <a:normAutofit lnSpcReduction="10000"/>
          </a:bodyPr>
          <a:lstStyle/>
          <a:p>
            <a:pPr rtl="0"/>
            <a:endParaRPr lang="de-DE" dirty="0"/>
          </a:p>
          <a:p>
            <a:pPr rtl="0"/>
            <a:endParaRPr lang="de-DE" dirty="0"/>
          </a:p>
          <a:p>
            <a:pPr rtl="0"/>
            <a:r>
              <a:rPr lang="de-DE" dirty="0"/>
              <a:t>Plattform zum Austausch zwischen Usern</a:t>
            </a:r>
          </a:p>
          <a:p>
            <a:pPr rtl="0"/>
            <a:r>
              <a:rPr lang="de-DE" dirty="0"/>
              <a:t>Punkte-System zum Aufbau eines Rankings bzw. Schaffung eines Wettbewerbs</a:t>
            </a:r>
          </a:p>
          <a:p>
            <a:pPr rtl="0"/>
            <a:r>
              <a:rPr lang="de-DE" dirty="0"/>
              <a:t>Knowledge-Base mit Tipps</a:t>
            </a:r>
          </a:p>
        </p:txBody>
      </p:sp>
      <p:sp>
        <p:nvSpPr>
          <p:cNvPr id="44" name="Foliennummernplatzhalt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8</a:t>
            </a:fld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2231B184-0479-7BA6-8058-3B0742E03F64}"/>
              </a:ext>
            </a:extLst>
          </p:cNvPr>
          <p:cNvSpPr txBox="1">
            <a:spLocks/>
          </p:cNvSpPr>
          <p:nvPr/>
        </p:nvSpPr>
        <p:spPr>
          <a:xfrm>
            <a:off x="4393102" y="1695963"/>
            <a:ext cx="3405797" cy="3648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Software-Komponenten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CBFFBB48-7109-E7D4-8532-375C1A56F82D}"/>
              </a:ext>
            </a:extLst>
          </p:cNvPr>
          <p:cNvSpPr txBox="1">
            <a:spLocks/>
          </p:cNvSpPr>
          <p:nvPr/>
        </p:nvSpPr>
        <p:spPr>
          <a:xfrm>
            <a:off x="4724400" y="3260035"/>
            <a:ext cx="2743200" cy="195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1"/>
              <a:t>Dashboard</a:t>
            </a:r>
          </a:p>
          <a:p>
            <a:r>
              <a:rPr lang="de-DE" noProof="1"/>
              <a:t>Bildschirmausgabe zur Überwachung</a:t>
            </a:r>
          </a:p>
          <a:p>
            <a:r>
              <a:rPr lang="de-DE" noProof="1"/>
              <a:t>Pflanzen-Datenbank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4971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/>
          <a:p>
            <a:pPr rtl="0"/>
            <a:r>
              <a:rPr lang="de-DE" dirty="0"/>
              <a:t>Geschäftsmodell - Kundenmehrwert</a:t>
            </a:r>
          </a:p>
        </p:txBody>
      </p:sp>
      <p:pic>
        <p:nvPicPr>
          <p:cNvPr id="24" name="Bildplatzhalter 23" descr="Bild von verschiedenen Sukkulenten">
            <a:extLst>
              <a:ext uri="{FF2B5EF4-FFF2-40B4-BE49-F238E27FC236}">
                <a16:creationId xmlns:a16="http://schemas.microsoft.com/office/drawing/2014/main" id="{147E9A8B-CB18-4B11-85BF-ECE4A7B2F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5943600"/>
            <a:ext cx="12188952" cy="914400"/>
          </a:xfrm>
        </p:spPr>
      </p:pic>
      <p:sp>
        <p:nvSpPr>
          <p:cNvPr id="48" name="Datumsplatzhalter 47">
            <a:extLst>
              <a:ext uri="{FF2B5EF4-FFF2-40B4-BE49-F238E27FC236}">
                <a16:creationId xmlns:a16="http://schemas.microsoft.com/office/drawing/2014/main" id="{72260A6F-9731-47E2-94BA-7030273B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r>
              <a:rPr lang="de-DE" dirty="0"/>
              <a:t>19.12.2023</a:t>
            </a:r>
          </a:p>
        </p:txBody>
      </p:sp>
      <p:sp>
        <p:nvSpPr>
          <p:cNvPr id="49" name="Fußzeilenplatzhalter 48">
            <a:extLst>
              <a:ext uri="{FF2B5EF4-FFF2-40B4-BE49-F238E27FC236}">
                <a16:creationId xmlns:a16="http://schemas.microsoft.com/office/drawing/2014/main" id="{48B9B9CA-51FF-4104-AB78-E8AD0FBB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r>
              <a:rPr lang="de-DE" dirty="0"/>
              <a:t>Abschlusspräsentation</a:t>
            </a:r>
          </a:p>
        </p:txBody>
      </p:sp>
      <p:sp>
        <p:nvSpPr>
          <p:cNvPr id="50" name="Foliennummernplatzhalter 49">
            <a:extLst>
              <a:ext uri="{FF2B5EF4-FFF2-40B4-BE49-F238E27FC236}">
                <a16:creationId xmlns:a16="http://schemas.microsoft.com/office/drawing/2014/main" id="{E7A3E10B-48DC-43B8-A29D-5258A6BC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9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867A9D8-A4B5-0E55-FBD1-50B945F45BC7}"/>
              </a:ext>
            </a:extLst>
          </p:cNvPr>
          <p:cNvSpPr txBox="1"/>
          <p:nvPr/>
        </p:nvSpPr>
        <p:spPr>
          <a:xfrm>
            <a:off x="1296063" y="1526650"/>
            <a:ext cx="99391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Gesündere Pflanzen</a:t>
            </a:r>
          </a:p>
          <a:p>
            <a:r>
              <a:rPr lang="de-DE" b="1" dirty="0"/>
              <a:t>	</a:t>
            </a:r>
            <a:r>
              <a:rPr lang="de-DE" dirty="0"/>
              <a:t>- Verbessertes Wachstum durch optimierte Rahmenbedingungen</a:t>
            </a:r>
          </a:p>
          <a:p>
            <a:r>
              <a:rPr lang="de-DE" dirty="0"/>
              <a:t>	- Gesteigerte Lebenserwartung der Pflanzen</a:t>
            </a:r>
          </a:p>
          <a:p>
            <a:endParaRPr lang="de-DE" b="1" dirty="0"/>
          </a:p>
          <a:p>
            <a:r>
              <a:rPr lang="de-DE" b="1" dirty="0"/>
              <a:t>Zugriff auf Pflanzen-Datenbank / Knowledge-Base</a:t>
            </a:r>
          </a:p>
          <a:p>
            <a:r>
              <a:rPr lang="de-DE" b="1" dirty="0"/>
              <a:t>	</a:t>
            </a:r>
            <a:r>
              <a:rPr lang="de-DE" dirty="0"/>
              <a:t>- Beseitigung von Unsicherheiten</a:t>
            </a:r>
          </a:p>
          <a:p>
            <a:r>
              <a:rPr lang="de-DE" dirty="0"/>
              <a:t>	- Erweiterung des eigenen </a:t>
            </a:r>
            <a:r>
              <a:rPr lang="de-DE" dirty="0" err="1"/>
              <a:t>Know-Hows</a:t>
            </a:r>
            <a:endParaRPr lang="de-DE" dirty="0"/>
          </a:p>
          <a:p>
            <a:endParaRPr lang="de-DE" b="1" dirty="0"/>
          </a:p>
          <a:p>
            <a:r>
              <a:rPr lang="de-DE" b="1" dirty="0"/>
              <a:t>Vergleich &amp; Austausch in der Community</a:t>
            </a:r>
          </a:p>
          <a:p>
            <a:r>
              <a:rPr lang="de-DE" b="1" dirty="0"/>
              <a:t>	</a:t>
            </a:r>
            <a:r>
              <a:rPr lang="de-DE" dirty="0"/>
              <a:t>- Vergleich durch Punkte- &amp; Ranking-System</a:t>
            </a:r>
          </a:p>
          <a:p>
            <a:r>
              <a:rPr lang="de-DE" b="1" dirty="0"/>
              <a:t>	</a:t>
            </a:r>
            <a:r>
              <a:rPr lang="de-DE" dirty="0"/>
              <a:t>- Plattform für Austausch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46024426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8962_TF66722518_Win32" id="{5E663E60-9241-454F-9D79-FA28B6B8E2E6}" vid="{C89703AC-DCB6-4757-83A4-6B2EB7B7FA67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Leichte Verkaufspräsentation</Template>
  <TotalTime>0</TotalTime>
  <Words>494</Words>
  <Application>Microsoft Macintosh PowerPoint</Application>
  <PresentationFormat>Breitbild</PresentationFormat>
  <Paragraphs>193</Paragraphs>
  <Slides>26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Bodoni MT</vt:lpstr>
      <vt:lpstr>Calibri</vt:lpstr>
      <vt:lpstr>Source Sans Pro Light</vt:lpstr>
      <vt:lpstr>Times New Roman</vt:lpstr>
      <vt:lpstr>Benutzerdefiniert</vt:lpstr>
      <vt:lpstr>Smartes Pflanzen-Monitoring-System</vt:lpstr>
      <vt:lpstr>Agenda</vt:lpstr>
      <vt:lpstr>Geschäftsidee</vt:lpstr>
      <vt:lpstr>Typische Probleme</vt:lpstr>
      <vt:lpstr>Lösungsansatz </vt:lpstr>
      <vt:lpstr>Die Lösung</vt:lpstr>
      <vt:lpstr>Geschäftsmodell - Zielmarkt </vt:lpstr>
      <vt:lpstr>Geschäftsmodell – Leistungs- &amp; Produktangebot</vt:lpstr>
      <vt:lpstr>Geschäftsmodell - Kundenmehrwert</vt:lpstr>
      <vt:lpstr>Geschäftsmodell – Einnahmen &amp; Ausgaben</vt:lpstr>
      <vt:lpstr>Architektur</vt:lpstr>
      <vt:lpstr>Architektur</vt:lpstr>
      <vt:lpstr>Architektur</vt:lpstr>
      <vt:lpstr>Architektur</vt:lpstr>
      <vt:lpstr>Produktvorstellung - Komponenten</vt:lpstr>
      <vt:lpstr>Produktvorstellung – Bilder </vt:lpstr>
      <vt:lpstr>Produktvorstellung – Video </vt:lpstr>
      <vt:lpstr>Probleme bei der Realisierung </vt:lpstr>
      <vt:lpstr>Vielen Dank       für Ihre Aufmerksamkeit</vt:lpstr>
      <vt:lpstr>Anhang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Smartes Pflanzen-Monitoring-System</dc:title>
  <dc:creator>Anleitungtest@kampa.at</dc:creator>
  <cp:lastModifiedBy>Marcel TOMASINI</cp:lastModifiedBy>
  <cp:revision>12</cp:revision>
  <dcterms:created xsi:type="dcterms:W3CDTF">2023-10-21T08:50:36Z</dcterms:created>
  <dcterms:modified xsi:type="dcterms:W3CDTF">2023-12-19T14:13:33Z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