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8"/>
  </p:notesMasterIdLst>
  <p:sldIdLst>
    <p:sldId id="256" r:id="rId2"/>
    <p:sldId id="359" r:id="rId3"/>
    <p:sldId id="258" r:id="rId4"/>
    <p:sldId id="257" r:id="rId5"/>
    <p:sldId id="291" r:id="rId6"/>
    <p:sldId id="320" r:id="rId7"/>
    <p:sldId id="360" r:id="rId8"/>
    <p:sldId id="292" r:id="rId9"/>
    <p:sldId id="265" r:id="rId10"/>
    <p:sldId id="357" r:id="rId11"/>
    <p:sldId id="267" r:id="rId12"/>
    <p:sldId id="264" r:id="rId13"/>
    <p:sldId id="263" r:id="rId14"/>
    <p:sldId id="268" r:id="rId15"/>
    <p:sldId id="278" r:id="rId16"/>
    <p:sldId id="279" r:id="rId17"/>
    <p:sldId id="272" r:id="rId18"/>
    <p:sldId id="273" r:id="rId19"/>
    <p:sldId id="274" r:id="rId20"/>
    <p:sldId id="275" r:id="rId21"/>
    <p:sldId id="300" r:id="rId22"/>
    <p:sldId id="313" r:id="rId23"/>
    <p:sldId id="266" r:id="rId24"/>
    <p:sldId id="269" r:id="rId25"/>
    <p:sldId id="285" r:id="rId26"/>
    <p:sldId id="288" r:id="rId27"/>
    <p:sldId id="314" r:id="rId28"/>
    <p:sldId id="361" r:id="rId29"/>
    <p:sldId id="281" r:id="rId30"/>
    <p:sldId id="286" r:id="rId31"/>
    <p:sldId id="282" r:id="rId32"/>
    <p:sldId id="289" r:id="rId33"/>
    <p:sldId id="318" r:id="rId34"/>
    <p:sldId id="283" r:id="rId35"/>
    <p:sldId id="315" r:id="rId36"/>
    <p:sldId id="31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882" autoAdjust="0"/>
  </p:normalViewPr>
  <p:slideViewPr>
    <p:cSldViewPr snapToGrid="0">
      <p:cViewPr varScale="1">
        <p:scale>
          <a:sx n="92" d="100"/>
          <a:sy n="92" d="100"/>
        </p:scale>
        <p:origin x="13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3CFF2-3D00-4AF2-8C05-E8C0F22EEEDF}"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D0734F4B-79C5-4B8B-8047-5BBEC64AAD21}">
      <dgm:prSet/>
      <dgm:spPr/>
      <dgm:t>
        <a:bodyPr/>
        <a:lstStyle/>
        <a:p>
          <a:r>
            <a:rPr lang="de-DE"/>
            <a:t>Vorname Nachname, Wissenswertes </a:t>
          </a:r>
          <a:endParaRPr lang="en-US"/>
        </a:p>
      </dgm:t>
    </dgm:pt>
    <dgm:pt modelId="{3268473A-621A-489F-97C9-EBD730CDC6E4}" type="parTrans" cxnId="{52CB6F3F-01E2-4F71-A5C4-B90915BFFB28}">
      <dgm:prSet/>
      <dgm:spPr/>
      <dgm:t>
        <a:bodyPr/>
        <a:lstStyle/>
        <a:p>
          <a:endParaRPr lang="en-US"/>
        </a:p>
      </dgm:t>
    </dgm:pt>
    <dgm:pt modelId="{CD552588-5FEA-4DD9-A9DE-166085AD0859}" type="sibTrans" cxnId="{52CB6F3F-01E2-4F71-A5C4-B90915BFFB28}">
      <dgm:prSet/>
      <dgm:spPr/>
      <dgm:t>
        <a:bodyPr/>
        <a:lstStyle/>
        <a:p>
          <a:endParaRPr lang="en-US"/>
        </a:p>
      </dgm:t>
    </dgm:pt>
    <dgm:pt modelId="{DB9DB011-C676-4835-8332-4DF62211A86B}">
      <dgm:prSet/>
      <dgm:spPr/>
      <dgm:t>
        <a:bodyPr/>
        <a:lstStyle/>
        <a:p>
          <a:r>
            <a:rPr lang="de-DE"/>
            <a:t>Erwartungen und Wünsche an die Vorlesung</a:t>
          </a:r>
          <a:endParaRPr lang="en-US"/>
        </a:p>
      </dgm:t>
    </dgm:pt>
    <dgm:pt modelId="{628ED567-3B2E-446B-BE04-67F9771883C0}" type="parTrans" cxnId="{92D19124-46E0-43D2-9504-A6A03B731931}">
      <dgm:prSet/>
      <dgm:spPr/>
      <dgm:t>
        <a:bodyPr/>
        <a:lstStyle/>
        <a:p>
          <a:endParaRPr lang="en-US"/>
        </a:p>
      </dgm:t>
    </dgm:pt>
    <dgm:pt modelId="{7B49E7A5-9ECE-4A77-9CC5-79C81EAD9F28}" type="sibTrans" cxnId="{92D19124-46E0-43D2-9504-A6A03B731931}">
      <dgm:prSet/>
      <dgm:spPr/>
      <dgm:t>
        <a:bodyPr/>
        <a:lstStyle/>
        <a:p>
          <a:endParaRPr lang="en-US"/>
        </a:p>
      </dgm:t>
    </dgm:pt>
    <dgm:pt modelId="{7B8A6272-2142-4E07-AB70-2C21A864BF0E}">
      <dgm:prSet/>
      <dgm:spPr/>
      <dgm:t>
        <a:bodyPr/>
        <a:lstStyle/>
        <a:p>
          <a:r>
            <a:rPr lang="de-DE"/>
            <a:t>Berührungspunkte oder eigene Erlebnisse mit Sozialer Arbeit </a:t>
          </a:r>
          <a:endParaRPr lang="en-US"/>
        </a:p>
      </dgm:t>
    </dgm:pt>
    <dgm:pt modelId="{40E5CC2E-0A7A-433C-BCC9-38EC65225D0C}" type="parTrans" cxnId="{899A15AE-2A2F-47B1-B6AD-8014DB9F1F5D}">
      <dgm:prSet/>
      <dgm:spPr/>
      <dgm:t>
        <a:bodyPr/>
        <a:lstStyle/>
        <a:p>
          <a:endParaRPr lang="en-US"/>
        </a:p>
      </dgm:t>
    </dgm:pt>
    <dgm:pt modelId="{ACA2741A-36DF-4C25-BF02-DE1A3E9FCAF6}" type="sibTrans" cxnId="{899A15AE-2A2F-47B1-B6AD-8014DB9F1F5D}">
      <dgm:prSet/>
      <dgm:spPr/>
      <dgm:t>
        <a:bodyPr/>
        <a:lstStyle/>
        <a:p>
          <a:endParaRPr lang="en-US"/>
        </a:p>
      </dgm:t>
    </dgm:pt>
    <dgm:pt modelId="{5953CF13-9F62-4715-AA59-FF7E5576662B}" type="pres">
      <dgm:prSet presAssocID="{E563CFF2-3D00-4AF2-8C05-E8C0F22EEEDF}" presName="outerComposite" presStyleCnt="0">
        <dgm:presLayoutVars>
          <dgm:chMax val="5"/>
          <dgm:dir/>
          <dgm:resizeHandles val="exact"/>
        </dgm:presLayoutVars>
      </dgm:prSet>
      <dgm:spPr/>
    </dgm:pt>
    <dgm:pt modelId="{B4527C8D-5DCB-4327-AA1A-9760ACFC28A9}" type="pres">
      <dgm:prSet presAssocID="{E563CFF2-3D00-4AF2-8C05-E8C0F22EEEDF}" presName="dummyMaxCanvas" presStyleCnt="0">
        <dgm:presLayoutVars/>
      </dgm:prSet>
      <dgm:spPr/>
    </dgm:pt>
    <dgm:pt modelId="{696BF528-2FE4-4DD0-99A6-309FCAE22824}" type="pres">
      <dgm:prSet presAssocID="{E563CFF2-3D00-4AF2-8C05-E8C0F22EEEDF}" presName="ThreeNodes_1" presStyleLbl="node1" presStyleIdx="0" presStyleCnt="3">
        <dgm:presLayoutVars>
          <dgm:bulletEnabled val="1"/>
        </dgm:presLayoutVars>
      </dgm:prSet>
      <dgm:spPr/>
    </dgm:pt>
    <dgm:pt modelId="{F9EACDF5-7EAE-4D67-85F5-8B181F0255F5}" type="pres">
      <dgm:prSet presAssocID="{E563CFF2-3D00-4AF2-8C05-E8C0F22EEEDF}" presName="ThreeNodes_2" presStyleLbl="node1" presStyleIdx="1" presStyleCnt="3">
        <dgm:presLayoutVars>
          <dgm:bulletEnabled val="1"/>
        </dgm:presLayoutVars>
      </dgm:prSet>
      <dgm:spPr/>
    </dgm:pt>
    <dgm:pt modelId="{025F8108-F6EA-4DFD-BAB0-DC5000400DCA}" type="pres">
      <dgm:prSet presAssocID="{E563CFF2-3D00-4AF2-8C05-E8C0F22EEEDF}" presName="ThreeNodes_3" presStyleLbl="node1" presStyleIdx="2" presStyleCnt="3">
        <dgm:presLayoutVars>
          <dgm:bulletEnabled val="1"/>
        </dgm:presLayoutVars>
      </dgm:prSet>
      <dgm:spPr/>
    </dgm:pt>
    <dgm:pt modelId="{D1E6472E-3D11-47EE-B008-180247F7ACB3}" type="pres">
      <dgm:prSet presAssocID="{E563CFF2-3D00-4AF2-8C05-E8C0F22EEEDF}" presName="ThreeConn_1-2" presStyleLbl="fgAccFollowNode1" presStyleIdx="0" presStyleCnt="2">
        <dgm:presLayoutVars>
          <dgm:bulletEnabled val="1"/>
        </dgm:presLayoutVars>
      </dgm:prSet>
      <dgm:spPr/>
    </dgm:pt>
    <dgm:pt modelId="{17C2F19C-C80C-4210-9EFA-AC0F6BB2A5D6}" type="pres">
      <dgm:prSet presAssocID="{E563CFF2-3D00-4AF2-8C05-E8C0F22EEEDF}" presName="ThreeConn_2-3" presStyleLbl="fgAccFollowNode1" presStyleIdx="1" presStyleCnt="2">
        <dgm:presLayoutVars>
          <dgm:bulletEnabled val="1"/>
        </dgm:presLayoutVars>
      </dgm:prSet>
      <dgm:spPr/>
    </dgm:pt>
    <dgm:pt modelId="{D3D1335E-172D-432C-ABA7-F778FC3E95C6}" type="pres">
      <dgm:prSet presAssocID="{E563CFF2-3D00-4AF2-8C05-E8C0F22EEEDF}" presName="ThreeNodes_1_text" presStyleLbl="node1" presStyleIdx="2" presStyleCnt="3">
        <dgm:presLayoutVars>
          <dgm:bulletEnabled val="1"/>
        </dgm:presLayoutVars>
      </dgm:prSet>
      <dgm:spPr/>
    </dgm:pt>
    <dgm:pt modelId="{9C978FEB-AA96-40D5-A388-0788D4B181F7}" type="pres">
      <dgm:prSet presAssocID="{E563CFF2-3D00-4AF2-8C05-E8C0F22EEEDF}" presName="ThreeNodes_2_text" presStyleLbl="node1" presStyleIdx="2" presStyleCnt="3">
        <dgm:presLayoutVars>
          <dgm:bulletEnabled val="1"/>
        </dgm:presLayoutVars>
      </dgm:prSet>
      <dgm:spPr/>
    </dgm:pt>
    <dgm:pt modelId="{36A299BA-7A78-4DA9-9131-47F8AB590A71}" type="pres">
      <dgm:prSet presAssocID="{E563CFF2-3D00-4AF2-8C05-E8C0F22EEEDF}" presName="ThreeNodes_3_text" presStyleLbl="node1" presStyleIdx="2" presStyleCnt="3">
        <dgm:presLayoutVars>
          <dgm:bulletEnabled val="1"/>
        </dgm:presLayoutVars>
      </dgm:prSet>
      <dgm:spPr/>
    </dgm:pt>
  </dgm:ptLst>
  <dgm:cxnLst>
    <dgm:cxn modelId="{025F2A0B-F80A-4D4E-B2E0-966E3A8970DC}" type="presOf" srcId="{7B49E7A5-9ECE-4A77-9CC5-79C81EAD9F28}" destId="{17C2F19C-C80C-4210-9EFA-AC0F6BB2A5D6}" srcOrd="0" destOrd="0" presId="urn:microsoft.com/office/officeart/2005/8/layout/vProcess5"/>
    <dgm:cxn modelId="{788EAD22-94EB-434B-8B39-3906369D163B}" type="presOf" srcId="{D0734F4B-79C5-4B8B-8047-5BBEC64AAD21}" destId="{696BF528-2FE4-4DD0-99A6-309FCAE22824}" srcOrd="0" destOrd="0" presId="urn:microsoft.com/office/officeart/2005/8/layout/vProcess5"/>
    <dgm:cxn modelId="{92D19124-46E0-43D2-9504-A6A03B731931}" srcId="{E563CFF2-3D00-4AF2-8C05-E8C0F22EEEDF}" destId="{DB9DB011-C676-4835-8332-4DF62211A86B}" srcOrd="1" destOrd="0" parTransId="{628ED567-3B2E-446B-BE04-67F9771883C0}" sibTransId="{7B49E7A5-9ECE-4A77-9CC5-79C81EAD9F28}"/>
    <dgm:cxn modelId="{52CB6F3F-01E2-4F71-A5C4-B90915BFFB28}" srcId="{E563CFF2-3D00-4AF2-8C05-E8C0F22EEEDF}" destId="{D0734F4B-79C5-4B8B-8047-5BBEC64AAD21}" srcOrd="0" destOrd="0" parTransId="{3268473A-621A-489F-97C9-EBD730CDC6E4}" sibTransId="{CD552588-5FEA-4DD9-A9DE-166085AD0859}"/>
    <dgm:cxn modelId="{ED8C8559-B49B-4FCD-BFB0-EA2B9948F9ED}" type="presOf" srcId="{CD552588-5FEA-4DD9-A9DE-166085AD0859}" destId="{D1E6472E-3D11-47EE-B008-180247F7ACB3}" srcOrd="0" destOrd="0" presId="urn:microsoft.com/office/officeart/2005/8/layout/vProcess5"/>
    <dgm:cxn modelId="{AE4AB07A-F52E-4831-8D9F-D350685CAAB5}" type="presOf" srcId="{DB9DB011-C676-4835-8332-4DF62211A86B}" destId="{9C978FEB-AA96-40D5-A388-0788D4B181F7}" srcOrd="1" destOrd="0" presId="urn:microsoft.com/office/officeart/2005/8/layout/vProcess5"/>
    <dgm:cxn modelId="{899A15AE-2A2F-47B1-B6AD-8014DB9F1F5D}" srcId="{E563CFF2-3D00-4AF2-8C05-E8C0F22EEEDF}" destId="{7B8A6272-2142-4E07-AB70-2C21A864BF0E}" srcOrd="2" destOrd="0" parTransId="{40E5CC2E-0A7A-433C-BCC9-38EC65225D0C}" sibTransId="{ACA2741A-36DF-4C25-BF02-DE1A3E9FCAF6}"/>
    <dgm:cxn modelId="{429923C3-68BA-4BF6-99E1-3E9BD10EA783}" type="presOf" srcId="{7B8A6272-2142-4E07-AB70-2C21A864BF0E}" destId="{025F8108-F6EA-4DFD-BAB0-DC5000400DCA}" srcOrd="0" destOrd="0" presId="urn:microsoft.com/office/officeart/2005/8/layout/vProcess5"/>
    <dgm:cxn modelId="{EA6915C4-73D2-4184-87E3-947359954779}" type="presOf" srcId="{E563CFF2-3D00-4AF2-8C05-E8C0F22EEEDF}" destId="{5953CF13-9F62-4715-AA59-FF7E5576662B}" srcOrd="0" destOrd="0" presId="urn:microsoft.com/office/officeart/2005/8/layout/vProcess5"/>
    <dgm:cxn modelId="{E922D0D8-7783-43A8-9C8C-9FC2E8CBD944}" type="presOf" srcId="{DB9DB011-C676-4835-8332-4DF62211A86B}" destId="{F9EACDF5-7EAE-4D67-85F5-8B181F0255F5}" srcOrd="0" destOrd="0" presId="urn:microsoft.com/office/officeart/2005/8/layout/vProcess5"/>
    <dgm:cxn modelId="{E67EE2FF-02CF-4ADF-93EE-6B0DA47379A1}" type="presOf" srcId="{D0734F4B-79C5-4B8B-8047-5BBEC64AAD21}" destId="{D3D1335E-172D-432C-ABA7-F778FC3E95C6}" srcOrd="1" destOrd="0" presId="urn:microsoft.com/office/officeart/2005/8/layout/vProcess5"/>
    <dgm:cxn modelId="{46A1E2FF-2345-4AEC-B0CF-7E5478A3E65C}" type="presOf" srcId="{7B8A6272-2142-4E07-AB70-2C21A864BF0E}" destId="{36A299BA-7A78-4DA9-9131-47F8AB590A71}" srcOrd="1" destOrd="0" presId="urn:microsoft.com/office/officeart/2005/8/layout/vProcess5"/>
    <dgm:cxn modelId="{E4740ACA-B6C5-4C33-AAD9-8C50291635E5}" type="presParOf" srcId="{5953CF13-9F62-4715-AA59-FF7E5576662B}" destId="{B4527C8D-5DCB-4327-AA1A-9760ACFC28A9}" srcOrd="0" destOrd="0" presId="urn:microsoft.com/office/officeart/2005/8/layout/vProcess5"/>
    <dgm:cxn modelId="{20866E5C-9DF0-41A0-A795-5A9D2C98396C}" type="presParOf" srcId="{5953CF13-9F62-4715-AA59-FF7E5576662B}" destId="{696BF528-2FE4-4DD0-99A6-309FCAE22824}" srcOrd="1" destOrd="0" presId="urn:microsoft.com/office/officeart/2005/8/layout/vProcess5"/>
    <dgm:cxn modelId="{5319CAE3-358C-474D-BC27-31751BB85BC5}" type="presParOf" srcId="{5953CF13-9F62-4715-AA59-FF7E5576662B}" destId="{F9EACDF5-7EAE-4D67-85F5-8B181F0255F5}" srcOrd="2" destOrd="0" presId="urn:microsoft.com/office/officeart/2005/8/layout/vProcess5"/>
    <dgm:cxn modelId="{DD18A45B-13AD-476A-ABF9-253547883501}" type="presParOf" srcId="{5953CF13-9F62-4715-AA59-FF7E5576662B}" destId="{025F8108-F6EA-4DFD-BAB0-DC5000400DCA}" srcOrd="3" destOrd="0" presId="urn:microsoft.com/office/officeart/2005/8/layout/vProcess5"/>
    <dgm:cxn modelId="{2485FF7A-6B2D-4144-83CF-31C028B8847F}" type="presParOf" srcId="{5953CF13-9F62-4715-AA59-FF7E5576662B}" destId="{D1E6472E-3D11-47EE-B008-180247F7ACB3}" srcOrd="4" destOrd="0" presId="urn:microsoft.com/office/officeart/2005/8/layout/vProcess5"/>
    <dgm:cxn modelId="{C00025F5-2F7C-47BC-9923-6D6D2CC29D57}" type="presParOf" srcId="{5953CF13-9F62-4715-AA59-FF7E5576662B}" destId="{17C2F19C-C80C-4210-9EFA-AC0F6BB2A5D6}" srcOrd="5" destOrd="0" presId="urn:microsoft.com/office/officeart/2005/8/layout/vProcess5"/>
    <dgm:cxn modelId="{E31BB0BD-085E-4FCD-8973-56063AEF866A}" type="presParOf" srcId="{5953CF13-9F62-4715-AA59-FF7E5576662B}" destId="{D3D1335E-172D-432C-ABA7-F778FC3E95C6}" srcOrd="6" destOrd="0" presId="urn:microsoft.com/office/officeart/2005/8/layout/vProcess5"/>
    <dgm:cxn modelId="{CA7106E9-6EE0-442F-B441-6A95064B19D7}" type="presParOf" srcId="{5953CF13-9F62-4715-AA59-FF7E5576662B}" destId="{9C978FEB-AA96-40D5-A388-0788D4B181F7}" srcOrd="7" destOrd="0" presId="urn:microsoft.com/office/officeart/2005/8/layout/vProcess5"/>
    <dgm:cxn modelId="{25824ED5-20DD-4DC9-AA01-F46A9E4052EA}" type="presParOf" srcId="{5953CF13-9F62-4715-AA59-FF7E5576662B}" destId="{36A299BA-7A78-4DA9-9131-47F8AB590A7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112C3A-0F25-4E3F-BE10-3A9B0BADF418}"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de-DE"/>
        </a:p>
      </dgm:t>
    </dgm:pt>
    <dgm:pt modelId="{3CB3E900-4573-485D-96DA-C1D1F820CA99}">
      <dgm:prSet phldrT="[Text]"/>
      <dgm:spPr/>
      <dgm:t>
        <a:bodyPr/>
        <a:lstStyle/>
        <a:p>
          <a:r>
            <a:rPr lang="de-DE" dirty="0"/>
            <a:t>Kranken-versicherung</a:t>
          </a:r>
        </a:p>
      </dgm:t>
    </dgm:pt>
    <dgm:pt modelId="{684D41FD-3D18-4974-B684-4DFD6DB5FD43}" type="parTrans" cxnId="{27DC66FE-9CCA-4299-B086-DB115FC85345}">
      <dgm:prSet/>
      <dgm:spPr/>
      <dgm:t>
        <a:bodyPr/>
        <a:lstStyle/>
        <a:p>
          <a:endParaRPr lang="de-DE"/>
        </a:p>
      </dgm:t>
    </dgm:pt>
    <dgm:pt modelId="{6FB54F5E-053E-480E-9A20-8C0C9D063FC7}" type="sibTrans" cxnId="{27DC66FE-9CCA-4299-B086-DB115FC85345}">
      <dgm:prSet/>
      <dgm:spPr/>
      <dgm:t>
        <a:bodyPr/>
        <a:lstStyle/>
        <a:p>
          <a:endParaRPr lang="de-DE"/>
        </a:p>
      </dgm:t>
    </dgm:pt>
    <dgm:pt modelId="{CDA74367-58CF-42EA-823C-467724E4FC35}">
      <dgm:prSet phldrT="[Text]"/>
      <dgm:spPr/>
      <dgm:t>
        <a:bodyPr/>
        <a:lstStyle/>
        <a:p>
          <a:r>
            <a:rPr lang="de-DE" dirty="0"/>
            <a:t>Renten-versicherung</a:t>
          </a:r>
        </a:p>
      </dgm:t>
    </dgm:pt>
    <dgm:pt modelId="{B39F3EF9-3851-4997-B230-4A967C5E882E}" type="parTrans" cxnId="{412597BD-4921-48DA-A66F-F6DF4E8B8EF6}">
      <dgm:prSet/>
      <dgm:spPr/>
      <dgm:t>
        <a:bodyPr/>
        <a:lstStyle/>
        <a:p>
          <a:endParaRPr lang="de-DE"/>
        </a:p>
      </dgm:t>
    </dgm:pt>
    <dgm:pt modelId="{304C2066-B2D4-4D45-BEBD-F0D2BDEAA150}" type="sibTrans" cxnId="{412597BD-4921-48DA-A66F-F6DF4E8B8EF6}">
      <dgm:prSet/>
      <dgm:spPr/>
      <dgm:t>
        <a:bodyPr/>
        <a:lstStyle/>
        <a:p>
          <a:endParaRPr lang="de-DE"/>
        </a:p>
      </dgm:t>
    </dgm:pt>
    <dgm:pt modelId="{711DE648-FB64-4DAA-883E-9C134C828D93}">
      <dgm:prSet phldrT="[Text]"/>
      <dgm:spPr/>
      <dgm:t>
        <a:bodyPr/>
        <a:lstStyle/>
        <a:p>
          <a:r>
            <a:rPr lang="de-DE" dirty="0"/>
            <a:t>Unfall-versicherung</a:t>
          </a:r>
        </a:p>
      </dgm:t>
    </dgm:pt>
    <dgm:pt modelId="{D90F64E4-D316-477A-BCCD-EC963D983CA2}" type="parTrans" cxnId="{94A435D7-1675-417A-A179-35B7AF4A4EC9}">
      <dgm:prSet/>
      <dgm:spPr/>
      <dgm:t>
        <a:bodyPr/>
        <a:lstStyle/>
        <a:p>
          <a:endParaRPr lang="de-DE"/>
        </a:p>
      </dgm:t>
    </dgm:pt>
    <dgm:pt modelId="{FC0DB156-897B-4BAB-8F11-DE066F8AEEA8}" type="sibTrans" cxnId="{94A435D7-1675-417A-A179-35B7AF4A4EC9}">
      <dgm:prSet/>
      <dgm:spPr/>
      <dgm:t>
        <a:bodyPr/>
        <a:lstStyle/>
        <a:p>
          <a:endParaRPr lang="de-DE"/>
        </a:p>
      </dgm:t>
    </dgm:pt>
    <dgm:pt modelId="{BBE60858-E7F7-4333-A4D2-BC97EA267A97}">
      <dgm:prSet/>
      <dgm:spPr/>
      <dgm:t>
        <a:bodyPr/>
        <a:lstStyle/>
        <a:p>
          <a:r>
            <a:rPr lang="de-DE" dirty="0"/>
            <a:t>Arbeitslosen-versicherung</a:t>
          </a:r>
        </a:p>
      </dgm:t>
    </dgm:pt>
    <dgm:pt modelId="{B3225628-8A8D-40C5-89C6-6DE7A1B95D86}" type="parTrans" cxnId="{836D6DA4-6139-420A-B886-62AFBCA80AD1}">
      <dgm:prSet/>
      <dgm:spPr/>
      <dgm:t>
        <a:bodyPr/>
        <a:lstStyle/>
        <a:p>
          <a:endParaRPr lang="de-DE"/>
        </a:p>
      </dgm:t>
    </dgm:pt>
    <dgm:pt modelId="{70465DB8-B0F0-45C4-AF3D-0E364EC52D01}" type="sibTrans" cxnId="{836D6DA4-6139-420A-B886-62AFBCA80AD1}">
      <dgm:prSet/>
      <dgm:spPr/>
      <dgm:t>
        <a:bodyPr/>
        <a:lstStyle/>
        <a:p>
          <a:endParaRPr lang="de-DE"/>
        </a:p>
      </dgm:t>
    </dgm:pt>
    <dgm:pt modelId="{80F3D8E2-DC4F-4227-8735-2D6316D0E325}">
      <dgm:prSet/>
      <dgm:spPr/>
      <dgm:t>
        <a:bodyPr/>
        <a:lstStyle/>
        <a:p>
          <a:r>
            <a:rPr lang="de-DE" dirty="0"/>
            <a:t>Pflege-versicherung</a:t>
          </a:r>
        </a:p>
      </dgm:t>
    </dgm:pt>
    <dgm:pt modelId="{A9779347-26CF-4128-9A33-19F86BCCE973}" type="parTrans" cxnId="{0E976C01-F121-4936-86D3-FCD88ABDDE3C}">
      <dgm:prSet/>
      <dgm:spPr/>
      <dgm:t>
        <a:bodyPr/>
        <a:lstStyle/>
        <a:p>
          <a:endParaRPr lang="de-DE"/>
        </a:p>
      </dgm:t>
    </dgm:pt>
    <dgm:pt modelId="{1338D241-2A18-4F28-8C69-815C7F7328A0}" type="sibTrans" cxnId="{0E976C01-F121-4936-86D3-FCD88ABDDE3C}">
      <dgm:prSet/>
      <dgm:spPr/>
      <dgm:t>
        <a:bodyPr/>
        <a:lstStyle/>
        <a:p>
          <a:endParaRPr lang="de-DE"/>
        </a:p>
      </dgm:t>
    </dgm:pt>
    <dgm:pt modelId="{FF7A304E-C2D5-4015-8E93-3A46ECB3E344}">
      <dgm:prSet/>
      <dgm:spPr/>
      <dgm:t>
        <a:bodyPr/>
        <a:lstStyle/>
        <a:p>
          <a:r>
            <a:rPr lang="de-DE" dirty="0"/>
            <a:t>seit 1927</a:t>
          </a:r>
        </a:p>
      </dgm:t>
    </dgm:pt>
    <dgm:pt modelId="{BA569473-4C8C-4923-B3C1-20979E6AC01D}" type="parTrans" cxnId="{958ECC79-8870-4208-9A53-2EC57FB44588}">
      <dgm:prSet/>
      <dgm:spPr/>
    </dgm:pt>
    <dgm:pt modelId="{D90FB4C9-D563-4451-B9BC-A769977CD25A}" type="sibTrans" cxnId="{958ECC79-8870-4208-9A53-2EC57FB44588}">
      <dgm:prSet/>
      <dgm:spPr/>
    </dgm:pt>
    <dgm:pt modelId="{76D1815F-B64E-42D8-A627-03509045182F}">
      <dgm:prSet phldrT="[Text]"/>
      <dgm:spPr/>
      <dgm:t>
        <a:bodyPr/>
        <a:lstStyle/>
        <a:p>
          <a:r>
            <a:rPr lang="de-DE" dirty="0"/>
            <a:t>seit 1883</a:t>
          </a:r>
        </a:p>
      </dgm:t>
    </dgm:pt>
    <dgm:pt modelId="{AB52D872-0B84-4E07-AE28-77930EE72C93}" type="parTrans" cxnId="{FD569808-DFCF-4DB7-BB64-37D9D4EAF0A0}">
      <dgm:prSet/>
      <dgm:spPr/>
    </dgm:pt>
    <dgm:pt modelId="{DEDEEA57-161F-45FB-8903-FE2756A2D5D1}" type="sibTrans" cxnId="{FD569808-DFCF-4DB7-BB64-37D9D4EAF0A0}">
      <dgm:prSet/>
      <dgm:spPr/>
    </dgm:pt>
    <dgm:pt modelId="{9A9D79A4-8592-4D9E-BEDF-14832971A90F}">
      <dgm:prSet phldrT="[Text]"/>
      <dgm:spPr/>
      <dgm:t>
        <a:bodyPr/>
        <a:lstStyle/>
        <a:p>
          <a:r>
            <a:rPr lang="de-DE" dirty="0"/>
            <a:t>seit 1889</a:t>
          </a:r>
        </a:p>
      </dgm:t>
    </dgm:pt>
    <dgm:pt modelId="{B51DD84B-FFC3-4466-9D3F-618B10221890}" type="parTrans" cxnId="{3B42C328-489A-44A3-A44F-C692D323694A}">
      <dgm:prSet/>
      <dgm:spPr/>
    </dgm:pt>
    <dgm:pt modelId="{49B5E125-3FC6-402D-8522-181CE7D0A178}" type="sibTrans" cxnId="{3B42C328-489A-44A3-A44F-C692D323694A}">
      <dgm:prSet/>
      <dgm:spPr/>
    </dgm:pt>
    <dgm:pt modelId="{0CE6DF4F-52FA-4752-94CC-B5E297C82538}">
      <dgm:prSet phldrT="[Text]"/>
      <dgm:spPr/>
      <dgm:t>
        <a:bodyPr/>
        <a:lstStyle/>
        <a:p>
          <a:r>
            <a:rPr lang="de-DE" dirty="0"/>
            <a:t>seit 1884</a:t>
          </a:r>
        </a:p>
      </dgm:t>
    </dgm:pt>
    <dgm:pt modelId="{78892DE8-DF2C-4536-B6A0-A70DF5CEB2E2}" type="parTrans" cxnId="{5F1419D7-524E-49C5-A920-1EEA381F0CE7}">
      <dgm:prSet/>
      <dgm:spPr/>
    </dgm:pt>
    <dgm:pt modelId="{1806FC97-BED1-4775-B5A9-BB472BB3A011}" type="sibTrans" cxnId="{5F1419D7-524E-49C5-A920-1EEA381F0CE7}">
      <dgm:prSet/>
      <dgm:spPr/>
    </dgm:pt>
    <dgm:pt modelId="{44841EFB-5BFD-4A8E-A8B5-C30EDB1C797F}">
      <dgm:prSet/>
      <dgm:spPr/>
      <dgm:t>
        <a:bodyPr/>
        <a:lstStyle/>
        <a:p>
          <a:r>
            <a:rPr lang="de-DE" dirty="0"/>
            <a:t>seit 1995</a:t>
          </a:r>
        </a:p>
      </dgm:t>
    </dgm:pt>
    <dgm:pt modelId="{F5BD5392-2327-488E-9424-7D28211BFB9E}" type="parTrans" cxnId="{AE6C08DF-000F-4BFA-99C4-D081BC046AD2}">
      <dgm:prSet/>
      <dgm:spPr/>
    </dgm:pt>
    <dgm:pt modelId="{128D6792-C486-481A-9D02-F34744C15D30}" type="sibTrans" cxnId="{AE6C08DF-000F-4BFA-99C4-D081BC046AD2}">
      <dgm:prSet/>
      <dgm:spPr/>
    </dgm:pt>
    <dgm:pt modelId="{F851C976-A779-465B-A273-59F1DDAD3CA2}" type="pres">
      <dgm:prSet presAssocID="{C3112C3A-0F25-4E3F-BE10-3A9B0BADF418}" presName="Name0" presStyleCnt="0">
        <dgm:presLayoutVars>
          <dgm:dir/>
          <dgm:resizeHandles val="exact"/>
        </dgm:presLayoutVars>
      </dgm:prSet>
      <dgm:spPr/>
    </dgm:pt>
    <dgm:pt modelId="{EC49EC95-8811-4CDD-87E7-F5CC958EDE03}" type="pres">
      <dgm:prSet presAssocID="{C3112C3A-0F25-4E3F-BE10-3A9B0BADF418}" presName="bkgdShp" presStyleLbl="alignAccFollowNode1" presStyleIdx="0" presStyleCnt="1"/>
      <dgm:spPr/>
    </dgm:pt>
    <dgm:pt modelId="{067A3BEB-39CB-4990-921E-F122CEF114CA}" type="pres">
      <dgm:prSet presAssocID="{C3112C3A-0F25-4E3F-BE10-3A9B0BADF418}" presName="linComp" presStyleCnt="0"/>
      <dgm:spPr/>
    </dgm:pt>
    <dgm:pt modelId="{A85056CD-491C-4CD7-90FE-5A47997450AA}" type="pres">
      <dgm:prSet presAssocID="{BBE60858-E7F7-4333-A4D2-BC97EA267A97}" presName="compNode" presStyleCnt="0"/>
      <dgm:spPr/>
    </dgm:pt>
    <dgm:pt modelId="{FC7A2239-439C-4A44-822B-45E03C28097B}" type="pres">
      <dgm:prSet presAssocID="{BBE60858-E7F7-4333-A4D2-BC97EA267A97}" presName="node" presStyleLbl="node1" presStyleIdx="0" presStyleCnt="5" custLinFactX="128762" custLinFactNeighborX="200000" custLinFactNeighborY="-500">
        <dgm:presLayoutVars>
          <dgm:bulletEnabled val="1"/>
        </dgm:presLayoutVars>
      </dgm:prSet>
      <dgm:spPr/>
    </dgm:pt>
    <dgm:pt modelId="{37CDA26C-6C7B-4FB1-9C5E-FDCF84B316B5}" type="pres">
      <dgm:prSet presAssocID="{BBE60858-E7F7-4333-A4D2-BC97EA267A97}" presName="invisiNode" presStyleLbl="node1" presStyleIdx="0" presStyleCnt="5"/>
      <dgm:spPr/>
    </dgm:pt>
    <dgm:pt modelId="{699FC842-0A40-4275-B7B9-9378428A82AD}" type="pres">
      <dgm:prSet presAssocID="{BBE60858-E7F7-4333-A4D2-BC97EA267A97}" presName="imagNode" presStyleLbl="fgImgPlace1" presStyleIdx="0" presStyleCnt="5" custLinFactX="128204" custLinFactNeighborX="200000" custLinFactNeighborY="4049"/>
      <dgm:spPr>
        <a:blipFill rotWithShape="1">
          <a:blip xmlns:r="http://schemas.openxmlformats.org/officeDocument/2006/relationships" r:embed="rId1"/>
          <a:srcRect/>
          <a:stretch>
            <a:fillRect l="-10000" r="-10000"/>
          </a:stretch>
        </a:blipFill>
      </dgm:spPr>
    </dgm:pt>
    <dgm:pt modelId="{6D2BC683-2953-4C30-8398-50ECC4E49535}" type="pres">
      <dgm:prSet presAssocID="{70465DB8-B0F0-45C4-AF3D-0E364EC52D01}" presName="sibTrans" presStyleLbl="sibTrans2D1" presStyleIdx="0" presStyleCnt="0"/>
      <dgm:spPr/>
    </dgm:pt>
    <dgm:pt modelId="{77FD5B37-F114-41EE-B52B-EB70EDFA9FC1}" type="pres">
      <dgm:prSet presAssocID="{3CB3E900-4573-485D-96DA-C1D1F820CA99}" presName="compNode" presStyleCnt="0"/>
      <dgm:spPr/>
    </dgm:pt>
    <dgm:pt modelId="{CD919C41-0F66-41BD-908C-68B3D39120AC}" type="pres">
      <dgm:prSet presAssocID="{3CB3E900-4573-485D-96DA-C1D1F820CA99}" presName="node" presStyleLbl="node1" presStyleIdx="1" presStyleCnt="5" custLinFactX="-16856" custLinFactNeighborX="-100000" custLinFactNeighborY="-500">
        <dgm:presLayoutVars>
          <dgm:bulletEnabled val="1"/>
        </dgm:presLayoutVars>
      </dgm:prSet>
      <dgm:spPr/>
    </dgm:pt>
    <dgm:pt modelId="{866A3839-F73E-41FA-A813-8D8A2A920BD1}" type="pres">
      <dgm:prSet presAssocID="{3CB3E900-4573-485D-96DA-C1D1F820CA99}" presName="invisiNode" presStyleLbl="node1" presStyleIdx="1" presStyleCnt="5"/>
      <dgm:spPr/>
    </dgm:pt>
    <dgm:pt modelId="{C38679F9-196C-4F73-ACC3-1C750CDC1CF8}" type="pres">
      <dgm:prSet presAssocID="{3CB3E900-4573-485D-96DA-C1D1F820CA99}" presName="imagNode" presStyleLbl="fgImgPlace1" presStyleIdx="1" presStyleCnt="5" custLinFactX="-16515" custLinFactNeighborX="-100000" custLinFactNeighborY="4049"/>
      <dgm:spPr>
        <a:blipFill rotWithShape="1">
          <a:blip xmlns:r="http://schemas.openxmlformats.org/officeDocument/2006/relationships" r:embed="rId2"/>
          <a:srcRect/>
          <a:stretch>
            <a:fillRect t="-25000" b="-25000"/>
          </a:stretch>
        </a:blipFill>
      </dgm:spPr>
    </dgm:pt>
    <dgm:pt modelId="{30C2E056-C8E1-429D-A727-368E191BA23F}" type="pres">
      <dgm:prSet presAssocID="{6FB54F5E-053E-480E-9A20-8C0C9D063FC7}" presName="sibTrans" presStyleLbl="sibTrans2D1" presStyleIdx="0" presStyleCnt="0"/>
      <dgm:spPr/>
    </dgm:pt>
    <dgm:pt modelId="{82ABB994-E652-4A36-B18A-909B7D85F62B}" type="pres">
      <dgm:prSet presAssocID="{CDA74367-58CF-42EA-823C-467724E4FC35}" presName="compNode" presStyleCnt="0"/>
      <dgm:spPr/>
    </dgm:pt>
    <dgm:pt modelId="{346F9A92-4E50-4F94-8D24-C0613558A4E4}" type="pres">
      <dgm:prSet presAssocID="{CDA74367-58CF-42EA-823C-467724E4FC35}" presName="node" presStyleLbl="node1" presStyleIdx="2" presStyleCnt="5">
        <dgm:presLayoutVars>
          <dgm:bulletEnabled val="1"/>
        </dgm:presLayoutVars>
      </dgm:prSet>
      <dgm:spPr/>
    </dgm:pt>
    <dgm:pt modelId="{BB5ECA55-80C1-4489-8947-8472EDADAEA7}" type="pres">
      <dgm:prSet presAssocID="{CDA74367-58CF-42EA-823C-467724E4FC35}" presName="invisiNode" presStyleLbl="node1" presStyleIdx="2" presStyleCnt="5"/>
      <dgm:spPr/>
    </dgm:pt>
    <dgm:pt modelId="{9A082539-3E9B-45B2-8FE2-A1619D78EC49}" type="pres">
      <dgm:prSet presAssocID="{CDA74367-58CF-42EA-823C-467724E4FC35}" presName="imagNode" presStyleLbl="fgImgPlace1" presStyleIdx="2" presStyleCnt="5" custLinFactNeighborX="87" custLinFactNeighborY="4049"/>
      <dgm:spPr>
        <a:blipFill rotWithShape="1">
          <a:blip xmlns:r="http://schemas.openxmlformats.org/officeDocument/2006/relationships" r:embed="rId3"/>
          <a:srcRect/>
          <a:stretch>
            <a:fillRect l="-6000" r="-6000"/>
          </a:stretch>
        </a:blipFill>
      </dgm:spPr>
    </dgm:pt>
    <dgm:pt modelId="{25444CF0-CF3B-48B4-878E-E5E33D95114F}" type="pres">
      <dgm:prSet presAssocID="{304C2066-B2D4-4D45-BEBD-F0D2BDEAA150}" presName="sibTrans" presStyleLbl="sibTrans2D1" presStyleIdx="0" presStyleCnt="0"/>
      <dgm:spPr/>
    </dgm:pt>
    <dgm:pt modelId="{DF1542D1-F72B-419D-9A03-8E9F64758C7D}" type="pres">
      <dgm:prSet presAssocID="{711DE648-FB64-4DAA-883E-9C134C828D93}" presName="compNode" presStyleCnt="0"/>
      <dgm:spPr/>
    </dgm:pt>
    <dgm:pt modelId="{33E015DF-41E8-406C-A055-EFE78B13C143}" type="pres">
      <dgm:prSet presAssocID="{711DE648-FB64-4DAA-883E-9C134C828D93}" presName="node" presStyleLbl="node1" presStyleIdx="3" presStyleCnt="5" custLinFactX="-100000" custLinFactNeighborX="-123648">
        <dgm:presLayoutVars>
          <dgm:bulletEnabled val="1"/>
        </dgm:presLayoutVars>
      </dgm:prSet>
      <dgm:spPr/>
    </dgm:pt>
    <dgm:pt modelId="{5D97EDAB-35CA-4A01-879E-AC04D4CAA8E8}" type="pres">
      <dgm:prSet presAssocID="{711DE648-FB64-4DAA-883E-9C134C828D93}" presName="invisiNode" presStyleLbl="node1" presStyleIdx="3" presStyleCnt="5"/>
      <dgm:spPr/>
    </dgm:pt>
    <dgm:pt modelId="{F42BE7DA-30F3-4B0E-ABC7-CE0CD711E87B}" type="pres">
      <dgm:prSet presAssocID="{711DE648-FB64-4DAA-883E-9C134C828D93}" presName="imagNode" presStyleLbl="fgImgPlace1" presStyleIdx="3" presStyleCnt="5" custLinFactX="-100000" custLinFactNeighborX="-119175" custLinFactNeighborY="4049"/>
      <dgm:spPr>
        <a:blipFill rotWithShape="1">
          <a:blip xmlns:r="http://schemas.openxmlformats.org/officeDocument/2006/relationships" r:embed="rId4"/>
          <a:srcRect/>
          <a:stretch>
            <a:fillRect t="-25000" b="-25000"/>
          </a:stretch>
        </a:blipFill>
      </dgm:spPr>
    </dgm:pt>
    <dgm:pt modelId="{F391CD52-CEAE-457A-ADA0-D65285549B1A}" type="pres">
      <dgm:prSet presAssocID="{FC0DB156-897B-4BAB-8F11-DE066F8AEEA8}" presName="sibTrans" presStyleLbl="sibTrans2D1" presStyleIdx="0" presStyleCnt="0"/>
      <dgm:spPr/>
    </dgm:pt>
    <dgm:pt modelId="{77218171-079B-49D5-A268-E440B47B5429}" type="pres">
      <dgm:prSet presAssocID="{80F3D8E2-DC4F-4227-8735-2D6316D0E325}" presName="compNode" presStyleCnt="0"/>
      <dgm:spPr/>
    </dgm:pt>
    <dgm:pt modelId="{AA332928-2E82-47D0-BB80-D8539BBFADD8}" type="pres">
      <dgm:prSet presAssocID="{80F3D8E2-DC4F-4227-8735-2D6316D0E325}" presName="node" presStyleLbl="node1" presStyleIdx="4" presStyleCnt="5">
        <dgm:presLayoutVars>
          <dgm:bulletEnabled val="1"/>
        </dgm:presLayoutVars>
      </dgm:prSet>
      <dgm:spPr/>
    </dgm:pt>
    <dgm:pt modelId="{B655E49D-67A7-431F-92AD-37B59E839AAE}" type="pres">
      <dgm:prSet presAssocID="{80F3D8E2-DC4F-4227-8735-2D6316D0E325}" presName="invisiNode" presStyleLbl="node1" presStyleIdx="4" presStyleCnt="5"/>
      <dgm:spPr/>
    </dgm:pt>
    <dgm:pt modelId="{49D02847-8B32-4A81-B181-58E034181F09}" type="pres">
      <dgm:prSet presAssocID="{80F3D8E2-DC4F-4227-8735-2D6316D0E325}" presName="imagNode" presStyleLbl="fgImgPlace1" presStyleIdx="4" presStyleCnt="5"/>
      <dgm:spPr>
        <a:blipFill rotWithShape="1">
          <a:blip xmlns:r="http://schemas.openxmlformats.org/officeDocument/2006/relationships" r:embed="rId5"/>
          <a:srcRect/>
          <a:stretch>
            <a:fillRect t="-16000" b="-16000"/>
          </a:stretch>
        </a:blipFill>
      </dgm:spPr>
    </dgm:pt>
  </dgm:ptLst>
  <dgm:cxnLst>
    <dgm:cxn modelId="{BA0B1F01-7B31-41FC-A3FB-253D2B658099}" type="presOf" srcId="{80F3D8E2-DC4F-4227-8735-2D6316D0E325}" destId="{AA332928-2E82-47D0-BB80-D8539BBFADD8}" srcOrd="0" destOrd="0" presId="urn:microsoft.com/office/officeart/2005/8/layout/pList2"/>
    <dgm:cxn modelId="{0E976C01-F121-4936-86D3-FCD88ABDDE3C}" srcId="{C3112C3A-0F25-4E3F-BE10-3A9B0BADF418}" destId="{80F3D8E2-DC4F-4227-8735-2D6316D0E325}" srcOrd="4" destOrd="0" parTransId="{A9779347-26CF-4128-9A33-19F86BCCE973}" sibTransId="{1338D241-2A18-4F28-8C69-815C7F7328A0}"/>
    <dgm:cxn modelId="{FD569808-DFCF-4DB7-BB64-37D9D4EAF0A0}" srcId="{3CB3E900-4573-485D-96DA-C1D1F820CA99}" destId="{76D1815F-B64E-42D8-A627-03509045182F}" srcOrd="0" destOrd="0" parTransId="{AB52D872-0B84-4E07-AE28-77930EE72C93}" sibTransId="{DEDEEA57-161F-45FB-8903-FE2756A2D5D1}"/>
    <dgm:cxn modelId="{3B42C328-489A-44A3-A44F-C692D323694A}" srcId="{CDA74367-58CF-42EA-823C-467724E4FC35}" destId="{9A9D79A4-8592-4D9E-BEDF-14832971A90F}" srcOrd="0" destOrd="0" parTransId="{B51DD84B-FFC3-4466-9D3F-618B10221890}" sibTransId="{49B5E125-3FC6-402D-8522-181CE7D0A178}"/>
    <dgm:cxn modelId="{F5563C3D-BC1D-4922-9F98-A2B8E16B2E92}" type="presOf" srcId="{9A9D79A4-8592-4D9E-BEDF-14832971A90F}" destId="{346F9A92-4E50-4F94-8D24-C0613558A4E4}" srcOrd="0" destOrd="1" presId="urn:microsoft.com/office/officeart/2005/8/layout/pList2"/>
    <dgm:cxn modelId="{969E0641-8961-4041-AFD2-76BDA0F68406}" type="presOf" srcId="{44841EFB-5BFD-4A8E-A8B5-C30EDB1C797F}" destId="{AA332928-2E82-47D0-BB80-D8539BBFADD8}" srcOrd="0" destOrd="1" presId="urn:microsoft.com/office/officeart/2005/8/layout/pList2"/>
    <dgm:cxn modelId="{38AE364C-5519-4B29-AF21-AFE9D1AEC283}" type="presOf" srcId="{BBE60858-E7F7-4333-A4D2-BC97EA267A97}" destId="{FC7A2239-439C-4A44-822B-45E03C28097B}" srcOrd="0" destOrd="0" presId="urn:microsoft.com/office/officeart/2005/8/layout/pList2"/>
    <dgm:cxn modelId="{C928E775-B778-496E-84F2-649C54D2F360}" type="presOf" srcId="{70465DB8-B0F0-45C4-AF3D-0E364EC52D01}" destId="{6D2BC683-2953-4C30-8398-50ECC4E49535}" srcOrd="0" destOrd="0" presId="urn:microsoft.com/office/officeart/2005/8/layout/pList2"/>
    <dgm:cxn modelId="{747CB176-3005-4144-9CC0-D624AC129C9A}" type="presOf" srcId="{C3112C3A-0F25-4E3F-BE10-3A9B0BADF418}" destId="{F851C976-A779-465B-A273-59F1DDAD3CA2}" srcOrd="0" destOrd="0" presId="urn:microsoft.com/office/officeart/2005/8/layout/pList2"/>
    <dgm:cxn modelId="{958ECC79-8870-4208-9A53-2EC57FB44588}" srcId="{BBE60858-E7F7-4333-A4D2-BC97EA267A97}" destId="{FF7A304E-C2D5-4015-8E93-3A46ECB3E344}" srcOrd="0" destOrd="0" parTransId="{BA569473-4C8C-4923-B3C1-20979E6AC01D}" sibTransId="{D90FB4C9-D563-4451-B9BC-A769977CD25A}"/>
    <dgm:cxn modelId="{C6B8687B-3328-4028-8B29-FD2D2E467027}" type="presOf" srcId="{3CB3E900-4573-485D-96DA-C1D1F820CA99}" destId="{CD919C41-0F66-41BD-908C-68B3D39120AC}" srcOrd="0" destOrd="0" presId="urn:microsoft.com/office/officeart/2005/8/layout/pList2"/>
    <dgm:cxn modelId="{B182FE9B-4AA5-4B73-BE81-1FDB75AE8636}" type="presOf" srcId="{FF7A304E-C2D5-4015-8E93-3A46ECB3E344}" destId="{FC7A2239-439C-4A44-822B-45E03C28097B}" srcOrd="0" destOrd="1" presId="urn:microsoft.com/office/officeart/2005/8/layout/pList2"/>
    <dgm:cxn modelId="{836D6DA4-6139-420A-B886-62AFBCA80AD1}" srcId="{C3112C3A-0F25-4E3F-BE10-3A9B0BADF418}" destId="{BBE60858-E7F7-4333-A4D2-BC97EA267A97}" srcOrd="0" destOrd="0" parTransId="{B3225628-8A8D-40C5-89C6-6DE7A1B95D86}" sibTransId="{70465DB8-B0F0-45C4-AF3D-0E364EC52D01}"/>
    <dgm:cxn modelId="{2FFC47A9-CC24-4208-B526-559EE5DEB38E}" type="presOf" srcId="{711DE648-FB64-4DAA-883E-9C134C828D93}" destId="{33E015DF-41E8-406C-A055-EFE78B13C143}" srcOrd="0" destOrd="0" presId="urn:microsoft.com/office/officeart/2005/8/layout/pList2"/>
    <dgm:cxn modelId="{E5937AA9-07DE-4067-B786-91FB1109B039}" type="presOf" srcId="{304C2066-B2D4-4D45-BEBD-F0D2BDEAA150}" destId="{25444CF0-CF3B-48B4-878E-E5E33D95114F}" srcOrd="0" destOrd="0" presId="urn:microsoft.com/office/officeart/2005/8/layout/pList2"/>
    <dgm:cxn modelId="{97BD92AF-3EA1-46FB-B92D-8681D155D73B}" type="presOf" srcId="{0CE6DF4F-52FA-4752-94CC-B5E297C82538}" destId="{33E015DF-41E8-406C-A055-EFE78B13C143}" srcOrd="0" destOrd="1" presId="urn:microsoft.com/office/officeart/2005/8/layout/pList2"/>
    <dgm:cxn modelId="{412597BD-4921-48DA-A66F-F6DF4E8B8EF6}" srcId="{C3112C3A-0F25-4E3F-BE10-3A9B0BADF418}" destId="{CDA74367-58CF-42EA-823C-467724E4FC35}" srcOrd="2" destOrd="0" parTransId="{B39F3EF9-3851-4997-B230-4A967C5E882E}" sibTransId="{304C2066-B2D4-4D45-BEBD-F0D2BDEAA150}"/>
    <dgm:cxn modelId="{5167DCBE-F5C3-4F8C-8A36-5C7DCABAEF6F}" type="presOf" srcId="{76D1815F-B64E-42D8-A627-03509045182F}" destId="{CD919C41-0F66-41BD-908C-68B3D39120AC}" srcOrd="0" destOrd="1" presId="urn:microsoft.com/office/officeart/2005/8/layout/pList2"/>
    <dgm:cxn modelId="{DE94C2C8-8E49-4C50-8DDA-6DFDBB7A7D81}" type="presOf" srcId="{6FB54F5E-053E-480E-9A20-8C0C9D063FC7}" destId="{30C2E056-C8E1-429D-A727-368E191BA23F}" srcOrd="0" destOrd="0" presId="urn:microsoft.com/office/officeart/2005/8/layout/pList2"/>
    <dgm:cxn modelId="{5F1419D7-524E-49C5-A920-1EEA381F0CE7}" srcId="{711DE648-FB64-4DAA-883E-9C134C828D93}" destId="{0CE6DF4F-52FA-4752-94CC-B5E297C82538}" srcOrd="0" destOrd="0" parTransId="{78892DE8-DF2C-4536-B6A0-A70DF5CEB2E2}" sibTransId="{1806FC97-BED1-4775-B5A9-BB472BB3A011}"/>
    <dgm:cxn modelId="{94A435D7-1675-417A-A179-35B7AF4A4EC9}" srcId="{C3112C3A-0F25-4E3F-BE10-3A9B0BADF418}" destId="{711DE648-FB64-4DAA-883E-9C134C828D93}" srcOrd="3" destOrd="0" parTransId="{D90F64E4-D316-477A-BCCD-EC963D983CA2}" sibTransId="{FC0DB156-897B-4BAB-8F11-DE066F8AEEA8}"/>
    <dgm:cxn modelId="{F08006DE-28E8-497F-AABE-C6EFAE39B7DF}" type="presOf" srcId="{CDA74367-58CF-42EA-823C-467724E4FC35}" destId="{346F9A92-4E50-4F94-8D24-C0613558A4E4}" srcOrd="0" destOrd="0" presId="urn:microsoft.com/office/officeart/2005/8/layout/pList2"/>
    <dgm:cxn modelId="{AE6C08DF-000F-4BFA-99C4-D081BC046AD2}" srcId="{80F3D8E2-DC4F-4227-8735-2D6316D0E325}" destId="{44841EFB-5BFD-4A8E-A8B5-C30EDB1C797F}" srcOrd="0" destOrd="0" parTransId="{F5BD5392-2327-488E-9424-7D28211BFB9E}" sibTransId="{128D6792-C486-481A-9D02-F34744C15D30}"/>
    <dgm:cxn modelId="{079E92F0-53F9-4DE8-9B1F-97EABCBA9111}" type="presOf" srcId="{FC0DB156-897B-4BAB-8F11-DE066F8AEEA8}" destId="{F391CD52-CEAE-457A-ADA0-D65285549B1A}" srcOrd="0" destOrd="0" presId="urn:microsoft.com/office/officeart/2005/8/layout/pList2"/>
    <dgm:cxn modelId="{27DC66FE-9CCA-4299-B086-DB115FC85345}" srcId="{C3112C3A-0F25-4E3F-BE10-3A9B0BADF418}" destId="{3CB3E900-4573-485D-96DA-C1D1F820CA99}" srcOrd="1" destOrd="0" parTransId="{684D41FD-3D18-4974-B684-4DFD6DB5FD43}" sibTransId="{6FB54F5E-053E-480E-9A20-8C0C9D063FC7}"/>
    <dgm:cxn modelId="{9BFA3763-86A1-4375-9B69-3340779F6954}" type="presParOf" srcId="{F851C976-A779-465B-A273-59F1DDAD3CA2}" destId="{EC49EC95-8811-4CDD-87E7-F5CC958EDE03}" srcOrd="0" destOrd="0" presId="urn:microsoft.com/office/officeart/2005/8/layout/pList2"/>
    <dgm:cxn modelId="{E21C2E5D-5745-41A8-9203-DE6BB4C6426C}" type="presParOf" srcId="{F851C976-A779-465B-A273-59F1DDAD3CA2}" destId="{067A3BEB-39CB-4990-921E-F122CEF114CA}" srcOrd="1" destOrd="0" presId="urn:microsoft.com/office/officeart/2005/8/layout/pList2"/>
    <dgm:cxn modelId="{EB27C091-0DCD-412D-AFE5-022EE8B75066}" type="presParOf" srcId="{067A3BEB-39CB-4990-921E-F122CEF114CA}" destId="{A85056CD-491C-4CD7-90FE-5A47997450AA}" srcOrd="0" destOrd="0" presId="urn:microsoft.com/office/officeart/2005/8/layout/pList2"/>
    <dgm:cxn modelId="{AC4187AE-18FB-4004-977D-F0B018C3F853}" type="presParOf" srcId="{A85056CD-491C-4CD7-90FE-5A47997450AA}" destId="{FC7A2239-439C-4A44-822B-45E03C28097B}" srcOrd="0" destOrd="0" presId="urn:microsoft.com/office/officeart/2005/8/layout/pList2"/>
    <dgm:cxn modelId="{2EFBAEBC-FEFB-49C8-9BD4-160B2B5AEDF2}" type="presParOf" srcId="{A85056CD-491C-4CD7-90FE-5A47997450AA}" destId="{37CDA26C-6C7B-4FB1-9C5E-FDCF84B316B5}" srcOrd="1" destOrd="0" presId="urn:microsoft.com/office/officeart/2005/8/layout/pList2"/>
    <dgm:cxn modelId="{C039DFC5-2B20-48B4-90D0-4C27B21DEF65}" type="presParOf" srcId="{A85056CD-491C-4CD7-90FE-5A47997450AA}" destId="{699FC842-0A40-4275-B7B9-9378428A82AD}" srcOrd="2" destOrd="0" presId="urn:microsoft.com/office/officeart/2005/8/layout/pList2"/>
    <dgm:cxn modelId="{526FF7C5-7EFE-4AC2-81E8-A6E0144CCC42}" type="presParOf" srcId="{067A3BEB-39CB-4990-921E-F122CEF114CA}" destId="{6D2BC683-2953-4C30-8398-50ECC4E49535}" srcOrd="1" destOrd="0" presId="urn:microsoft.com/office/officeart/2005/8/layout/pList2"/>
    <dgm:cxn modelId="{04F13036-D397-4755-A9DE-898CC74A61D0}" type="presParOf" srcId="{067A3BEB-39CB-4990-921E-F122CEF114CA}" destId="{77FD5B37-F114-41EE-B52B-EB70EDFA9FC1}" srcOrd="2" destOrd="0" presId="urn:microsoft.com/office/officeart/2005/8/layout/pList2"/>
    <dgm:cxn modelId="{5A7773E1-F0BC-44CB-B49C-7F8652330D10}" type="presParOf" srcId="{77FD5B37-F114-41EE-B52B-EB70EDFA9FC1}" destId="{CD919C41-0F66-41BD-908C-68B3D39120AC}" srcOrd="0" destOrd="0" presId="urn:microsoft.com/office/officeart/2005/8/layout/pList2"/>
    <dgm:cxn modelId="{6BC20870-DB2F-471D-B67C-11D023E038B0}" type="presParOf" srcId="{77FD5B37-F114-41EE-B52B-EB70EDFA9FC1}" destId="{866A3839-F73E-41FA-A813-8D8A2A920BD1}" srcOrd="1" destOrd="0" presId="urn:microsoft.com/office/officeart/2005/8/layout/pList2"/>
    <dgm:cxn modelId="{181819FB-38DD-49C9-B29A-FB32103FD69B}" type="presParOf" srcId="{77FD5B37-F114-41EE-B52B-EB70EDFA9FC1}" destId="{C38679F9-196C-4F73-ACC3-1C750CDC1CF8}" srcOrd="2" destOrd="0" presId="urn:microsoft.com/office/officeart/2005/8/layout/pList2"/>
    <dgm:cxn modelId="{E9673675-A14B-43DA-8C0C-7464EFDAED46}" type="presParOf" srcId="{067A3BEB-39CB-4990-921E-F122CEF114CA}" destId="{30C2E056-C8E1-429D-A727-368E191BA23F}" srcOrd="3" destOrd="0" presId="urn:microsoft.com/office/officeart/2005/8/layout/pList2"/>
    <dgm:cxn modelId="{236B9A04-47B1-47F8-81A6-8EDFD24C2D2D}" type="presParOf" srcId="{067A3BEB-39CB-4990-921E-F122CEF114CA}" destId="{82ABB994-E652-4A36-B18A-909B7D85F62B}" srcOrd="4" destOrd="0" presId="urn:microsoft.com/office/officeart/2005/8/layout/pList2"/>
    <dgm:cxn modelId="{431A4D29-BBFA-4081-8F92-5CBEB8D16736}" type="presParOf" srcId="{82ABB994-E652-4A36-B18A-909B7D85F62B}" destId="{346F9A92-4E50-4F94-8D24-C0613558A4E4}" srcOrd="0" destOrd="0" presId="urn:microsoft.com/office/officeart/2005/8/layout/pList2"/>
    <dgm:cxn modelId="{1DAD62B1-8CA4-404D-A2F7-137AF208F56C}" type="presParOf" srcId="{82ABB994-E652-4A36-B18A-909B7D85F62B}" destId="{BB5ECA55-80C1-4489-8947-8472EDADAEA7}" srcOrd="1" destOrd="0" presId="urn:microsoft.com/office/officeart/2005/8/layout/pList2"/>
    <dgm:cxn modelId="{C037D42F-D33B-4B6E-A015-DFA4B6F749B3}" type="presParOf" srcId="{82ABB994-E652-4A36-B18A-909B7D85F62B}" destId="{9A082539-3E9B-45B2-8FE2-A1619D78EC49}" srcOrd="2" destOrd="0" presId="urn:microsoft.com/office/officeart/2005/8/layout/pList2"/>
    <dgm:cxn modelId="{5D0453BC-100B-4C68-95FA-3EB95F92C53E}" type="presParOf" srcId="{067A3BEB-39CB-4990-921E-F122CEF114CA}" destId="{25444CF0-CF3B-48B4-878E-E5E33D95114F}" srcOrd="5" destOrd="0" presId="urn:microsoft.com/office/officeart/2005/8/layout/pList2"/>
    <dgm:cxn modelId="{9B4497C2-58B7-433A-844C-78E4A56CA203}" type="presParOf" srcId="{067A3BEB-39CB-4990-921E-F122CEF114CA}" destId="{DF1542D1-F72B-419D-9A03-8E9F64758C7D}" srcOrd="6" destOrd="0" presId="urn:microsoft.com/office/officeart/2005/8/layout/pList2"/>
    <dgm:cxn modelId="{030A2FA7-195A-42F1-8C11-19617EBF5660}" type="presParOf" srcId="{DF1542D1-F72B-419D-9A03-8E9F64758C7D}" destId="{33E015DF-41E8-406C-A055-EFE78B13C143}" srcOrd="0" destOrd="0" presId="urn:microsoft.com/office/officeart/2005/8/layout/pList2"/>
    <dgm:cxn modelId="{BF738151-7C11-46C1-A970-DA48AD9A6260}" type="presParOf" srcId="{DF1542D1-F72B-419D-9A03-8E9F64758C7D}" destId="{5D97EDAB-35CA-4A01-879E-AC04D4CAA8E8}" srcOrd="1" destOrd="0" presId="urn:microsoft.com/office/officeart/2005/8/layout/pList2"/>
    <dgm:cxn modelId="{B00A2504-A063-4734-90D2-D0ADA8E575F9}" type="presParOf" srcId="{DF1542D1-F72B-419D-9A03-8E9F64758C7D}" destId="{F42BE7DA-30F3-4B0E-ABC7-CE0CD711E87B}" srcOrd="2" destOrd="0" presId="urn:microsoft.com/office/officeart/2005/8/layout/pList2"/>
    <dgm:cxn modelId="{5594EA2C-9818-43AB-B032-30CB7B69F4E9}" type="presParOf" srcId="{067A3BEB-39CB-4990-921E-F122CEF114CA}" destId="{F391CD52-CEAE-457A-ADA0-D65285549B1A}" srcOrd="7" destOrd="0" presId="urn:microsoft.com/office/officeart/2005/8/layout/pList2"/>
    <dgm:cxn modelId="{4CFB5166-A91E-4CA5-93FC-1E418C000CE8}" type="presParOf" srcId="{067A3BEB-39CB-4990-921E-F122CEF114CA}" destId="{77218171-079B-49D5-A268-E440B47B5429}" srcOrd="8" destOrd="0" presId="urn:microsoft.com/office/officeart/2005/8/layout/pList2"/>
    <dgm:cxn modelId="{71D29F3B-D431-4F6D-B7AF-5EA863F7BB2C}" type="presParOf" srcId="{77218171-079B-49D5-A268-E440B47B5429}" destId="{AA332928-2E82-47D0-BB80-D8539BBFADD8}" srcOrd="0" destOrd="0" presId="urn:microsoft.com/office/officeart/2005/8/layout/pList2"/>
    <dgm:cxn modelId="{F0681971-296F-4C93-8647-2F01E4E8C45F}" type="presParOf" srcId="{77218171-079B-49D5-A268-E440B47B5429}" destId="{B655E49D-67A7-431F-92AD-37B59E839AAE}" srcOrd="1" destOrd="0" presId="urn:microsoft.com/office/officeart/2005/8/layout/pList2"/>
    <dgm:cxn modelId="{91CA033D-740E-4AED-82A9-9F5F138BB49F}" type="presParOf" srcId="{77218171-079B-49D5-A268-E440B47B5429}" destId="{49D02847-8B32-4A81-B181-58E034181F0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504E63-5ABA-435C-BFC6-21A39917D572}" type="doc">
      <dgm:prSet loTypeId="urn:microsoft.com/office/officeart/2005/8/layout/default" loCatId="list" qsTypeId="urn:microsoft.com/office/officeart/2005/8/quickstyle/simple5" qsCatId="simple" csTypeId="urn:microsoft.com/office/officeart/2005/8/colors/colorful1" csCatId="colorful"/>
      <dgm:spPr/>
      <dgm:t>
        <a:bodyPr/>
        <a:lstStyle/>
        <a:p>
          <a:endParaRPr lang="en-US"/>
        </a:p>
      </dgm:t>
    </dgm:pt>
    <dgm:pt modelId="{AF513284-A171-4D10-AECF-C7B5EA1FD702}">
      <dgm:prSet/>
      <dgm:spPr/>
      <dgm:t>
        <a:bodyPr/>
        <a:lstStyle/>
        <a:p>
          <a:r>
            <a:rPr lang="de-DE"/>
            <a:t>Soziale Arbeit hat keinen klaren Bezugsrahmen, in dem sie stattfindet </a:t>
          </a:r>
          <a:endParaRPr lang="en-US"/>
        </a:p>
      </dgm:t>
    </dgm:pt>
    <dgm:pt modelId="{EC5D90F5-D4C2-4F92-BD43-D9EADFCCB9C5}" type="parTrans" cxnId="{7111178C-FFAB-4811-9339-3ACA52776EEF}">
      <dgm:prSet/>
      <dgm:spPr/>
      <dgm:t>
        <a:bodyPr/>
        <a:lstStyle/>
        <a:p>
          <a:endParaRPr lang="en-US"/>
        </a:p>
      </dgm:t>
    </dgm:pt>
    <dgm:pt modelId="{B3A9E069-A316-4286-B27D-1B86143A3B1B}" type="sibTrans" cxnId="{7111178C-FFAB-4811-9339-3ACA52776EEF}">
      <dgm:prSet/>
      <dgm:spPr/>
      <dgm:t>
        <a:bodyPr/>
        <a:lstStyle/>
        <a:p>
          <a:endParaRPr lang="en-US"/>
        </a:p>
      </dgm:t>
    </dgm:pt>
    <dgm:pt modelId="{3F836255-B105-46DD-AE5B-F1C6CD48B7F4}">
      <dgm:prSet/>
      <dgm:spPr/>
      <dgm:t>
        <a:bodyPr/>
        <a:lstStyle/>
        <a:p>
          <a:r>
            <a:rPr lang="de-DE"/>
            <a:t>Kein abgrenzbares und eingrenzbares Aufgabenverständnis </a:t>
          </a:r>
          <a:endParaRPr lang="en-US"/>
        </a:p>
      </dgm:t>
    </dgm:pt>
    <dgm:pt modelId="{42B94CF6-E11E-4810-9EDF-1648B541F08D}" type="parTrans" cxnId="{D67E31CE-E698-4DB3-BF84-84C68C3E4A21}">
      <dgm:prSet/>
      <dgm:spPr/>
      <dgm:t>
        <a:bodyPr/>
        <a:lstStyle/>
        <a:p>
          <a:endParaRPr lang="en-US"/>
        </a:p>
      </dgm:t>
    </dgm:pt>
    <dgm:pt modelId="{6D363E28-D1E3-458F-9A33-5A27EB6E349A}" type="sibTrans" cxnId="{D67E31CE-E698-4DB3-BF84-84C68C3E4A21}">
      <dgm:prSet/>
      <dgm:spPr/>
      <dgm:t>
        <a:bodyPr/>
        <a:lstStyle/>
        <a:p>
          <a:endParaRPr lang="en-US"/>
        </a:p>
      </dgm:t>
    </dgm:pt>
    <dgm:pt modelId="{0437B5B2-6DD0-4AE1-B330-21A6515C39A3}">
      <dgm:prSet/>
      <dgm:spPr/>
      <dgm:t>
        <a:bodyPr/>
        <a:lstStyle/>
        <a:p>
          <a:r>
            <a:rPr lang="de-DE"/>
            <a:t>Enthält therapeutische, administrative, psychosoziale und organisatorische Zielsetzungen (Lattke, 1955) </a:t>
          </a:r>
          <a:endParaRPr lang="en-US"/>
        </a:p>
      </dgm:t>
    </dgm:pt>
    <dgm:pt modelId="{3C5FCA07-B83D-4FCA-A749-03DADDB69565}" type="parTrans" cxnId="{99369B7B-1305-4188-BC4C-655490B0BF7C}">
      <dgm:prSet/>
      <dgm:spPr/>
      <dgm:t>
        <a:bodyPr/>
        <a:lstStyle/>
        <a:p>
          <a:endParaRPr lang="en-US"/>
        </a:p>
      </dgm:t>
    </dgm:pt>
    <dgm:pt modelId="{12374A10-16AC-4AC3-8A30-0C2C187E4EDA}" type="sibTrans" cxnId="{99369B7B-1305-4188-BC4C-655490B0BF7C}">
      <dgm:prSet/>
      <dgm:spPr/>
      <dgm:t>
        <a:bodyPr/>
        <a:lstStyle/>
        <a:p>
          <a:endParaRPr lang="en-US"/>
        </a:p>
      </dgm:t>
    </dgm:pt>
    <dgm:pt modelId="{603CC233-3300-4466-9664-D320CD5174E2}">
      <dgm:prSet/>
      <dgm:spPr/>
      <dgm:t>
        <a:bodyPr/>
        <a:lstStyle/>
        <a:p>
          <a:r>
            <a:rPr lang="de-DE"/>
            <a:t>Hilfe zur Selbsthilfe und Aktivierung von Kompetenzen zur Lebensbewältigung</a:t>
          </a:r>
          <a:endParaRPr lang="en-US"/>
        </a:p>
      </dgm:t>
    </dgm:pt>
    <dgm:pt modelId="{D897F446-1201-4601-B2EC-1FC0B46E9B1D}" type="parTrans" cxnId="{03EDF50C-0256-48FA-B741-87E16A3B9C21}">
      <dgm:prSet/>
      <dgm:spPr/>
      <dgm:t>
        <a:bodyPr/>
        <a:lstStyle/>
        <a:p>
          <a:endParaRPr lang="en-US"/>
        </a:p>
      </dgm:t>
    </dgm:pt>
    <dgm:pt modelId="{E3DA69AE-E41E-45B5-A555-94674EBA6A1C}" type="sibTrans" cxnId="{03EDF50C-0256-48FA-B741-87E16A3B9C21}">
      <dgm:prSet/>
      <dgm:spPr/>
      <dgm:t>
        <a:bodyPr/>
        <a:lstStyle/>
        <a:p>
          <a:endParaRPr lang="en-US"/>
        </a:p>
      </dgm:t>
    </dgm:pt>
    <dgm:pt modelId="{39053F50-1D58-4404-A787-858714CF0D98}">
      <dgm:prSet/>
      <dgm:spPr/>
      <dgm:t>
        <a:bodyPr/>
        <a:lstStyle/>
        <a:p>
          <a:r>
            <a:rPr lang="de-DE"/>
            <a:t>Subsidiaritätsprinzip: Bedarfs- und Leistungsgerechtigkeit  </a:t>
          </a:r>
          <a:endParaRPr lang="en-US"/>
        </a:p>
      </dgm:t>
    </dgm:pt>
    <dgm:pt modelId="{6008E0C7-6ABD-4B30-92A2-10C44467F56D}" type="parTrans" cxnId="{946F3C2C-6113-498A-857D-CEEFEA50AEED}">
      <dgm:prSet/>
      <dgm:spPr/>
      <dgm:t>
        <a:bodyPr/>
        <a:lstStyle/>
        <a:p>
          <a:endParaRPr lang="en-US"/>
        </a:p>
      </dgm:t>
    </dgm:pt>
    <dgm:pt modelId="{A22909E5-CB1E-46A4-B22C-38632DDC74EA}" type="sibTrans" cxnId="{946F3C2C-6113-498A-857D-CEEFEA50AEED}">
      <dgm:prSet/>
      <dgm:spPr/>
      <dgm:t>
        <a:bodyPr/>
        <a:lstStyle/>
        <a:p>
          <a:endParaRPr lang="en-US"/>
        </a:p>
      </dgm:t>
    </dgm:pt>
    <dgm:pt modelId="{6DEA07B3-46FF-41C7-8A34-A4076E559637}" type="pres">
      <dgm:prSet presAssocID="{E4504E63-5ABA-435C-BFC6-21A39917D572}" presName="diagram" presStyleCnt="0">
        <dgm:presLayoutVars>
          <dgm:dir/>
          <dgm:resizeHandles val="exact"/>
        </dgm:presLayoutVars>
      </dgm:prSet>
      <dgm:spPr/>
    </dgm:pt>
    <dgm:pt modelId="{40120A70-D53D-409D-98FA-95114F3C65E1}" type="pres">
      <dgm:prSet presAssocID="{AF513284-A171-4D10-AECF-C7B5EA1FD702}" presName="node" presStyleLbl="node1" presStyleIdx="0" presStyleCnt="5">
        <dgm:presLayoutVars>
          <dgm:bulletEnabled val="1"/>
        </dgm:presLayoutVars>
      </dgm:prSet>
      <dgm:spPr/>
    </dgm:pt>
    <dgm:pt modelId="{ED1C3051-DC37-435E-8950-38E84A545FBE}" type="pres">
      <dgm:prSet presAssocID="{B3A9E069-A316-4286-B27D-1B86143A3B1B}" presName="sibTrans" presStyleCnt="0"/>
      <dgm:spPr/>
    </dgm:pt>
    <dgm:pt modelId="{C0CDBE10-48B6-4452-9E3D-4F25A005A2FE}" type="pres">
      <dgm:prSet presAssocID="{3F836255-B105-46DD-AE5B-F1C6CD48B7F4}" presName="node" presStyleLbl="node1" presStyleIdx="1" presStyleCnt="5">
        <dgm:presLayoutVars>
          <dgm:bulletEnabled val="1"/>
        </dgm:presLayoutVars>
      </dgm:prSet>
      <dgm:spPr/>
    </dgm:pt>
    <dgm:pt modelId="{3A18827C-EF2D-4D78-8A32-CF76E1A90333}" type="pres">
      <dgm:prSet presAssocID="{6D363E28-D1E3-458F-9A33-5A27EB6E349A}" presName="sibTrans" presStyleCnt="0"/>
      <dgm:spPr/>
    </dgm:pt>
    <dgm:pt modelId="{46F15546-1E52-4582-B372-146E539F379C}" type="pres">
      <dgm:prSet presAssocID="{0437B5B2-6DD0-4AE1-B330-21A6515C39A3}" presName="node" presStyleLbl="node1" presStyleIdx="2" presStyleCnt="5">
        <dgm:presLayoutVars>
          <dgm:bulletEnabled val="1"/>
        </dgm:presLayoutVars>
      </dgm:prSet>
      <dgm:spPr/>
    </dgm:pt>
    <dgm:pt modelId="{C283AA50-9593-4E01-B6A0-E9821EADC899}" type="pres">
      <dgm:prSet presAssocID="{12374A10-16AC-4AC3-8A30-0C2C187E4EDA}" presName="sibTrans" presStyleCnt="0"/>
      <dgm:spPr/>
    </dgm:pt>
    <dgm:pt modelId="{17C3ECB3-5FC7-486F-BDD4-83AFD7ADCFF2}" type="pres">
      <dgm:prSet presAssocID="{603CC233-3300-4466-9664-D320CD5174E2}" presName="node" presStyleLbl="node1" presStyleIdx="3" presStyleCnt="5">
        <dgm:presLayoutVars>
          <dgm:bulletEnabled val="1"/>
        </dgm:presLayoutVars>
      </dgm:prSet>
      <dgm:spPr/>
    </dgm:pt>
    <dgm:pt modelId="{41AF3606-F6AD-4E90-B425-AB78E75DA273}" type="pres">
      <dgm:prSet presAssocID="{E3DA69AE-E41E-45B5-A555-94674EBA6A1C}" presName="sibTrans" presStyleCnt="0"/>
      <dgm:spPr/>
    </dgm:pt>
    <dgm:pt modelId="{92859C49-FF93-43D9-9F1D-3414E2FA3D71}" type="pres">
      <dgm:prSet presAssocID="{39053F50-1D58-4404-A787-858714CF0D98}" presName="node" presStyleLbl="node1" presStyleIdx="4" presStyleCnt="5">
        <dgm:presLayoutVars>
          <dgm:bulletEnabled val="1"/>
        </dgm:presLayoutVars>
      </dgm:prSet>
      <dgm:spPr/>
    </dgm:pt>
  </dgm:ptLst>
  <dgm:cxnLst>
    <dgm:cxn modelId="{03EDF50C-0256-48FA-B741-87E16A3B9C21}" srcId="{E4504E63-5ABA-435C-BFC6-21A39917D572}" destId="{603CC233-3300-4466-9664-D320CD5174E2}" srcOrd="3" destOrd="0" parTransId="{D897F446-1201-4601-B2EC-1FC0B46E9B1D}" sibTransId="{E3DA69AE-E41E-45B5-A555-94674EBA6A1C}"/>
    <dgm:cxn modelId="{DA226D16-4ECE-4B16-82EE-1BDE068C7C2B}" type="presOf" srcId="{0437B5B2-6DD0-4AE1-B330-21A6515C39A3}" destId="{46F15546-1E52-4582-B372-146E539F379C}" srcOrd="0" destOrd="0" presId="urn:microsoft.com/office/officeart/2005/8/layout/default"/>
    <dgm:cxn modelId="{09445C29-6A09-4784-BAE3-353448AD49DB}" type="presOf" srcId="{39053F50-1D58-4404-A787-858714CF0D98}" destId="{92859C49-FF93-43D9-9F1D-3414E2FA3D71}" srcOrd="0" destOrd="0" presId="urn:microsoft.com/office/officeart/2005/8/layout/default"/>
    <dgm:cxn modelId="{946F3C2C-6113-498A-857D-CEEFEA50AEED}" srcId="{E4504E63-5ABA-435C-BFC6-21A39917D572}" destId="{39053F50-1D58-4404-A787-858714CF0D98}" srcOrd="4" destOrd="0" parTransId="{6008E0C7-6ABD-4B30-92A2-10C44467F56D}" sibTransId="{A22909E5-CB1E-46A4-B22C-38632DDC74EA}"/>
    <dgm:cxn modelId="{F2F2343A-A209-46C7-A151-A041F8F47D66}" type="presOf" srcId="{AF513284-A171-4D10-AECF-C7B5EA1FD702}" destId="{40120A70-D53D-409D-98FA-95114F3C65E1}" srcOrd="0" destOrd="0" presId="urn:microsoft.com/office/officeart/2005/8/layout/default"/>
    <dgm:cxn modelId="{B5E7EB5F-9D38-4662-AB79-1460C9612618}" type="presOf" srcId="{603CC233-3300-4466-9664-D320CD5174E2}" destId="{17C3ECB3-5FC7-486F-BDD4-83AFD7ADCFF2}" srcOrd="0" destOrd="0" presId="urn:microsoft.com/office/officeart/2005/8/layout/default"/>
    <dgm:cxn modelId="{2170E64C-4C20-4A45-807B-6B4609F132DA}" type="presOf" srcId="{E4504E63-5ABA-435C-BFC6-21A39917D572}" destId="{6DEA07B3-46FF-41C7-8A34-A4076E559637}" srcOrd="0" destOrd="0" presId="urn:microsoft.com/office/officeart/2005/8/layout/default"/>
    <dgm:cxn modelId="{99369B7B-1305-4188-BC4C-655490B0BF7C}" srcId="{E4504E63-5ABA-435C-BFC6-21A39917D572}" destId="{0437B5B2-6DD0-4AE1-B330-21A6515C39A3}" srcOrd="2" destOrd="0" parTransId="{3C5FCA07-B83D-4FCA-A749-03DADDB69565}" sibTransId="{12374A10-16AC-4AC3-8A30-0C2C187E4EDA}"/>
    <dgm:cxn modelId="{7111178C-FFAB-4811-9339-3ACA52776EEF}" srcId="{E4504E63-5ABA-435C-BFC6-21A39917D572}" destId="{AF513284-A171-4D10-AECF-C7B5EA1FD702}" srcOrd="0" destOrd="0" parTransId="{EC5D90F5-D4C2-4F92-BD43-D9EADFCCB9C5}" sibTransId="{B3A9E069-A316-4286-B27D-1B86143A3B1B}"/>
    <dgm:cxn modelId="{D67E31CE-E698-4DB3-BF84-84C68C3E4A21}" srcId="{E4504E63-5ABA-435C-BFC6-21A39917D572}" destId="{3F836255-B105-46DD-AE5B-F1C6CD48B7F4}" srcOrd="1" destOrd="0" parTransId="{42B94CF6-E11E-4810-9EDF-1648B541F08D}" sibTransId="{6D363E28-D1E3-458F-9A33-5A27EB6E349A}"/>
    <dgm:cxn modelId="{FA0B14EC-700E-4F23-841A-DA63C642B941}" type="presOf" srcId="{3F836255-B105-46DD-AE5B-F1C6CD48B7F4}" destId="{C0CDBE10-48B6-4452-9E3D-4F25A005A2FE}" srcOrd="0" destOrd="0" presId="urn:microsoft.com/office/officeart/2005/8/layout/default"/>
    <dgm:cxn modelId="{A4CDE3CE-D756-49AE-AA33-7AE3BF647986}" type="presParOf" srcId="{6DEA07B3-46FF-41C7-8A34-A4076E559637}" destId="{40120A70-D53D-409D-98FA-95114F3C65E1}" srcOrd="0" destOrd="0" presId="urn:microsoft.com/office/officeart/2005/8/layout/default"/>
    <dgm:cxn modelId="{CF54C94C-7369-4DCB-B74D-202DB16C5F07}" type="presParOf" srcId="{6DEA07B3-46FF-41C7-8A34-A4076E559637}" destId="{ED1C3051-DC37-435E-8950-38E84A545FBE}" srcOrd="1" destOrd="0" presId="urn:microsoft.com/office/officeart/2005/8/layout/default"/>
    <dgm:cxn modelId="{A861A490-4532-40F4-9288-817F3A6BDF3E}" type="presParOf" srcId="{6DEA07B3-46FF-41C7-8A34-A4076E559637}" destId="{C0CDBE10-48B6-4452-9E3D-4F25A005A2FE}" srcOrd="2" destOrd="0" presId="urn:microsoft.com/office/officeart/2005/8/layout/default"/>
    <dgm:cxn modelId="{D25CDB1D-63D3-4BBF-ABF0-6D5EEB816217}" type="presParOf" srcId="{6DEA07B3-46FF-41C7-8A34-A4076E559637}" destId="{3A18827C-EF2D-4D78-8A32-CF76E1A90333}" srcOrd="3" destOrd="0" presId="urn:microsoft.com/office/officeart/2005/8/layout/default"/>
    <dgm:cxn modelId="{BFA2B6AE-C446-42E3-93AB-B4B86BF32127}" type="presParOf" srcId="{6DEA07B3-46FF-41C7-8A34-A4076E559637}" destId="{46F15546-1E52-4582-B372-146E539F379C}" srcOrd="4" destOrd="0" presId="urn:microsoft.com/office/officeart/2005/8/layout/default"/>
    <dgm:cxn modelId="{817393CA-6697-4E37-84B8-D4C1DE783F5E}" type="presParOf" srcId="{6DEA07B3-46FF-41C7-8A34-A4076E559637}" destId="{C283AA50-9593-4E01-B6A0-E9821EADC899}" srcOrd="5" destOrd="0" presId="urn:microsoft.com/office/officeart/2005/8/layout/default"/>
    <dgm:cxn modelId="{35CE56B3-1DD0-4E3B-BC4A-9797ABDCEBC9}" type="presParOf" srcId="{6DEA07B3-46FF-41C7-8A34-A4076E559637}" destId="{17C3ECB3-5FC7-486F-BDD4-83AFD7ADCFF2}" srcOrd="6" destOrd="0" presId="urn:microsoft.com/office/officeart/2005/8/layout/default"/>
    <dgm:cxn modelId="{F7E41FFC-4C41-4D6A-9F46-30B9DED4F3C8}" type="presParOf" srcId="{6DEA07B3-46FF-41C7-8A34-A4076E559637}" destId="{41AF3606-F6AD-4E90-B425-AB78E75DA273}" srcOrd="7" destOrd="0" presId="urn:microsoft.com/office/officeart/2005/8/layout/default"/>
    <dgm:cxn modelId="{BE6A06DC-03A6-4959-8D2A-F6904B746CDD}" type="presParOf" srcId="{6DEA07B3-46FF-41C7-8A34-A4076E559637}" destId="{92859C49-FF93-43D9-9F1D-3414E2FA3D7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BF528-2FE4-4DD0-99A6-309FCAE22824}">
      <dsp:nvSpPr>
        <dsp:cNvPr id="0" name=""/>
        <dsp:cNvSpPr/>
      </dsp:nvSpPr>
      <dsp:spPr>
        <a:xfrm>
          <a:off x="0" y="0"/>
          <a:ext cx="5807380" cy="1579433"/>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DE" sz="2800" kern="1200"/>
            <a:t>Vorname Nachname, Wissenswertes </a:t>
          </a:r>
          <a:endParaRPr lang="en-US" sz="2800" kern="1200"/>
        </a:p>
      </dsp:txBody>
      <dsp:txXfrm>
        <a:off x="46260" y="46260"/>
        <a:ext cx="4103048" cy="1486913"/>
      </dsp:txXfrm>
    </dsp:sp>
    <dsp:sp modelId="{F9EACDF5-7EAE-4D67-85F5-8B181F0255F5}">
      <dsp:nvSpPr>
        <dsp:cNvPr id="0" name=""/>
        <dsp:cNvSpPr/>
      </dsp:nvSpPr>
      <dsp:spPr>
        <a:xfrm>
          <a:off x="512415" y="1842672"/>
          <a:ext cx="5807380" cy="1579433"/>
        </a:xfrm>
        <a:prstGeom prst="roundRect">
          <a:avLst>
            <a:gd name="adj" fmla="val 10000"/>
          </a:avLst>
        </a:prstGeom>
        <a:gradFill rotWithShape="0">
          <a:gsLst>
            <a:gs pos="0">
              <a:schemeClr val="accent2">
                <a:hueOff val="-441348"/>
                <a:satOff val="2109"/>
                <a:lumOff val="2941"/>
                <a:alphaOff val="0"/>
                <a:tint val="96000"/>
                <a:lumMod val="104000"/>
              </a:schemeClr>
            </a:gs>
            <a:gs pos="100000">
              <a:schemeClr val="accent2">
                <a:hueOff val="-441348"/>
                <a:satOff val="2109"/>
                <a:lumOff val="294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DE" sz="2800" kern="1200"/>
            <a:t>Erwartungen und Wünsche an die Vorlesung</a:t>
          </a:r>
          <a:endParaRPr lang="en-US" sz="2800" kern="1200"/>
        </a:p>
      </dsp:txBody>
      <dsp:txXfrm>
        <a:off x="558675" y="1888932"/>
        <a:ext cx="4175812" cy="1486913"/>
      </dsp:txXfrm>
    </dsp:sp>
    <dsp:sp modelId="{025F8108-F6EA-4DFD-BAB0-DC5000400DCA}">
      <dsp:nvSpPr>
        <dsp:cNvPr id="0" name=""/>
        <dsp:cNvSpPr/>
      </dsp:nvSpPr>
      <dsp:spPr>
        <a:xfrm>
          <a:off x="1024831" y="3685345"/>
          <a:ext cx="5807380" cy="1579433"/>
        </a:xfrm>
        <a:prstGeom prst="roundRect">
          <a:avLst>
            <a:gd name="adj" fmla="val 10000"/>
          </a:avLst>
        </a:prstGeom>
        <a:gradFill rotWithShape="0">
          <a:gsLst>
            <a:gs pos="0">
              <a:schemeClr val="accent2">
                <a:hueOff val="-882696"/>
                <a:satOff val="4218"/>
                <a:lumOff val="5883"/>
                <a:alphaOff val="0"/>
                <a:tint val="96000"/>
                <a:lumMod val="104000"/>
              </a:schemeClr>
            </a:gs>
            <a:gs pos="100000">
              <a:schemeClr val="accent2">
                <a:hueOff val="-882696"/>
                <a:satOff val="4218"/>
                <a:lumOff val="588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DE" sz="2800" kern="1200"/>
            <a:t>Berührungspunkte oder eigene Erlebnisse mit Sozialer Arbeit </a:t>
          </a:r>
          <a:endParaRPr lang="en-US" sz="2800" kern="1200"/>
        </a:p>
      </dsp:txBody>
      <dsp:txXfrm>
        <a:off x="1071091" y="3731605"/>
        <a:ext cx="4175812" cy="1486913"/>
      </dsp:txXfrm>
    </dsp:sp>
    <dsp:sp modelId="{D1E6472E-3D11-47EE-B008-180247F7ACB3}">
      <dsp:nvSpPr>
        <dsp:cNvPr id="0" name=""/>
        <dsp:cNvSpPr/>
      </dsp:nvSpPr>
      <dsp:spPr>
        <a:xfrm>
          <a:off x="4780748" y="1197737"/>
          <a:ext cx="1026631" cy="1026631"/>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11740" y="1197737"/>
        <a:ext cx="564647" cy="772540"/>
      </dsp:txXfrm>
    </dsp:sp>
    <dsp:sp modelId="{17C2F19C-C80C-4210-9EFA-AC0F6BB2A5D6}">
      <dsp:nvSpPr>
        <dsp:cNvPr id="0" name=""/>
        <dsp:cNvSpPr/>
      </dsp:nvSpPr>
      <dsp:spPr>
        <a:xfrm>
          <a:off x="5293164" y="3029880"/>
          <a:ext cx="1026631" cy="1026631"/>
        </a:xfrm>
        <a:prstGeom prst="downArrow">
          <a:avLst>
            <a:gd name="adj1" fmla="val 55000"/>
            <a:gd name="adj2" fmla="val 45000"/>
          </a:avLst>
        </a:prstGeom>
        <a:solidFill>
          <a:schemeClr val="accent2">
            <a:tint val="40000"/>
            <a:alpha val="90000"/>
            <a:hueOff val="-1194440"/>
            <a:satOff val="13969"/>
            <a:lumOff val="1535"/>
            <a:alphaOff val="0"/>
          </a:schemeClr>
        </a:solidFill>
        <a:ln w="9525" cap="rnd" cmpd="sng" algn="ctr">
          <a:solidFill>
            <a:schemeClr val="accent2">
              <a:tint val="40000"/>
              <a:alpha val="90000"/>
              <a:hueOff val="-1194440"/>
              <a:satOff val="13969"/>
              <a:lumOff val="15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24156" y="3029880"/>
        <a:ext cx="564647" cy="772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9EC95-8811-4CDD-87E7-F5CC958EDE03}">
      <dsp:nvSpPr>
        <dsp:cNvPr id="0" name=""/>
        <dsp:cNvSpPr/>
      </dsp:nvSpPr>
      <dsp:spPr>
        <a:xfrm>
          <a:off x="0" y="0"/>
          <a:ext cx="10683442" cy="1700212"/>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9FC842-0A40-4275-B7B9-9378428A82AD}">
      <dsp:nvSpPr>
        <dsp:cNvPr id="0" name=""/>
        <dsp:cNvSpPr/>
      </dsp:nvSpPr>
      <dsp:spPr>
        <a:xfrm>
          <a:off x="6423406" y="277178"/>
          <a:ext cx="1858438" cy="1246822"/>
        </a:xfrm>
        <a:prstGeom prst="roundRect">
          <a:avLst>
            <a:gd name="adj" fmla="val 10000"/>
          </a:avLst>
        </a:prstGeom>
        <a:blipFill rotWithShape="1">
          <a:blip xmlns:r="http://schemas.openxmlformats.org/officeDocument/2006/relationships" r:embed="rId1"/>
          <a:srcRect/>
          <a:stretch>
            <a:fillRect l="-10000" r="-1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7A2239-439C-4A44-822B-45E03C28097B}">
      <dsp:nvSpPr>
        <dsp:cNvPr id="0" name=""/>
        <dsp:cNvSpPr/>
      </dsp:nvSpPr>
      <dsp:spPr>
        <a:xfrm rot="10800000">
          <a:off x="6433776" y="1689822"/>
          <a:ext cx="1858438" cy="2078037"/>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de-DE" sz="1800" kern="1200" dirty="0"/>
            <a:t>Arbeitslosen-versicherung</a:t>
          </a:r>
        </a:p>
        <a:p>
          <a:pPr marL="114300" lvl="1" indent="-114300" algn="l" defTabSz="622300">
            <a:lnSpc>
              <a:spcPct val="90000"/>
            </a:lnSpc>
            <a:spcBef>
              <a:spcPct val="0"/>
            </a:spcBef>
            <a:spcAft>
              <a:spcPct val="15000"/>
            </a:spcAft>
            <a:buChar char="•"/>
          </a:pPr>
          <a:r>
            <a:rPr lang="de-DE" sz="1400" kern="1200" dirty="0"/>
            <a:t>seit 1927</a:t>
          </a:r>
        </a:p>
      </dsp:txBody>
      <dsp:txXfrm rot="10800000">
        <a:off x="6490929" y="1689822"/>
        <a:ext cx="1744132" cy="2020884"/>
      </dsp:txXfrm>
    </dsp:sp>
    <dsp:sp modelId="{C38679F9-196C-4F73-ACC3-1C750CDC1CF8}">
      <dsp:nvSpPr>
        <dsp:cNvPr id="0" name=""/>
        <dsp:cNvSpPr/>
      </dsp:nvSpPr>
      <dsp:spPr>
        <a:xfrm>
          <a:off x="202858" y="277178"/>
          <a:ext cx="1858438" cy="1246822"/>
        </a:xfrm>
        <a:prstGeom prst="roundRect">
          <a:avLst>
            <a:gd name="adj" fmla="val 10000"/>
          </a:avLst>
        </a:prstGeom>
        <a:blipFill rotWithShape="1">
          <a:blip xmlns:r="http://schemas.openxmlformats.org/officeDocument/2006/relationships" r:embed="rId2"/>
          <a:srcRect/>
          <a:stretch>
            <a:fillRect t="-25000" b="-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919C41-0F66-41BD-908C-68B3D39120AC}">
      <dsp:nvSpPr>
        <dsp:cNvPr id="0" name=""/>
        <dsp:cNvSpPr/>
      </dsp:nvSpPr>
      <dsp:spPr>
        <a:xfrm rot="10800000">
          <a:off x="196521" y="1689822"/>
          <a:ext cx="1858438" cy="2078037"/>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de-DE" sz="1800" kern="1200" dirty="0"/>
            <a:t>Kranken-versicherung</a:t>
          </a:r>
        </a:p>
        <a:p>
          <a:pPr marL="114300" lvl="1" indent="-114300" algn="l" defTabSz="622300">
            <a:lnSpc>
              <a:spcPct val="90000"/>
            </a:lnSpc>
            <a:spcBef>
              <a:spcPct val="0"/>
            </a:spcBef>
            <a:spcAft>
              <a:spcPct val="15000"/>
            </a:spcAft>
            <a:buChar char="•"/>
          </a:pPr>
          <a:r>
            <a:rPr lang="de-DE" sz="1400" kern="1200" dirty="0"/>
            <a:t>seit 1883</a:t>
          </a:r>
        </a:p>
      </dsp:txBody>
      <dsp:txXfrm rot="10800000">
        <a:off x="253674" y="1689822"/>
        <a:ext cx="1744132" cy="2020884"/>
      </dsp:txXfrm>
    </dsp:sp>
    <dsp:sp modelId="{9A082539-3E9B-45B2-8FE2-A1619D78EC49}">
      <dsp:nvSpPr>
        <dsp:cNvPr id="0" name=""/>
        <dsp:cNvSpPr/>
      </dsp:nvSpPr>
      <dsp:spPr>
        <a:xfrm>
          <a:off x="4414118" y="277178"/>
          <a:ext cx="1858438" cy="1246822"/>
        </a:xfrm>
        <a:prstGeom prst="roundRect">
          <a:avLst>
            <a:gd name="adj" fmla="val 10000"/>
          </a:avLst>
        </a:prstGeom>
        <a:blipFill rotWithShape="1">
          <a:blip xmlns:r="http://schemas.openxmlformats.org/officeDocument/2006/relationships" r:embed="rId3"/>
          <a:srcRect/>
          <a:stretch>
            <a:fillRect l="-6000" r="-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6F9A92-4E50-4F94-8D24-C0613558A4E4}">
      <dsp:nvSpPr>
        <dsp:cNvPr id="0" name=""/>
        <dsp:cNvSpPr/>
      </dsp:nvSpPr>
      <dsp:spPr>
        <a:xfrm rot="10800000">
          <a:off x="4412501" y="1700212"/>
          <a:ext cx="1858438" cy="2078037"/>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de-DE" sz="1800" kern="1200" dirty="0"/>
            <a:t>Renten-versicherung</a:t>
          </a:r>
        </a:p>
        <a:p>
          <a:pPr marL="114300" lvl="1" indent="-114300" algn="l" defTabSz="622300">
            <a:lnSpc>
              <a:spcPct val="90000"/>
            </a:lnSpc>
            <a:spcBef>
              <a:spcPct val="0"/>
            </a:spcBef>
            <a:spcAft>
              <a:spcPct val="15000"/>
            </a:spcAft>
            <a:buChar char="•"/>
          </a:pPr>
          <a:r>
            <a:rPr lang="de-DE" sz="1400" kern="1200" dirty="0"/>
            <a:t>seit 1889</a:t>
          </a:r>
        </a:p>
      </dsp:txBody>
      <dsp:txXfrm rot="10800000">
        <a:off x="4469654" y="1700212"/>
        <a:ext cx="1744132" cy="2020884"/>
      </dsp:txXfrm>
    </dsp:sp>
    <dsp:sp modelId="{F42BE7DA-30F3-4B0E-ABC7-CE0CD711E87B}">
      <dsp:nvSpPr>
        <dsp:cNvPr id="0" name=""/>
        <dsp:cNvSpPr/>
      </dsp:nvSpPr>
      <dsp:spPr>
        <a:xfrm>
          <a:off x="2383550" y="277178"/>
          <a:ext cx="1858438" cy="1246822"/>
        </a:xfrm>
        <a:prstGeom prst="roundRect">
          <a:avLst>
            <a:gd name="adj" fmla="val 10000"/>
          </a:avLst>
        </a:prstGeom>
        <a:blipFill rotWithShape="1">
          <a:blip xmlns:r="http://schemas.openxmlformats.org/officeDocument/2006/relationships" r:embed="rId4"/>
          <a:srcRect/>
          <a:stretch>
            <a:fillRect t="-25000" b="-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015DF-41E8-406C-A055-EFE78B13C143}">
      <dsp:nvSpPr>
        <dsp:cNvPr id="0" name=""/>
        <dsp:cNvSpPr/>
      </dsp:nvSpPr>
      <dsp:spPr>
        <a:xfrm rot="10800000">
          <a:off x="2300422" y="1700212"/>
          <a:ext cx="1858438" cy="2078037"/>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de-DE" sz="1800" kern="1200" dirty="0"/>
            <a:t>Unfall-versicherung</a:t>
          </a:r>
        </a:p>
        <a:p>
          <a:pPr marL="114300" lvl="1" indent="-114300" algn="l" defTabSz="622300">
            <a:lnSpc>
              <a:spcPct val="90000"/>
            </a:lnSpc>
            <a:spcBef>
              <a:spcPct val="0"/>
            </a:spcBef>
            <a:spcAft>
              <a:spcPct val="15000"/>
            </a:spcAft>
            <a:buChar char="•"/>
          </a:pPr>
          <a:r>
            <a:rPr lang="de-DE" sz="1400" kern="1200" dirty="0"/>
            <a:t>seit 1884</a:t>
          </a:r>
        </a:p>
      </dsp:txBody>
      <dsp:txXfrm rot="10800000">
        <a:off x="2357575" y="1700212"/>
        <a:ext cx="1744132" cy="2020884"/>
      </dsp:txXfrm>
    </dsp:sp>
    <dsp:sp modelId="{49D02847-8B32-4A81-B181-58E034181F09}">
      <dsp:nvSpPr>
        <dsp:cNvPr id="0" name=""/>
        <dsp:cNvSpPr/>
      </dsp:nvSpPr>
      <dsp:spPr>
        <a:xfrm>
          <a:off x="8501067" y="226695"/>
          <a:ext cx="1858438" cy="1246822"/>
        </a:xfrm>
        <a:prstGeom prst="roundRect">
          <a:avLst>
            <a:gd name="adj" fmla="val 10000"/>
          </a:avLst>
        </a:prstGeom>
        <a:blipFill rotWithShape="1">
          <a:blip xmlns:r="http://schemas.openxmlformats.org/officeDocument/2006/relationships" r:embed="rId5"/>
          <a:srcRect/>
          <a:stretch>
            <a:fillRect t="-16000" b="-1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332928-2E82-47D0-BB80-D8539BBFADD8}">
      <dsp:nvSpPr>
        <dsp:cNvPr id="0" name=""/>
        <dsp:cNvSpPr/>
      </dsp:nvSpPr>
      <dsp:spPr>
        <a:xfrm rot="10800000">
          <a:off x="8501067" y="1700212"/>
          <a:ext cx="1858438" cy="2078037"/>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de-DE" sz="1800" kern="1200" dirty="0"/>
            <a:t>Pflege-versicherung</a:t>
          </a:r>
        </a:p>
        <a:p>
          <a:pPr marL="114300" lvl="1" indent="-114300" algn="l" defTabSz="622300">
            <a:lnSpc>
              <a:spcPct val="90000"/>
            </a:lnSpc>
            <a:spcBef>
              <a:spcPct val="0"/>
            </a:spcBef>
            <a:spcAft>
              <a:spcPct val="15000"/>
            </a:spcAft>
            <a:buChar char="•"/>
          </a:pPr>
          <a:r>
            <a:rPr lang="de-DE" sz="1400" kern="1200" dirty="0"/>
            <a:t>seit 1995</a:t>
          </a:r>
        </a:p>
      </dsp:txBody>
      <dsp:txXfrm rot="10800000">
        <a:off x="8558220" y="1700212"/>
        <a:ext cx="1744132" cy="2020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20A70-D53D-409D-98FA-95114F3C65E1}">
      <dsp:nvSpPr>
        <dsp:cNvPr id="0" name=""/>
        <dsp:cNvSpPr/>
      </dsp:nvSpPr>
      <dsp:spPr>
        <a:xfrm>
          <a:off x="0" y="1404"/>
          <a:ext cx="2808563" cy="1685138"/>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Soziale Arbeit hat keinen klaren Bezugsrahmen, in dem sie stattfindet </a:t>
          </a:r>
          <a:endParaRPr lang="en-US" sz="1800" kern="1200"/>
        </a:p>
      </dsp:txBody>
      <dsp:txXfrm>
        <a:off x="0" y="1404"/>
        <a:ext cx="2808563" cy="1685138"/>
      </dsp:txXfrm>
    </dsp:sp>
    <dsp:sp modelId="{C0CDBE10-48B6-4452-9E3D-4F25A005A2FE}">
      <dsp:nvSpPr>
        <dsp:cNvPr id="0" name=""/>
        <dsp:cNvSpPr/>
      </dsp:nvSpPr>
      <dsp:spPr>
        <a:xfrm>
          <a:off x="3089420" y="1404"/>
          <a:ext cx="2808563" cy="1685138"/>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Kein abgrenzbares und eingrenzbares Aufgabenverständnis </a:t>
          </a:r>
          <a:endParaRPr lang="en-US" sz="1800" kern="1200"/>
        </a:p>
      </dsp:txBody>
      <dsp:txXfrm>
        <a:off x="3089420" y="1404"/>
        <a:ext cx="2808563" cy="1685138"/>
      </dsp:txXfrm>
    </dsp:sp>
    <dsp:sp modelId="{46F15546-1E52-4582-B372-146E539F379C}">
      <dsp:nvSpPr>
        <dsp:cNvPr id="0" name=""/>
        <dsp:cNvSpPr/>
      </dsp:nvSpPr>
      <dsp:spPr>
        <a:xfrm>
          <a:off x="6178840" y="1404"/>
          <a:ext cx="2808563" cy="1685138"/>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Enthält therapeutische, administrative, psychosoziale und organisatorische Zielsetzungen (Lattke, 1955) </a:t>
          </a:r>
          <a:endParaRPr lang="en-US" sz="1800" kern="1200"/>
        </a:p>
      </dsp:txBody>
      <dsp:txXfrm>
        <a:off x="6178840" y="1404"/>
        <a:ext cx="2808563" cy="1685138"/>
      </dsp:txXfrm>
    </dsp:sp>
    <dsp:sp modelId="{17C3ECB3-5FC7-486F-BDD4-83AFD7ADCFF2}">
      <dsp:nvSpPr>
        <dsp:cNvPr id="0" name=""/>
        <dsp:cNvSpPr/>
      </dsp:nvSpPr>
      <dsp:spPr>
        <a:xfrm>
          <a:off x="1544710" y="1967398"/>
          <a:ext cx="2808563" cy="1685138"/>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Hilfe zur Selbsthilfe und Aktivierung von Kompetenzen zur Lebensbewältigung</a:t>
          </a:r>
          <a:endParaRPr lang="en-US" sz="1800" kern="1200"/>
        </a:p>
      </dsp:txBody>
      <dsp:txXfrm>
        <a:off x="1544710" y="1967398"/>
        <a:ext cx="2808563" cy="1685138"/>
      </dsp:txXfrm>
    </dsp:sp>
    <dsp:sp modelId="{92859C49-FF93-43D9-9F1D-3414E2FA3D71}">
      <dsp:nvSpPr>
        <dsp:cNvPr id="0" name=""/>
        <dsp:cNvSpPr/>
      </dsp:nvSpPr>
      <dsp:spPr>
        <a:xfrm>
          <a:off x="4634130" y="1967398"/>
          <a:ext cx="2808563" cy="1685138"/>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Subsidiaritätsprinzip: Bedarfs- und Leistungsgerechtigkeit  </a:t>
          </a:r>
          <a:endParaRPr lang="en-US" sz="1800" kern="1200"/>
        </a:p>
      </dsp:txBody>
      <dsp:txXfrm>
        <a:off x="4634130" y="1967398"/>
        <a:ext cx="2808563" cy="168513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153D5-F27B-4C4A-B8B7-8BEE13EAD4A1}" type="datetimeFigureOut">
              <a:rPr lang="en-US" smtClean="0"/>
              <a:t>10/12/2023</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A6FAC-7692-4957-A690-DD8B31AB4E63}" type="slidenum">
              <a:rPr lang="en-US" smtClean="0"/>
              <a:t>‹Nr.›</a:t>
            </a:fld>
            <a:endParaRPr lang="en-US"/>
          </a:p>
        </p:txBody>
      </p:sp>
    </p:spTree>
    <p:extLst>
      <p:ext uri="{BB962C8B-B14F-4D97-AF65-F5344CB8AC3E}">
        <p14:creationId xmlns:p14="http://schemas.microsoft.com/office/powerpoint/2010/main" val="88988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Ursprünge:</a:t>
            </a:r>
            <a:r>
              <a:rPr lang="de-DE" baseline="0" dirty="0"/>
              <a:t> Zunehmende Mobilität, keine Grenzschließungen, Wanderungen waren mit offenen Grenzen möglich </a:t>
            </a:r>
          </a:p>
          <a:p>
            <a:pPr marL="171450" indent="-171450">
              <a:buFontTx/>
              <a:buChar char="-"/>
            </a:pPr>
            <a:r>
              <a:rPr lang="de-DE" baseline="0" dirty="0"/>
              <a:t>Bedarf an Arbeitskräften zunehmend durch Industrialisierung, kleine Manufakturen wurden zu größeren Fabriken</a:t>
            </a:r>
          </a:p>
          <a:p>
            <a:pPr marL="171450" indent="-171450">
              <a:buFontTx/>
              <a:buChar char="-"/>
            </a:pPr>
            <a:r>
              <a:rPr lang="de-DE" baseline="0" dirty="0"/>
              <a:t>Urbanisierung</a:t>
            </a:r>
          </a:p>
          <a:p>
            <a:pPr marL="171450" indent="-171450">
              <a:buFontTx/>
              <a:buChar char="-"/>
            </a:pPr>
            <a:r>
              <a:rPr lang="de-DE" baseline="0" dirty="0"/>
              <a:t>Sozialreform: Etablierung von Sozialversicherungssystemen</a:t>
            </a:r>
          </a:p>
          <a:p>
            <a:pPr marL="171450" indent="-171450">
              <a:buFontTx/>
              <a:buChar char="-"/>
            </a:pPr>
            <a:r>
              <a:rPr lang="de-DE" baseline="0" dirty="0"/>
              <a:t>Erste soziale Gesetzgebungen, die die sozialen Sorgen des Einzelnen auch zur Sorge des Staates machten</a:t>
            </a:r>
          </a:p>
          <a:p>
            <a:pPr marL="171450" indent="-171450">
              <a:buFontTx/>
              <a:buChar char="-"/>
            </a:pPr>
            <a:endParaRPr lang="de-DE" baseline="0" dirty="0"/>
          </a:p>
          <a:p>
            <a:pPr marL="171450" indent="-171450">
              <a:buFontTx/>
              <a:buChar char="-"/>
            </a:pPr>
            <a:r>
              <a:rPr lang="de-DE" baseline="0" dirty="0"/>
              <a:t>Alice Salomon:</a:t>
            </a:r>
          </a:p>
          <a:p>
            <a:pPr algn="l"/>
            <a:r>
              <a:rPr lang="de-DE" b="0" i="0" dirty="0">
                <a:solidFill>
                  <a:srgbClr val="3A3A3A"/>
                </a:solidFill>
                <a:effectLst/>
                <a:latin typeface="Montserrat" panose="02000505000000020004" pitchFamily="2" charset="0"/>
              </a:rPr>
              <a:t>Die Theorie beschäftigt sich also damit, ein Hilfesystem zu lehren, um fachlich kompetent helfen zu können. Dabei </a:t>
            </a:r>
            <a:r>
              <a:rPr lang="de-DE" b="0" i="0" dirty="0" err="1">
                <a:solidFill>
                  <a:srgbClr val="3A3A3A"/>
                </a:solidFill>
                <a:effectLst/>
                <a:latin typeface="Montserrat" panose="02000505000000020004" pitchFamily="2" charset="0"/>
              </a:rPr>
              <a:t>focussiert</a:t>
            </a:r>
            <a:r>
              <a:rPr lang="de-DE" b="0" i="0" dirty="0">
                <a:solidFill>
                  <a:srgbClr val="3A3A3A"/>
                </a:solidFill>
                <a:effectLst/>
                <a:latin typeface="Montserrat" panose="02000505000000020004" pitchFamily="2" charset="0"/>
              </a:rPr>
              <a:t> sie den Mensch in seiner Umgebung und die darin wirkenden Einflüsse und Situationen. (vgl.</a:t>
            </a:r>
            <a:r>
              <a:rPr lang="de-DE" b="0" i="0" baseline="30000" dirty="0">
                <a:solidFill>
                  <a:srgbClr val="3A3A3A"/>
                </a:solidFill>
                <a:effectLst/>
                <a:latin typeface="Montserrat" panose="02000505000000020004" pitchFamily="2" charset="0"/>
              </a:rPr>
              <a:t>[14]</a:t>
            </a:r>
            <a:r>
              <a:rPr lang="de-DE" b="0" i="0" dirty="0">
                <a:solidFill>
                  <a:srgbClr val="3A3A3A"/>
                </a:solidFill>
                <a:effectLst/>
                <a:latin typeface="Montserrat" panose="02000505000000020004" pitchFamily="2" charset="0"/>
              </a:rPr>
              <a:t>)</a:t>
            </a:r>
          </a:p>
          <a:p>
            <a:pPr algn="l"/>
            <a:r>
              <a:rPr lang="de-DE" b="0" i="0" dirty="0">
                <a:solidFill>
                  <a:srgbClr val="3A3A3A"/>
                </a:solidFill>
                <a:effectLst/>
                <a:latin typeface="Montserrat" panose="02000505000000020004" pitchFamily="2" charset="0"/>
              </a:rPr>
              <a:t>Zur Zeit der Jahrhundertwende dominierten die Begriffe Wohlfahrtspflege und Fürsorge (Armenpflege, Krankenpflege, Jugendfürsorge, Gefangenenpflege, Arbeiterschutz), welche durch soziale Hilfstätigkeiten abgedeckt wurden.</a:t>
            </a:r>
          </a:p>
          <a:p>
            <a:pPr algn="l"/>
            <a:r>
              <a:rPr lang="de-DE" b="0" i="0" dirty="0">
                <a:solidFill>
                  <a:srgbClr val="3A3A3A"/>
                </a:solidFill>
                <a:effectLst/>
                <a:latin typeface="Montserrat" panose="02000505000000020004" pitchFamily="2" charset="0"/>
              </a:rPr>
              <a:t>Salomon registrierte allerdings ein weit </a:t>
            </a:r>
            <a:r>
              <a:rPr lang="de-DE" b="0" i="0" dirty="0" err="1">
                <a:solidFill>
                  <a:srgbClr val="3A3A3A"/>
                </a:solidFill>
                <a:effectLst/>
                <a:latin typeface="Montserrat" panose="02000505000000020004" pitchFamily="2" charset="0"/>
              </a:rPr>
              <a:t>grösseres</a:t>
            </a:r>
            <a:r>
              <a:rPr lang="de-DE" b="0" i="0" dirty="0">
                <a:solidFill>
                  <a:srgbClr val="3A3A3A"/>
                </a:solidFill>
                <a:effectLst/>
                <a:latin typeface="Montserrat" panose="02000505000000020004" pitchFamily="2" charset="0"/>
              </a:rPr>
              <a:t> Arbeitsfeld, welches auch Säuglingspflege, Trinkerfürsorge, Rechtsberatung, Waisenpflege etc. beinhaltete.</a:t>
            </a:r>
          </a:p>
          <a:p>
            <a:pPr algn="l"/>
            <a:r>
              <a:rPr lang="de-DE" b="0" i="0" dirty="0">
                <a:solidFill>
                  <a:srgbClr val="3A3A3A"/>
                </a:solidFill>
                <a:effectLst/>
                <a:latin typeface="Montserrat" panose="02000505000000020004" pitchFamily="2" charset="0"/>
              </a:rPr>
              <a:t>Die Hilfe selbst sollte nicht mehr nur als Wohltätigkeit angesehen werden, da diese als eine Gabe von “oben herab” angesehen wurde. Vielmehr sollte sich die Frage nach den Ursachen für die Not gestellt werden und eine kollektive Hilfe, sowie politische Veränderungen angestrebt werden.</a:t>
            </a:r>
          </a:p>
          <a:p>
            <a:pPr algn="l"/>
            <a:r>
              <a:rPr lang="de-DE" b="0" i="0" dirty="0">
                <a:solidFill>
                  <a:srgbClr val="3A3A3A"/>
                </a:solidFill>
                <a:effectLst/>
                <a:latin typeface="Montserrat" panose="02000505000000020004" pitchFamily="2" charset="0"/>
              </a:rPr>
              <a:t>Dies sollte sich nicht nur auf finanzielle und praktische Mittel beschränken, sondern auch die Integration von sozial Benachteiligten beinhalten.</a:t>
            </a:r>
          </a:p>
          <a:p>
            <a:pPr marL="171450" indent="-171450">
              <a:buFontTx/>
              <a:buChar char="-"/>
            </a:pPr>
            <a:endParaRPr lang="de-DE" baseline="0" dirty="0"/>
          </a:p>
          <a:p>
            <a:pPr marL="171450" indent="-171450">
              <a:buFontTx/>
              <a:buChar char="-"/>
            </a:pPr>
            <a:endParaRPr lang="de-DE" baseline="0" dirty="0"/>
          </a:p>
          <a:p>
            <a:pPr marL="171450" indent="-171450">
              <a:buFontTx/>
              <a:buChar char="-"/>
            </a:pPr>
            <a:endParaRPr lang="de-DE" baseline="0" dirty="0"/>
          </a:p>
        </p:txBody>
      </p:sp>
      <p:sp>
        <p:nvSpPr>
          <p:cNvPr id="4" name="Foliennummernplatzhalter 3"/>
          <p:cNvSpPr>
            <a:spLocks noGrp="1"/>
          </p:cNvSpPr>
          <p:nvPr>
            <p:ph type="sldNum" sz="quarter" idx="10"/>
          </p:nvPr>
        </p:nvSpPr>
        <p:spPr/>
        <p:txBody>
          <a:bodyPr/>
          <a:lstStyle/>
          <a:p>
            <a:fld id="{326A6FAC-7692-4957-A690-DD8B31AB4E63}" type="slidenum">
              <a:rPr lang="en-US" smtClean="0"/>
              <a:t>9</a:t>
            </a:fld>
            <a:endParaRPr lang="en-US"/>
          </a:p>
        </p:txBody>
      </p:sp>
    </p:spTree>
    <p:extLst>
      <p:ext uri="{BB962C8B-B14F-4D97-AF65-F5344CB8AC3E}">
        <p14:creationId xmlns:p14="http://schemas.microsoft.com/office/powerpoint/2010/main" val="181979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Bildquelle Arbeitslosenversicherung: https://www.hensche.de/Arbeitsrecht_aktuell_Beschaeftigungschancengesetz_Existenzgruender_freiwillige_Arbeitslosenversicherung.html</a:t>
            </a:r>
          </a:p>
          <a:p>
            <a:r>
              <a:rPr lang="de-DE" dirty="0"/>
              <a:t>Bildquelle Krankenversicherung: https://www.flaticon.com/de/kostenloses-icon/krankenversicherung_1456864</a:t>
            </a:r>
          </a:p>
          <a:p>
            <a:r>
              <a:rPr lang="de-DE" dirty="0"/>
              <a:t>Bildquelle Rentenversicherung: https://de.dreamstime.com/symbol-f%C3%BCr-rentenversicherung-bildzeichen-isolierte-vektorzeichen-pensionsversicherung-vektor-flach-isoliert-auf-wei%C3%9Fem-image165990274</a:t>
            </a:r>
          </a:p>
          <a:p>
            <a:r>
              <a:rPr lang="de-DE" dirty="0"/>
              <a:t>Bildquelle Unfallversicherung: https://www.flaticon.com/de/kostenlose-icons/unfall</a:t>
            </a:r>
          </a:p>
          <a:p>
            <a:r>
              <a:rPr lang="de-DE" dirty="0"/>
              <a:t>Bildquelle Pflegeversicherung: https://pflegeteam-muenchen-west.de/leistungen/</a:t>
            </a:r>
          </a:p>
        </p:txBody>
      </p:sp>
      <p:sp>
        <p:nvSpPr>
          <p:cNvPr id="4" name="Foliennummernplatzhalter 3"/>
          <p:cNvSpPr>
            <a:spLocks noGrp="1"/>
          </p:cNvSpPr>
          <p:nvPr>
            <p:ph type="sldNum" sz="quarter" idx="5"/>
          </p:nvPr>
        </p:nvSpPr>
        <p:spPr/>
        <p:txBody>
          <a:bodyPr/>
          <a:lstStyle/>
          <a:p>
            <a:fld id="{326A6FAC-7692-4957-A690-DD8B31AB4E63}" type="slidenum">
              <a:rPr lang="en-US" smtClean="0"/>
              <a:t>10</a:t>
            </a:fld>
            <a:endParaRPr lang="en-US"/>
          </a:p>
        </p:txBody>
      </p:sp>
    </p:spTree>
    <p:extLst>
      <p:ext uri="{BB962C8B-B14F-4D97-AF65-F5344CB8AC3E}">
        <p14:creationId xmlns:p14="http://schemas.microsoft.com/office/powerpoint/2010/main" val="47939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sz="1200" kern="1200" dirty="0">
                <a:solidFill>
                  <a:schemeClr val="tx1"/>
                </a:solidFill>
                <a:effectLst/>
                <a:latin typeface="+mn-lt"/>
                <a:ea typeface="+mn-ea"/>
                <a:cs typeface="+mn-cs"/>
              </a:rPr>
              <a:t>, </a:t>
            </a:r>
            <a:endParaRPr lang="de-DE" baseline="0" dirty="0"/>
          </a:p>
        </p:txBody>
      </p:sp>
      <p:sp>
        <p:nvSpPr>
          <p:cNvPr id="4" name="Foliennummernplatzhalter 3"/>
          <p:cNvSpPr>
            <a:spLocks noGrp="1"/>
          </p:cNvSpPr>
          <p:nvPr>
            <p:ph type="sldNum" sz="quarter" idx="10"/>
          </p:nvPr>
        </p:nvSpPr>
        <p:spPr/>
        <p:txBody>
          <a:bodyPr/>
          <a:lstStyle/>
          <a:p>
            <a:fld id="{326A6FAC-7692-4957-A690-DD8B31AB4E63}" type="slidenum">
              <a:rPr lang="en-US" smtClean="0"/>
              <a:t>13</a:t>
            </a:fld>
            <a:endParaRPr lang="en-US"/>
          </a:p>
        </p:txBody>
      </p:sp>
    </p:spTree>
    <p:extLst>
      <p:ext uri="{BB962C8B-B14F-4D97-AF65-F5344CB8AC3E}">
        <p14:creationId xmlns:p14="http://schemas.microsoft.com/office/powerpoint/2010/main" val="201747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Kein Platz, kein Raum oder kein Ort, an dem Soziale Arbeit stattfindet, sie reagiert spontan an sozialen</a:t>
            </a:r>
            <a:r>
              <a:rPr lang="de-DE" baseline="0" dirty="0"/>
              <a:t> Krisenherden, und die können vielseitig sein und auch plötzlich auftreten (bspw. Flüchtlingshilfe)</a:t>
            </a:r>
            <a:endParaRPr lang="en-US" baseline="0" dirty="0"/>
          </a:p>
          <a:p>
            <a:pPr marL="171450" indent="-171450">
              <a:buFontTx/>
              <a:buChar char="-"/>
            </a:pPr>
            <a:r>
              <a:rPr lang="de-DE" baseline="0" dirty="0"/>
              <a:t>Vielseitiges und diffuses Berufsfeld</a:t>
            </a:r>
          </a:p>
          <a:p>
            <a:pPr marL="171450" indent="-171450">
              <a:buFontTx/>
              <a:buChar char="-"/>
            </a:pPr>
            <a:r>
              <a:rPr lang="de-DE" baseline="0" dirty="0"/>
              <a:t>Konfrontiert mit Heterogenität und </a:t>
            </a:r>
            <a:r>
              <a:rPr lang="de-DE" baseline="0" dirty="0" err="1"/>
              <a:t>Indivualität</a:t>
            </a:r>
            <a:r>
              <a:rPr lang="de-DE" baseline="0" dirty="0"/>
              <a:t> </a:t>
            </a:r>
          </a:p>
          <a:p>
            <a:pPr marL="171450" indent="-171450">
              <a:buFontTx/>
              <a:buChar char="-"/>
            </a:pPr>
            <a:r>
              <a:rPr lang="de-DE" sz="1200" kern="1200" dirty="0">
                <a:solidFill>
                  <a:schemeClr val="tx1"/>
                </a:solidFill>
                <a:effectLst/>
                <a:latin typeface="+mn-lt"/>
                <a:ea typeface="+mn-ea"/>
                <a:cs typeface="+mn-cs"/>
              </a:rPr>
              <a:t>Die praktische Soziale Arbeit umfasst eine ganze Reihe an Tätigkeitsfeldern, einschließlich verschiedener Formen der Therapie und Beratung, Gruppenarbeit und Gemeinwesenarbeit, Formulierung und Analyse von politischen Maßnahmen sowie </a:t>
            </a:r>
            <a:r>
              <a:rPr lang="de-DE" sz="1200" kern="1200" dirty="0" err="1">
                <a:solidFill>
                  <a:schemeClr val="tx1"/>
                </a:solidFill>
                <a:effectLst/>
                <a:latin typeface="+mn-lt"/>
                <a:ea typeface="+mn-ea"/>
                <a:cs typeface="+mn-cs"/>
              </a:rPr>
              <a:t>Fürspracheaktivitäten</a:t>
            </a:r>
            <a:r>
              <a:rPr lang="de-DE" sz="1200" kern="1200" dirty="0">
                <a:solidFill>
                  <a:schemeClr val="tx1"/>
                </a:solidFill>
                <a:effectLst/>
                <a:latin typeface="+mn-lt"/>
                <a:ea typeface="+mn-ea"/>
                <a:cs typeface="+mn-cs"/>
              </a:rPr>
              <a:t> und politische Interventionen.</a:t>
            </a:r>
          </a:p>
          <a:p>
            <a:pPr marL="171450" indent="-171450">
              <a:buFontTx/>
              <a:buChar char="-"/>
            </a:pPr>
            <a:r>
              <a:rPr lang="de-DE" sz="1200" kern="1200" dirty="0">
                <a:solidFill>
                  <a:schemeClr val="tx1"/>
                </a:solidFill>
                <a:effectLst/>
                <a:latin typeface="+mn-lt"/>
                <a:ea typeface="+mn-ea"/>
                <a:cs typeface="+mn-cs"/>
              </a:rPr>
              <a:t>ganzheitliche Fokus der Sozialen Arbeit ist ein universeller Grundsatz</a:t>
            </a:r>
            <a:endParaRPr lang="en-US" dirty="0"/>
          </a:p>
        </p:txBody>
      </p:sp>
      <p:sp>
        <p:nvSpPr>
          <p:cNvPr id="4" name="Foliennummernplatzhalter 3"/>
          <p:cNvSpPr>
            <a:spLocks noGrp="1"/>
          </p:cNvSpPr>
          <p:nvPr>
            <p:ph type="sldNum" sz="quarter" idx="10"/>
          </p:nvPr>
        </p:nvSpPr>
        <p:spPr/>
        <p:txBody>
          <a:bodyPr/>
          <a:lstStyle/>
          <a:p>
            <a:fld id="{326A6FAC-7692-4957-A690-DD8B31AB4E63}" type="slidenum">
              <a:rPr lang="en-US" smtClean="0"/>
              <a:t>14</a:t>
            </a:fld>
            <a:endParaRPr lang="en-US"/>
          </a:p>
        </p:txBody>
      </p:sp>
    </p:spTree>
    <p:extLst>
      <p:ext uri="{BB962C8B-B14F-4D97-AF65-F5344CB8AC3E}">
        <p14:creationId xmlns:p14="http://schemas.microsoft.com/office/powerpoint/2010/main" val="17373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26A6FAC-7692-4957-A690-DD8B31AB4E63}" type="slidenum">
              <a:rPr lang="en-US" smtClean="0"/>
              <a:t>15</a:t>
            </a:fld>
            <a:endParaRPr lang="en-US"/>
          </a:p>
        </p:txBody>
      </p:sp>
    </p:spTree>
    <p:extLst>
      <p:ext uri="{BB962C8B-B14F-4D97-AF65-F5344CB8AC3E}">
        <p14:creationId xmlns:p14="http://schemas.microsoft.com/office/powerpoint/2010/main" val="377290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Spannungsfeld</a:t>
            </a:r>
            <a:r>
              <a:rPr lang="de-DE" baseline="0" dirty="0"/>
              <a:t> z</a:t>
            </a:r>
            <a:r>
              <a:rPr lang="de-DE" dirty="0"/>
              <a:t>wischen Kontrolle</a:t>
            </a:r>
            <a:r>
              <a:rPr lang="de-DE" baseline="0" dirty="0"/>
              <a:t> und Hilfe </a:t>
            </a:r>
            <a:endParaRPr lang="en-US" dirty="0"/>
          </a:p>
        </p:txBody>
      </p:sp>
      <p:sp>
        <p:nvSpPr>
          <p:cNvPr id="4" name="Foliennummernplatzhalter 3"/>
          <p:cNvSpPr>
            <a:spLocks noGrp="1"/>
          </p:cNvSpPr>
          <p:nvPr>
            <p:ph type="sldNum" sz="quarter" idx="10"/>
          </p:nvPr>
        </p:nvSpPr>
        <p:spPr/>
        <p:txBody>
          <a:bodyPr/>
          <a:lstStyle/>
          <a:p>
            <a:fld id="{326A6FAC-7692-4957-A690-DD8B31AB4E63}" type="slidenum">
              <a:rPr lang="en-US" smtClean="0"/>
              <a:t>35</a:t>
            </a:fld>
            <a:endParaRPr lang="en-US"/>
          </a:p>
        </p:txBody>
      </p:sp>
    </p:spTree>
    <p:extLst>
      <p:ext uri="{BB962C8B-B14F-4D97-AF65-F5344CB8AC3E}">
        <p14:creationId xmlns:p14="http://schemas.microsoft.com/office/powerpoint/2010/main" val="4126437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3A001F48-714C-423E-ADD6-A0E2DB46B7BA}" type="datetime1">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773BD169-8C0E-4A5F-B761-E17CF6C31DC6}" type="datetime1">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244E39D3-5D13-45B9-A8AD-6DA496EEF4CC}" type="datetime1">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D3E585EE-7EC3-4F65-8388-F4173CAE9324}" type="datetime1">
              <a:rPr lang="en-US" smtClean="0"/>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AD0E71FE-D8A3-42F8-8E43-6420CF4D689B}" type="datetime1">
              <a:rPr lang="en-US" smtClean="0"/>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7BCD3582-772F-4D87-8FD6-37F236167EDB}" type="datetime1">
              <a:rPr lang="en-US" smtClean="0"/>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9F8BB40-91D2-41C0-8205-E95F5EF21D8B}" type="datetime1">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E2AEBE4-F618-4E6B-A30C-EF121A5FCF2D}" type="datetime1">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C0C7EBC-44F1-4D54-802A-3D20CA8F0F0F}" type="datetime1">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40F1D62-D561-4035-A850-59982D66C4A4}" type="datetime1">
              <a:rPr lang="en-US" smtClean="0"/>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80A3156-1994-403C-A2C9-5430F55E8D24}" type="datetime1">
              <a:rPr lang="en-US" smtClean="0"/>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F789239-45CF-4931-95B6-AD616304D0C9}" type="datetime1">
              <a:rPr lang="en-US" smtClean="0"/>
              <a:t>10/12/2023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8447F0A-F1A6-4E92-BA27-C8DB277C8B69}" type="datetime1">
              <a:rPr lang="en-US" smtClean="0"/>
              <a:t>10/12/2023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90D3D-8593-43BE-9456-BCF47884CE43}" type="datetime1">
              <a:rPr lang="en-US" smtClean="0"/>
              <a:t>10/12/2023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3FE4AF06-4ACA-443D-B0B3-1AE733A8540C}" type="datetime1">
              <a:rPr lang="en-US" smtClean="0"/>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4F361BA-A54B-4CB7-BAB5-32F80A589584}" type="datetime1">
              <a:rPr lang="en-US" smtClean="0"/>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D1F5E4-3DE1-4DA9-A783-4A942343E968}" type="datetime1">
              <a:rPr lang="en-US" smtClean="0"/>
              <a:t>10/12/2023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youtube.com/watch?v=o1bvmviuTao"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Soziale Arbeit im Gesundheitswesen </a:t>
            </a:r>
            <a:endParaRPr lang="en-US" dirty="0"/>
          </a:p>
        </p:txBody>
      </p:sp>
      <p:sp>
        <p:nvSpPr>
          <p:cNvPr id="3" name="Untertitel 2"/>
          <p:cNvSpPr>
            <a:spLocks noGrp="1"/>
          </p:cNvSpPr>
          <p:nvPr>
            <p:ph type="subTitle" idx="1"/>
          </p:nvPr>
        </p:nvSpPr>
        <p:spPr/>
        <p:txBody>
          <a:bodyPr/>
          <a:lstStyle/>
          <a:p>
            <a:r>
              <a:rPr lang="de-DE" dirty="0"/>
              <a:t>Sabrina Rapp </a:t>
            </a:r>
            <a:endParaRPr lang="en-US" dirty="0"/>
          </a:p>
        </p:txBody>
      </p:sp>
    </p:spTree>
    <p:extLst>
      <p:ext uri="{BB962C8B-B14F-4D97-AF65-F5344CB8AC3E}">
        <p14:creationId xmlns:p14="http://schemas.microsoft.com/office/powerpoint/2010/main" val="220306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E8D60-70F8-4563-85B4-EC3AF614306E}"/>
              </a:ext>
            </a:extLst>
          </p:cNvPr>
          <p:cNvSpPr>
            <a:spLocks noGrp="1"/>
          </p:cNvSpPr>
          <p:nvPr>
            <p:ph type="title"/>
          </p:nvPr>
        </p:nvSpPr>
        <p:spPr/>
        <p:txBody>
          <a:bodyPr/>
          <a:lstStyle/>
          <a:p>
            <a:r>
              <a:rPr lang="de-DE" dirty="0"/>
              <a:t>Die 5 Säulen der Sozialversicherung </a:t>
            </a:r>
          </a:p>
        </p:txBody>
      </p:sp>
      <p:graphicFrame>
        <p:nvGraphicFramePr>
          <p:cNvPr id="7" name="Inhaltsplatzhalter 6">
            <a:extLst>
              <a:ext uri="{FF2B5EF4-FFF2-40B4-BE49-F238E27FC236}">
                <a16:creationId xmlns:a16="http://schemas.microsoft.com/office/drawing/2014/main" id="{9B6BC5AD-FEEF-4A10-9F55-AFBC0726C4E3}"/>
              </a:ext>
            </a:extLst>
          </p:cNvPr>
          <p:cNvGraphicFramePr>
            <a:graphicFrameLocks noGrp="1"/>
          </p:cNvGraphicFramePr>
          <p:nvPr>
            <p:ph idx="1"/>
            <p:extLst>
              <p:ext uri="{D42A27DB-BD31-4B8C-83A1-F6EECF244321}">
                <p14:modId xmlns:p14="http://schemas.microsoft.com/office/powerpoint/2010/main" val="1015677431"/>
              </p:ext>
            </p:extLst>
          </p:nvPr>
        </p:nvGraphicFramePr>
        <p:xfrm>
          <a:off x="921695" y="1905000"/>
          <a:ext cx="10683442"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a:extLst>
              <a:ext uri="{FF2B5EF4-FFF2-40B4-BE49-F238E27FC236}">
                <a16:creationId xmlns:a16="http://schemas.microsoft.com/office/drawing/2014/main" id="{2420ADC1-894A-4CEE-9242-77DC93BFC624}"/>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91698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Differenzierungen </a:t>
            </a:r>
            <a:endParaRPr lang="en-US" dirty="0"/>
          </a:p>
        </p:txBody>
      </p:sp>
      <p:sp>
        <p:nvSpPr>
          <p:cNvPr id="3" name="Textplatzhalter 2"/>
          <p:cNvSpPr>
            <a:spLocks noGrp="1"/>
          </p:cNvSpPr>
          <p:nvPr>
            <p:ph type="body" idx="1"/>
          </p:nvPr>
        </p:nvSpPr>
        <p:spPr/>
        <p:txBody>
          <a:bodyPr/>
          <a:lstStyle/>
          <a:p>
            <a:r>
              <a:rPr lang="de-DE" dirty="0"/>
              <a:t>Sozialpädagogik 	</a:t>
            </a:r>
            <a:endParaRPr lang="en-US" dirty="0"/>
          </a:p>
        </p:txBody>
      </p:sp>
      <p:sp>
        <p:nvSpPr>
          <p:cNvPr id="4" name="Inhaltsplatzhalter 3"/>
          <p:cNvSpPr>
            <a:spLocks noGrp="1"/>
          </p:cNvSpPr>
          <p:nvPr>
            <p:ph sz="half" idx="2"/>
          </p:nvPr>
        </p:nvSpPr>
        <p:spPr>
          <a:xfrm>
            <a:off x="2589212" y="2914730"/>
            <a:ext cx="4342893" cy="3354060"/>
          </a:xfrm>
        </p:spPr>
        <p:txBody>
          <a:bodyPr/>
          <a:lstStyle/>
          <a:p>
            <a:r>
              <a:rPr lang="de-DE" dirty="0"/>
              <a:t>Schulischer Bezugsrahmen</a:t>
            </a:r>
          </a:p>
          <a:p>
            <a:r>
              <a:rPr lang="de-DE" dirty="0"/>
              <a:t>Zielgruppe: Kinder und Jugendliche</a:t>
            </a:r>
          </a:p>
          <a:p>
            <a:r>
              <a:rPr lang="de-DE" dirty="0"/>
              <a:t>Erziehungswissenschaften und Pädagogik </a:t>
            </a:r>
          </a:p>
          <a:p>
            <a:r>
              <a:rPr lang="de-DE" dirty="0"/>
              <a:t>i.d.R. präventiver Ansatz</a:t>
            </a:r>
            <a:endParaRPr lang="en-US" dirty="0"/>
          </a:p>
        </p:txBody>
      </p:sp>
      <p:sp>
        <p:nvSpPr>
          <p:cNvPr id="5" name="Textplatzhalter 4"/>
          <p:cNvSpPr>
            <a:spLocks noGrp="1"/>
          </p:cNvSpPr>
          <p:nvPr>
            <p:ph type="body" sz="quarter" idx="3"/>
          </p:nvPr>
        </p:nvSpPr>
        <p:spPr/>
        <p:txBody>
          <a:bodyPr/>
          <a:lstStyle/>
          <a:p>
            <a:r>
              <a:rPr lang="de-DE" dirty="0"/>
              <a:t>Soziale Arbeit </a:t>
            </a:r>
            <a:endParaRPr lang="en-US" dirty="0"/>
          </a:p>
        </p:txBody>
      </p:sp>
      <p:sp>
        <p:nvSpPr>
          <p:cNvPr id="6" name="Inhaltsplatzhalter 5"/>
          <p:cNvSpPr>
            <a:spLocks noGrp="1"/>
          </p:cNvSpPr>
          <p:nvPr>
            <p:ph sz="quarter" idx="4"/>
          </p:nvPr>
        </p:nvSpPr>
        <p:spPr>
          <a:xfrm>
            <a:off x="7166957" y="2900735"/>
            <a:ext cx="4338674" cy="3354060"/>
          </a:xfrm>
        </p:spPr>
        <p:txBody>
          <a:bodyPr/>
          <a:lstStyle/>
          <a:p>
            <a:r>
              <a:rPr lang="de-DE" dirty="0"/>
              <a:t>Wohlfahrtspflege, Fürsorge </a:t>
            </a:r>
          </a:p>
          <a:p>
            <a:r>
              <a:rPr lang="de-DE" dirty="0"/>
              <a:t>Gesundheitsaspekte</a:t>
            </a:r>
          </a:p>
          <a:p>
            <a:r>
              <a:rPr lang="de-DE" dirty="0"/>
              <a:t>Ganzheitlicher Blick und Einbindung sozialrechtlicher, organisatorischer und psychosozialer Aspekte </a:t>
            </a:r>
          </a:p>
          <a:p>
            <a:r>
              <a:rPr lang="de-DE" dirty="0"/>
              <a:t>Reaktiver Ansatz </a:t>
            </a:r>
            <a:endParaRPr lang="en-US" dirty="0"/>
          </a:p>
        </p:txBody>
      </p:sp>
      <p:sp>
        <p:nvSpPr>
          <p:cNvPr id="7" name="Foliennummernplatzhalter 6"/>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854248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Definition Sozialer Arbeit </a:t>
            </a:r>
            <a:endParaRPr lang="en-US" dirty="0"/>
          </a:p>
        </p:txBody>
      </p:sp>
      <p:sp>
        <p:nvSpPr>
          <p:cNvPr id="3" name="Inhaltsplatzhalter 2"/>
          <p:cNvSpPr>
            <a:spLocks noGrp="1"/>
          </p:cNvSpPr>
          <p:nvPr>
            <p:ph idx="1"/>
          </p:nvPr>
        </p:nvSpPr>
        <p:spPr>
          <a:xfrm>
            <a:off x="2589212" y="2133600"/>
            <a:ext cx="8915400" cy="4385534"/>
          </a:xfrm>
        </p:spPr>
        <p:txBody>
          <a:bodyPr>
            <a:normAutofit/>
          </a:bodyPr>
          <a:lstStyle/>
          <a:p>
            <a:pPr marL="0" indent="0">
              <a:buNone/>
            </a:pPr>
            <a:r>
              <a:rPr lang="de-DE" sz="2000" i="1" dirty="0"/>
              <a:t>„Soziale Arbeit fördert als praxisorientierte Profession und wissenschaftliche Disziplin gesellschaftliche Veränderungen, soziale Entwicklungen und den sozialen Zusammenhalt sowie die Stärkung der Autonomie und Selbstbestimmung von Menschen. Die Prinzipien sozialer Gerechtigkeit, die Menschenrechte, die gemeinsame Verantwortung und die Achtung der Vielfalt bilden die Grundlage der Sozialen Arbeit. Dabei stützt sie sich auf Theorien der Sozialen Arbeit, der Human- und Sozialwissenschaften und auf indigenes Wissen. Soziale Arbeit befähigt und ermutigt Menschen so, dass sie die Herausforderungen des Lebens bewältigen und das Wohlergehen verbessern, dabei bindet sie Strukturen ein.“</a:t>
            </a:r>
          </a:p>
          <a:p>
            <a:pPr marL="0" indent="0">
              <a:buNone/>
            </a:pPr>
            <a:endParaRPr lang="de-DE" sz="2000" i="1" dirty="0"/>
          </a:p>
          <a:p>
            <a:pPr marL="0" indent="0" algn="r">
              <a:buNone/>
            </a:pPr>
            <a:r>
              <a:rPr lang="de-DE" sz="2000" i="1" dirty="0"/>
              <a:t>									</a:t>
            </a:r>
            <a:r>
              <a:rPr lang="de-DE" sz="1200" i="1" dirty="0"/>
              <a:t>Deutscher Berufsverband Soziale Arbeit e.V. </a:t>
            </a:r>
            <a:endParaRPr lang="en-US" sz="1200" i="1" dirty="0"/>
          </a:p>
        </p:txBody>
      </p:sp>
      <p:sp>
        <p:nvSpPr>
          <p:cNvPr id="4" name="Foliennummernplatzhalter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7367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Definition Sozialer Arbeit </a:t>
            </a:r>
            <a:endParaRPr lang="en-US" dirty="0"/>
          </a:p>
        </p:txBody>
      </p:sp>
      <p:sp>
        <p:nvSpPr>
          <p:cNvPr id="3" name="Inhaltsplatzhalter 2"/>
          <p:cNvSpPr>
            <a:spLocks noGrp="1"/>
          </p:cNvSpPr>
          <p:nvPr>
            <p:ph idx="1"/>
          </p:nvPr>
        </p:nvSpPr>
        <p:spPr/>
        <p:txBody>
          <a:bodyPr>
            <a:normAutofit/>
          </a:bodyPr>
          <a:lstStyle/>
          <a:p>
            <a:r>
              <a:rPr lang="de-DE" sz="2000" dirty="0"/>
              <a:t>Soziale Arbeit als praxisorientierte Profession</a:t>
            </a:r>
          </a:p>
          <a:p>
            <a:r>
              <a:rPr lang="de-DE" sz="2000" dirty="0"/>
              <a:t>Soziale Arbeit ist ein Produkt der Moderne. Sie reagiert auf soziale Folgen, Risiken und Probleme gesellschaftlicher Modernisierung </a:t>
            </a:r>
          </a:p>
          <a:p>
            <a:r>
              <a:rPr lang="de-DE" sz="2000" dirty="0"/>
              <a:t>Soziale Arbeit ist eine institutionen- und personengebundene Form der Bearbeitung sozialer Ungleichheit, sozialer Fragen und Probleme </a:t>
            </a:r>
          </a:p>
          <a:p>
            <a:r>
              <a:rPr lang="de-DE" sz="2000" dirty="0"/>
              <a:t>Soziale Arbeit gilt als Versuch, Desintegration entgegen zu wirken und zielt auf soziale Integration bzw. Inklusion der Betroffenen ab</a:t>
            </a:r>
          </a:p>
          <a:p>
            <a:r>
              <a:rPr lang="de-DE" sz="2000" dirty="0"/>
              <a:t>Soziale Arbeit hat den Anspruch, dass Menschen dazu befähigt werden, ihr Leben besser zu gestalten und zu bewältigen</a:t>
            </a:r>
          </a:p>
          <a:p>
            <a:r>
              <a:rPr lang="de-DE" sz="2000" dirty="0"/>
              <a:t>Soziale Arbeit hat immer einen Bezug zu staatlichen Institutionen</a:t>
            </a:r>
          </a:p>
        </p:txBody>
      </p:sp>
      <p:sp>
        <p:nvSpPr>
          <p:cNvPr id="4" name="Foliennummernplatzhalter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2897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1901B5-54FD-4B44-A07E-D651282DF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1794897" y="624110"/>
            <a:ext cx="9712998" cy="1280890"/>
          </a:xfrm>
        </p:spPr>
        <p:txBody>
          <a:bodyPr>
            <a:normAutofit/>
          </a:bodyPr>
          <a:lstStyle/>
          <a:p>
            <a:r>
              <a:rPr lang="de-DE" dirty="0"/>
              <a:t>Definition Sozialer Arbeit </a:t>
            </a:r>
            <a:endParaRPr lang="en-US" dirty="0"/>
          </a:p>
        </p:txBody>
      </p:sp>
      <p:sp>
        <p:nvSpPr>
          <p:cNvPr id="12" name="Rectangle 11">
            <a:extLst>
              <a:ext uri="{FF2B5EF4-FFF2-40B4-BE49-F238E27FC236}">
                <a16:creationId xmlns:a16="http://schemas.microsoft.com/office/drawing/2014/main" id="{27405D71-C37E-449D-A61C-11064F760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6C97661C-87C2-4FD2-AE84-0FA740CF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Foliennummernplatzhalter 3"/>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14</a:t>
            </a:fld>
            <a:endParaRPr lang="en-US" sz="1900"/>
          </a:p>
        </p:txBody>
      </p:sp>
      <p:graphicFrame>
        <p:nvGraphicFramePr>
          <p:cNvPr id="6" name="Inhaltsplatzhalter 2">
            <a:extLst>
              <a:ext uri="{FF2B5EF4-FFF2-40B4-BE49-F238E27FC236}">
                <a16:creationId xmlns:a16="http://schemas.microsoft.com/office/drawing/2014/main" id="{B4D47971-6A9D-414A-B034-C9E28EC32699}"/>
              </a:ext>
            </a:extLst>
          </p:cNvPr>
          <p:cNvGraphicFramePr>
            <a:graphicFrameLocks noGrp="1"/>
          </p:cNvGraphicFramePr>
          <p:nvPr>
            <p:ph idx="1"/>
            <p:extLst>
              <p:ext uri="{D42A27DB-BD31-4B8C-83A1-F6EECF244321}">
                <p14:modId xmlns:p14="http://schemas.microsoft.com/office/powerpoint/2010/main" val="3330885719"/>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987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46019" y="942108"/>
            <a:ext cx="3256550" cy="4969113"/>
          </a:xfrm>
        </p:spPr>
        <p:txBody>
          <a:bodyPr anchor="ctr">
            <a:normAutofit/>
          </a:bodyPr>
          <a:lstStyle/>
          <a:p>
            <a:r>
              <a:rPr lang="de-DE" sz="3300">
                <a:solidFill>
                  <a:schemeClr val="tx2">
                    <a:lumMod val="75000"/>
                  </a:schemeClr>
                </a:solidFill>
              </a:rPr>
              <a:t>Aufgaben eines Sozialarbeiters</a:t>
            </a:r>
            <a:endParaRPr lang="en-US" sz="3300">
              <a:solidFill>
                <a:schemeClr val="tx2">
                  <a:lumMod val="75000"/>
                </a:schemeClr>
              </a:solidFill>
            </a:endParaRPr>
          </a:p>
        </p:txBody>
      </p:sp>
      <p:sp>
        <p:nvSpPr>
          <p:cNvPr id="11" name="Rectangle 10">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Foliennummernplatzhalter 3"/>
          <p:cNvSpPr>
            <a:spLocks noGrp="1"/>
          </p:cNvSpPr>
          <p:nvPr>
            <p:ph type="sldNum" sz="quarter" idx="12"/>
          </p:nvPr>
        </p:nvSpPr>
        <p:spPr>
          <a:xfrm>
            <a:off x="151790" y="3246438"/>
            <a:ext cx="596886" cy="365125"/>
          </a:xfrm>
        </p:spPr>
        <p:txBody>
          <a:bodyPr>
            <a:normAutofit/>
          </a:bodyPr>
          <a:lstStyle/>
          <a:p>
            <a:pPr>
              <a:lnSpc>
                <a:spcPct val="90000"/>
              </a:lnSpc>
              <a:spcAft>
                <a:spcPts val="600"/>
              </a:spcAft>
            </a:pPr>
            <a:fld id="{D57F1E4F-1CFF-5643-939E-217C01CDF565}" type="slidenum">
              <a:rPr lang="en-US" sz="1900">
                <a:solidFill>
                  <a:schemeClr val="accent1"/>
                </a:solidFill>
              </a:rPr>
              <a:pPr>
                <a:lnSpc>
                  <a:spcPct val="90000"/>
                </a:lnSpc>
                <a:spcAft>
                  <a:spcPts val="600"/>
                </a:spcAft>
              </a:pPr>
              <a:t>15</a:t>
            </a:fld>
            <a:endParaRPr lang="en-US" sz="1900">
              <a:solidFill>
                <a:schemeClr val="accent1"/>
              </a:solidFill>
            </a:endParaRPr>
          </a:p>
        </p:txBody>
      </p:sp>
      <p:cxnSp>
        <p:nvCxnSpPr>
          <p:cNvPr id="13" name="Straight Connector 12">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6"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7"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8"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9"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0"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1"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2"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3"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4"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5"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6"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7"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Inhaltsplatzhalter 2"/>
          <p:cNvSpPr>
            <a:spLocks noGrp="1"/>
          </p:cNvSpPr>
          <p:nvPr>
            <p:ph idx="1"/>
          </p:nvPr>
        </p:nvSpPr>
        <p:spPr>
          <a:xfrm>
            <a:off x="5006024" y="1410541"/>
            <a:ext cx="6455549" cy="4969114"/>
          </a:xfrm>
        </p:spPr>
        <p:txBody>
          <a:bodyPr anchor="ctr">
            <a:normAutofit/>
          </a:bodyPr>
          <a:lstStyle/>
          <a:p>
            <a:pPr>
              <a:lnSpc>
                <a:spcPct val="90000"/>
              </a:lnSpc>
            </a:pPr>
            <a:r>
              <a:rPr lang="de-DE" sz="1700" dirty="0">
                <a:solidFill>
                  <a:schemeClr val="tx2">
                    <a:lumMod val="75000"/>
                  </a:schemeClr>
                </a:solidFill>
              </a:rPr>
              <a:t>Beratung und Betreuung von Personen in schwierigen, alltäglichen Lebenslagen</a:t>
            </a:r>
          </a:p>
          <a:p>
            <a:pPr>
              <a:lnSpc>
                <a:spcPct val="90000"/>
              </a:lnSpc>
            </a:pPr>
            <a:r>
              <a:rPr lang="de-DE" sz="1700" dirty="0">
                <a:solidFill>
                  <a:schemeClr val="tx2">
                    <a:lumMod val="75000"/>
                  </a:schemeClr>
                </a:solidFill>
              </a:rPr>
              <a:t>Hilfestellung und Vermittlung zu Unterstützungsangeboten </a:t>
            </a:r>
          </a:p>
          <a:p>
            <a:pPr>
              <a:lnSpc>
                <a:spcPct val="90000"/>
              </a:lnSpc>
            </a:pPr>
            <a:r>
              <a:rPr lang="de-DE" sz="1700" dirty="0">
                <a:solidFill>
                  <a:schemeClr val="tx2">
                    <a:lumMod val="75000"/>
                  </a:schemeClr>
                </a:solidFill>
              </a:rPr>
              <a:t>Unterstützung bei Organisation, Planung und Verwaltung von Hilfen</a:t>
            </a:r>
          </a:p>
          <a:p>
            <a:pPr>
              <a:lnSpc>
                <a:spcPct val="90000"/>
              </a:lnSpc>
            </a:pPr>
            <a:r>
              <a:rPr lang="de-DE" sz="1700" dirty="0">
                <a:solidFill>
                  <a:schemeClr val="tx2">
                    <a:lumMod val="75000"/>
                  </a:schemeClr>
                </a:solidFill>
              </a:rPr>
              <a:t>Koordination und Lotsenfunktion </a:t>
            </a:r>
          </a:p>
          <a:p>
            <a:pPr>
              <a:lnSpc>
                <a:spcPct val="90000"/>
              </a:lnSpc>
            </a:pPr>
            <a:r>
              <a:rPr lang="de-DE" sz="1700" dirty="0">
                <a:solidFill>
                  <a:schemeClr val="tx2">
                    <a:lumMod val="75000"/>
                  </a:schemeClr>
                </a:solidFill>
              </a:rPr>
              <a:t>Erarbeitung von Lösungen oder Lösungsansätzen für und mit dem Betroffenen</a:t>
            </a:r>
          </a:p>
          <a:p>
            <a:pPr>
              <a:lnSpc>
                <a:spcPct val="90000"/>
              </a:lnSpc>
            </a:pPr>
            <a:r>
              <a:rPr lang="de-DE" sz="1700" dirty="0">
                <a:solidFill>
                  <a:schemeClr val="tx2">
                    <a:lumMod val="75000"/>
                  </a:schemeClr>
                </a:solidFill>
              </a:rPr>
              <a:t>Empowerment und Hilfe zur Selbsthilfe, Ressourcenmanagement</a:t>
            </a:r>
          </a:p>
          <a:p>
            <a:pPr>
              <a:lnSpc>
                <a:spcPct val="90000"/>
              </a:lnSpc>
            </a:pPr>
            <a:r>
              <a:rPr lang="de-DE" sz="1700" dirty="0">
                <a:solidFill>
                  <a:schemeClr val="tx2">
                    <a:lumMod val="75000"/>
                  </a:schemeClr>
                </a:solidFill>
              </a:rPr>
              <a:t>Ganzheitlicher Blick auf die Problemlage </a:t>
            </a:r>
          </a:p>
          <a:p>
            <a:pPr>
              <a:lnSpc>
                <a:spcPct val="90000"/>
              </a:lnSpc>
            </a:pPr>
            <a:r>
              <a:rPr lang="de-DE" sz="1700" dirty="0">
                <a:solidFill>
                  <a:schemeClr val="tx2">
                    <a:lumMod val="75000"/>
                  </a:schemeClr>
                </a:solidFill>
              </a:rPr>
              <a:t>Trias der Sozialen Arbeit: Einzelfallhilfe, Gruppenarbeit, Gemeinwesenarbeit</a:t>
            </a:r>
          </a:p>
          <a:p>
            <a:pPr>
              <a:lnSpc>
                <a:spcPct val="90000"/>
              </a:lnSpc>
            </a:pPr>
            <a:r>
              <a:rPr lang="de-DE" sz="1700" dirty="0">
                <a:solidFill>
                  <a:schemeClr val="tx2">
                    <a:lumMod val="75000"/>
                  </a:schemeClr>
                </a:solidFill>
              </a:rPr>
              <a:t>Dokumentation (Hilfeplanung, Versorgungsplanung, Teilhabeplanung)  </a:t>
            </a:r>
          </a:p>
          <a:p>
            <a:pPr marL="0" indent="0">
              <a:lnSpc>
                <a:spcPct val="90000"/>
              </a:lnSpc>
              <a:buNone/>
            </a:pPr>
            <a:endParaRPr lang="de-DE" sz="1700" dirty="0">
              <a:solidFill>
                <a:schemeClr val="tx2">
                  <a:lumMod val="75000"/>
                </a:schemeClr>
              </a:solidFill>
            </a:endParaRPr>
          </a:p>
          <a:p>
            <a:pPr marL="0" indent="0">
              <a:lnSpc>
                <a:spcPct val="90000"/>
              </a:lnSpc>
              <a:buNone/>
            </a:pPr>
            <a:endParaRPr lang="en-US" sz="1700" dirty="0">
              <a:solidFill>
                <a:schemeClr val="tx2">
                  <a:lumMod val="75000"/>
                </a:schemeClr>
              </a:solidFill>
            </a:endParaRPr>
          </a:p>
        </p:txBody>
      </p:sp>
    </p:spTree>
    <p:extLst>
      <p:ext uri="{BB962C8B-B14F-4D97-AF65-F5344CB8AC3E}">
        <p14:creationId xmlns:p14="http://schemas.microsoft.com/office/powerpoint/2010/main" val="17797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en-US"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9971"/>
            <a:ext cx="12274475" cy="8182983"/>
          </a:xfrm>
          <a:prstGeom prst="rect">
            <a:avLst/>
          </a:prstGeom>
        </p:spPr>
      </p:pic>
      <p:sp>
        <p:nvSpPr>
          <p:cNvPr id="6" name="Textfeld 5"/>
          <p:cNvSpPr txBox="1"/>
          <p:nvPr/>
        </p:nvSpPr>
        <p:spPr>
          <a:xfrm>
            <a:off x="3980329" y="5120640"/>
            <a:ext cx="7003229" cy="646331"/>
          </a:xfrm>
          <a:prstGeom prst="rect">
            <a:avLst/>
          </a:prstGeom>
          <a:noFill/>
        </p:spPr>
        <p:txBody>
          <a:bodyPr wrap="square" rtlCol="0">
            <a:spAutoFit/>
          </a:bodyPr>
          <a:lstStyle/>
          <a:p>
            <a:r>
              <a:rPr lang="de-DE" sz="3600" dirty="0">
                <a:solidFill>
                  <a:srgbClr val="0070C0"/>
                </a:solidFill>
              </a:rPr>
              <a:t>15 Minuten </a:t>
            </a:r>
            <a:endParaRPr lang="en-US" sz="3600" dirty="0">
              <a:solidFill>
                <a:srgbClr val="0070C0"/>
              </a:solidFill>
            </a:endParaRPr>
          </a:p>
        </p:txBody>
      </p:sp>
      <p:sp>
        <p:nvSpPr>
          <p:cNvPr id="7" name="Foliennummernplatzhalter 6"/>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42041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a:sym typeface="Wingdings" panose="05000000000000000000" pitchFamily="2" charset="2"/>
              </a:rPr>
              <a:t>Ganzheitliche </a:t>
            </a:r>
            <a:r>
              <a:rPr lang="de-DE" dirty="0"/>
              <a:t>Unterstützung, Beratung und Begleitung von Menschen in einer psychosozialen Krise</a:t>
            </a:r>
            <a:br>
              <a:rPr lang="de-DE" dirty="0"/>
            </a:br>
            <a:endParaRPr lang="de-DE" dirty="0"/>
          </a:p>
        </p:txBody>
      </p:sp>
      <p:pic>
        <p:nvPicPr>
          <p:cNvPr id="7" name="Inhaltsplatzhalter 5">
            <a:extLst>
              <a:ext uri="{FF2B5EF4-FFF2-40B4-BE49-F238E27FC236}">
                <a16:creationId xmlns:a16="http://schemas.microsoft.com/office/drawing/2014/main" id="{D7E3EB6B-C27A-44BA-9DE3-D1068FA748CA}"/>
              </a:ext>
            </a:extLst>
          </p:cNvPr>
          <p:cNvPicPr>
            <a:picLocks noChangeAspect="1"/>
          </p:cNvPicPr>
          <p:nvPr/>
        </p:nvPicPr>
        <p:blipFill>
          <a:blip r:embed="rId2"/>
          <a:stretch>
            <a:fillRect/>
          </a:stretch>
        </p:blipFill>
        <p:spPr>
          <a:xfrm>
            <a:off x="2592925" y="2789073"/>
            <a:ext cx="8229600" cy="3175199"/>
          </a:xfrm>
          <a:prstGeom prst="rect">
            <a:avLst/>
          </a:prstGeom>
        </p:spPr>
      </p:pic>
      <p:sp>
        <p:nvSpPr>
          <p:cNvPr id="10" name="Rechteck 9">
            <a:extLst>
              <a:ext uri="{FF2B5EF4-FFF2-40B4-BE49-F238E27FC236}">
                <a16:creationId xmlns:a16="http://schemas.microsoft.com/office/drawing/2014/main" id="{F7A43A26-4B21-4DC3-8EF1-7E7E202C36B7}"/>
              </a:ext>
            </a:extLst>
          </p:cNvPr>
          <p:cNvSpPr/>
          <p:nvPr/>
        </p:nvSpPr>
        <p:spPr>
          <a:xfrm>
            <a:off x="9926906" y="4996476"/>
            <a:ext cx="288032" cy="3668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 name="Foliennummernplatzhalter 1"/>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672445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5">
            <a:extLst>
              <a:ext uri="{FF2B5EF4-FFF2-40B4-BE49-F238E27FC236}">
                <a16:creationId xmlns:a16="http://schemas.microsoft.com/office/drawing/2014/main" id="{F8E40946-1242-4117-A751-3D94FED4A22E}"/>
              </a:ext>
            </a:extLst>
          </p:cNvPr>
          <p:cNvPicPr>
            <a:picLocks noChangeAspect="1"/>
          </p:cNvPicPr>
          <p:nvPr/>
        </p:nvPicPr>
        <p:blipFill>
          <a:blip r:embed="rId2"/>
          <a:stretch>
            <a:fillRect/>
          </a:stretch>
        </p:blipFill>
        <p:spPr>
          <a:xfrm>
            <a:off x="3532970" y="1556792"/>
            <a:ext cx="5091018" cy="4324350"/>
          </a:xfrm>
          <a:prstGeom prst="rect">
            <a:avLst/>
          </a:prstGeom>
        </p:spPr>
      </p:pic>
      <p:sp>
        <p:nvSpPr>
          <p:cNvPr id="2" name="Foliennummernplatzhalter 1"/>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08560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dirty="0"/>
              <a:t>Krise als beratungsauslösendes Ereignis</a:t>
            </a:r>
          </a:p>
        </p:txBody>
      </p:sp>
      <p:sp>
        <p:nvSpPr>
          <p:cNvPr id="2" name="Inhaltsplatzhalter 1"/>
          <p:cNvSpPr>
            <a:spLocks noGrp="1"/>
          </p:cNvSpPr>
          <p:nvPr>
            <p:ph idx="1"/>
          </p:nvPr>
        </p:nvSpPr>
        <p:spPr/>
        <p:txBody>
          <a:bodyPr>
            <a:normAutofit/>
          </a:bodyPr>
          <a:lstStyle/>
          <a:p>
            <a:pPr>
              <a:buNone/>
            </a:pPr>
            <a:r>
              <a:rPr lang="de-DE" dirty="0">
                <a:latin typeface="+mj-lt"/>
              </a:rPr>
              <a:t>„Krise ist ein produktiver Zustand. Man muss ihr nur den Beigeschmack der Katastrophe nehmen.“ </a:t>
            </a:r>
            <a:r>
              <a:rPr lang="de-DE" sz="800" dirty="0">
                <a:latin typeface="+mj-lt"/>
              </a:rPr>
              <a:t>Max Frisch, schweiz. Autor 1911 – 1991</a:t>
            </a:r>
          </a:p>
          <a:p>
            <a:pPr>
              <a:buNone/>
            </a:pPr>
            <a:endParaRPr lang="de-DE" sz="1000" dirty="0">
              <a:latin typeface="+mj-lt"/>
            </a:endParaRPr>
          </a:p>
          <a:p>
            <a:pPr>
              <a:buNone/>
            </a:pPr>
            <a:r>
              <a:rPr lang="de-DE" dirty="0">
                <a:latin typeface="+mj-lt"/>
              </a:rPr>
              <a:t>altgriechisch </a:t>
            </a:r>
            <a:r>
              <a:rPr lang="de-DE" i="1" dirty="0" err="1">
                <a:latin typeface="+mj-lt"/>
              </a:rPr>
              <a:t>krisis</a:t>
            </a:r>
            <a:r>
              <a:rPr lang="de-DE" dirty="0">
                <a:latin typeface="+mj-lt"/>
              </a:rPr>
              <a:t> = Wende, Höhepunkt, Entscheidung</a:t>
            </a:r>
          </a:p>
          <a:p>
            <a:pPr>
              <a:buNone/>
            </a:pPr>
            <a:endParaRPr lang="de-DE" dirty="0">
              <a:latin typeface="+mj-lt"/>
            </a:endParaRPr>
          </a:p>
          <a:p>
            <a:pPr>
              <a:buNone/>
            </a:pPr>
            <a:r>
              <a:rPr lang="de-DE" dirty="0">
                <a:latin typeface="Trebuchet MS" panose="020B0603020202020204" pitchFamily="34" charset="0"/>
              </a:rPr>
              <a:t>Im Chinesischen wird das Schriftzeichen für Krise aus den Schriftzeichen Gefahr und Chance zusammengesetzt.</a:t>
            </a:r>
          </a:p>
          <a:p>
            <a:pPr>
              <a:buNone/>
            </a:pPr>
            <a:endParaRPr lang="de-DE" dirty="0">
              <a:latin typeface="+mj-lt"/>
            </a:endParaRPr>
          </a:p>
          <a:p>
            <a:pPr>
              <a:buNone/>
            </a:pPr>
            <a:endParaRPr lang="de-DE" dirty="0">
              <a:latin typeface="+mj-lt"/>
            </a:endParaRPr>
          </a:p>
        </p:txBody>
      </p:sp>
      <p:pic>
        <p:nvPicPr>
          <p:cNvPr id="5" name="Grafik 4">
            <a:extLst>
              <a:ext uri="{FF2B5EF4-FFF2-40B4-BE49-F238E27FC236}">
                <a16:creationId xmlns:a16="http://schemas.microsoft.com/office/drawing/2014/main" id="{001EA151-10F4-4CD1-BFBE-DF4F56B93585}"/>
              </a:ext>
            </a:extLst>
          </p:cNvPr>
          <p:cNvPicPr>
            <a:picLocks noChangeAspect="1"/>
          </p:cNvPicPr>
          <p:nvPr/>
        </p:nvPicPr>
        <p:blipFill>
          <a:blip r:embed="rId2"/>
          <a:stretch>
            <a:fillRect/>
          </a:stretch>
        </p:blipFill>
        <p:spPr>
          <a:xfrm>
            <a:off x="6960096" y="4381594"/>
            <a:ext cx="2664296" cy="1842920"/>
          </a:xfrm>
          <a:prstGeom prst="rect">
            <a:avLst/>
          </a:prstGeom>
        </p:spPr>
      </p:pic>
      <p:sp>
        <p:nvSpPr>
          <p:cNvPr id="4" name="Foliennummernplatzhalter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15056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011CF2D-B716-409C-86F3-5F0DFC0BC1E0}"/>
              </a:ext>
            </a:extLst>
          </p:cNvPr>
          <p:cNvSpPr>
            <a:spLocks noGrp="1"/>
          </p:cNvSpPr>
          <p:nvPr>
            <p:ph type="title"/>
          </p:nvPr>
        </p:nvSpPr>
        <p:spPr>
          <a:xfrm>
            <a:off x="649224" y="645106"/>
            <a:ext cx="3650279" cy="1259894"/>
          </a:xfrm>
        </p:spPr>
        <p:txBody>
          <a:bodyPr>
            <a:normAutofit/>
          </a:bodyPr>
          <a:lstStyle/>
          <a:p>
            <a:r>
              <a:rPr lang="de-DE">
                <a:solidFill>
                  <a:schemeClr val="tx1"/>
                </a:solidFill>
              </a:rPr>
              <a:t>Kurze Vorstellung</a:t>
            </a:r>
          </a:p>
        </p:txBody>
      </p:sp>
      <p:sp>
        <p:nvSpPr>
          <p:cNvPr id="10" name="Content Placeholder 9">
            <a:extLst>
              <a:ext uri="{FF2B5EF4-FFF2-40B4-BE49-F238E27FC236}">
                <a16:creationId xmlns:a16="http://schemas.microsoft.com/office/drawing/2014/main" id="{92A8189F-CD2F-4A98-B317-41FFCB9584F7}"/>
              </a:ext>
            </a:extLst>
          </p:cNvPr>
          <p:cNvSpPr>
            <a:spLocks noGrp="1"/>
          </p:cNvSpPr>
          <p:nvPr>
            <p:ph idx="1"/>
          </p:nvPr>
        </p:nvSpPr>
        <p:spPr>
          <a:xfrm>
            <a:off x="649225" y="2133600"/>
            <a:ext cx="3650278" cy="3759253"/>
          </a:xfrm>
        </p:spPr>
        <p:txBody>
          <a:bodyPr>
            <a:normAutofit/>
          </a:bodyPr>
          <a:lstStyle/>
          <a:p>
            <a:pPr>
              <a:buClr>
                <a:srgbClr val="7E9A56"/>
              </a:buClr>
            </a:pPr>
            <a:r>
              <a:rPr lang="en-US" dirty="0"/>
              <a:t>Sabrina Rapp</a:t>
            </a:r>
          </a:p>
          <a:p>
            <a:pPr>
              <a:buClr>
                <a:srgbClr val="7E9A56"/>
              </a:buClr>
            </a:pPr>
            <a:r>
              <a:rPr lang="en-US" dirty="0" err="1"/>
              <a:t>Sozialpädagogin</a:t>
            </a:r>
            <a:r>
              <a:rPr lang="en-US" dirty="0"/>
              <a:t> (B.A.)</a:t>
            </a:r>
          </a:p>
          <a:p>
            <a:pPr>
              <a:buClr>
                <a:srgbClr val="7E9A56"/>
              </a:buClr>
            </a:pPr>
            <a:r>
              <a:rPr lang="en-US" dirty="0" err="1"/>
              <a:t>Qualifizierte</a:t>
            </a:r>
            <a:r>
              <a:rPr lang="en-US" dirty="0"/>
              <a:t> </a:t>
            </a:r>
            <a:r>
              <a:rPr lang="en-US" dirty="0" err="1"/>
              <a:t>Pflegeberatung</a:t>
            </a:r>
            <a:endParaRPr lang="en-US" dirty="0"/>
          </a:p>
          <a:p>
            <a:pPr>
              <a:buClr>
                <a:srgbClr val="7E9A56"/>
              </a:buClr>
            </a:pPr>
            <a:r>
              <a:rPr lang="en-US" dirty="0" err="1"/>
              <a:t>aktuelle</a:t>
            </a:r>
            <a:r>
              <a:rPr lang="en-US" dirty="0"/>
              <a:t> </a:t>
            </a:r>
            <a:r>
              <a:rPr lang="en-US" dirty="0" err="1"/>
              <a:t>Tätigkeit</a:t>
            </a:r>
            <a:r>
              <a:rPr lang="en-US" dirty="0"/>
              <a:t>: </a:t>
            </a:r>
          </a:p>
          <a:p>
            <a:pPr marL="0" indent="0">
              <a:buClr>
                <a:srgbClr val="7E9A56"/>
              </a:buClr>
              <a:buNone/>
            </a:pPr>
            <a:r>
              <a:rPr lang="en-US" dirty="0"/>
              <a:t>	AOK </a:t>
            </a:r>
            <a:r>
              <a:rPr lang="en-US" dirty="0" err="1"/>
              <a:t>Sozialer</a:t>
            </a:r>
            <a:r>
              <a:rPr lang="en-US" dirty="0"/>
              <a:t> </a:t>
            </a:r>
            <a:r>
              <a:rPr lang="en-US" dirty="0" err="1"/>
              <a:t>Dienst</a:t>
            </a:r>
            <a:r>
              <a:rPr lang="en-US" dirty="0"/>
              <a:t>, 	</a:t>
            </a:r>
            <a:r>
              <a:rPr lang="en-US" dirty="0" err="1"/>
              <a:t>Beratung</a:t>
            </a:r>
            <a:r>
              <a:rPr lang="en-US" dirty="0"/>
              <a:t> von </a:t>
            </a:r>
            <a:r>
              <a:rPr lang="en-US" dirty="0" err="1"/>
              <a:t>psychisch</a:t>
            </a:r>
            <a:r>
              <a:rPr lang="en-US" dirty="0"/>
              <a:t> 	</a:t>
            </a:r>
            <a:r>
              <a:rPr lang="en-US" dirty="0" err="1"/>
              <a:t>Erkrankten</a:t>
            </a:r>
            <a:r>
              <a:rPr lang="en-US" dirty="0"/>
              <a:t>, </a:t>
            </a:r>
            <a:r>
              <a:rPr lang="en-US" dirty="0" err="1"/>
              <a:t>Suchtkranken</a:t>
            </a:r>
            <a:r>
              <a:rPr lang="en-US" dirty="0"/>
              <a:t>, 	</a:t>
            </a:r>
            <a:r>
              <a:rPr lang="en-US" dirty="0" err="1"/>
              <a:t>onkologischen</a:t>
            </a:r>
            <a:r>
              <a:rPr lang="en-US" dirty="0"/>
              <a:t> </a:t>
            </a:r>
            <a:r>
              <a:rPr lang="en-US" dirty="0" err="1"/>
              <a:t>Patienten</a:t>
            </a:r>
            <a:r>
              <a:rPr lang="en-US" dirty="0"/>
              <a:t>, 	</a:t>
            </a:r>
            <a:r>
              <a:rPr lang="en-US" dirty="0" err="1"/>
              <a:t>Pflegeberatung</a:t>
            </a:r>
            <a:r>
              <a:rPr lang="en-US" dirty="0"/>
              <a:t> </a:t>
            </a:r>
            <a:r>
              <a:rPr lang="en-US" dirty="0" err="1"/>
              <a:t>für</a:t>
            </a:r>
            <a:r>
              <a:rPr lang="en-US" dirty="0"/>
              <a:t> 	</a:t>
            </a:r>
            <a:r>
              <a:rPr lang="en-US" dirty="0" err="1"/>
              <a:t>Betroffene</a:t>
            </a:r>
            <a:r>
              <a:rPr lang="en-US" dirty="0"/>
              <a:t> und 	</a:t>
            </a:r>
            <a:r>
              <a:rPr lang="en-US" dirty="0" err="1"/>
              <a:t>Angehörige</a:t>
            </a:r>
            <a:r>
              <a:rPr lang="en-US" dirty="0"/>
              <a:t> </a:t>
            </a:r>
          </a:p>
          <a:p>
            <a:pPr>
              <a:buClr>
                <a:srgbClr val="7E9A56"/>
              </a:buClr>
            </a:pPr>
            <a:endParaRPr lang="en-US" dirty="0"/>
          </a:p>
        </p:txBody>
      </p:sp>
      <p:pic>
        <p:nvPicPr>
          <p:cNvPr id="6" name="Inhaltsplatzhalter 5" descr="Ein Bild, das Person, stehend enthält.&#10;&#10;Automatisch generierte Beschreibung">
            <a:extLst>
              <a:ext uri="{FF2B5EF4-FFF2-40B4-BE49-F238E27FC236}">
                <a16:creationId xmlns:a16="http://schemas.microsoft.com/office/drawing/2014/main" id="{901915BE-3F82-4568-B616-11C5E841637B}"/>
              </a:ext>
            </a:extLst>
          </p:cNvPr>
          <p:cNvPicPr>
            <a:picLocks noChangeAspect="1"/>
          </p:cNvPicPr>
          <p:nvPr/>
        </p:nvPicPr>
        <p:blipFill rotWithShape="1">
          <a:blip r:embed="rId2"/>
          <a:srcRect l="13558" r="13014"/>
          <a:stretch/>
        </p:blipFill>
        <p:spPr>
          <a:xfrm>
            <a:off x="4619543" y="10"/>
            <a:ext cx="7572457" cy="6857990"/>
          </a:xfrm>
          <a:prstGeom prst="rect">
            <a:avLst/>
          </a:prstGeom>
        </p:spPr>
      </p:pic>
    </p:spTree>
    <p:extLst>
      <p:ext uri="{BB962C8B-B14F-4D97-AF65-F5344CB8AC3E}">
        <p14:creationId xmlns:p14="http://schemas.microsoft.com/office/powerpoint/2010/main" val="132760261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Psychosoziale Krise</a:t>
            </a:r>
          </a:p>
        </p:txBody>
      </p:sp>
      <p:sp>
        <p:nvSpPr>
          <p:cNvPr id="2" name="Inhaltsplatzhalter 1"/>
          <p:cNvSpPr>
            <a:spLocks noGrp="1"/>
          </p:cNvSpPr>
          <p:nvPr>
            <p:ph idx="1"/>
          </p:nvPr>
        </p:nvSpPr>
        <p:spPr/>
        <p:txBody>
          <a:bodyPr>
            <a:normAutofit fontScale="92500" lnSpcReduction="20000"/>
          </a:bodyPr>
          <a:lstStyle/>
          <a:p>
            <a:pPr>
              <a:buNone/>
            </a:pPr>
            <a:r>
              <a:rPr lang="de-DE" dirty="0">
                <a:latin typeface="+mj-lt"/>
              </a:rPr>
              <a:t>„Unter psychosozialer Krise versteht man den Verlust</a:t>
            </a:r>
          </a:p>
          <a:p>
            <a:pPr>
              <a:buNone/>
            </a:pPr>
            <a:r>
              <a:rPr lang="de-DE" dirty="0">
                <a:latin typeface="+mj-lt"/>
              </a:rPr>
              <a:t>des seelischen Gleichgewichts, den ein Mensch</a:t>
            </a:r>
          </a:p>
          <a:p>
            <a:pPr>
              <a:buNone/>
            </a:pPr>
            <a:r>
              <a:rPr lang="de-DE" dirty="0">
                <a:latin typeface="+mj-lt"/>
              </a:rPr>
              <a:t>verspürt, wenn er mit Ereignissen und</a:t>
            </a:r>
          </a:p>
          <a:p>
            <a:pPr>
              <a:buNone/>
            </a:pPr>
            <a:r>
              <a:rPr lang="de-DE" dirty="0">
                <a:latin typeface="+mj-lt"/>
              </a:rPr>
              <a:t>Lebensumständen konfrontiert wird, die er im</a:t>
            </a:r>
          </a:p>
          <a:p>
            <a:pPr>
              <a:buNone/>
            </a:pPr>
            <a:r>
              <a:rPr lang="de-DE" dirty="0">
                <a:latin typeface="+mj-lt"/>
              </a:rPr>
              <a:t>Augenblick nicht bewältigen kann, weil sie von der</a:t>
            </a:r>
          </a:p>
          <a:p>
            <a:pPr>
              <a:buNone/>
            </a:pPr>
            <a:r>
              <a:rPr lang="de-DE" dirty="0">
                <a:latin typeface="+mj-lt"/>
              </a:rPr>
              <a:t>Art und dem Ausmaß her seine durch frühere</a:t>
            </a:r>
          </a:p>
          <a:p>
            <a:pPr>
              <a:buNone/>
            </a:pPr>
            <a:r>
              <a:rPr lang="de-DE" dirty="0">
                <a:latin typeface="+mj-lt"/>
              </a:rPr>
              <a:t>Erfahrungen erworbenen Fähigkeiten und erprobten</a:t>
            </a:r>
          </a:p>
          <a:p>
            <a:pPr>
              <a:buNone/>
            </a:pPr>
            <a:r>
              <a:rPr lang="de-DE" dirty="0">
                <a:latin typeface="+mj-lt"/>
              </a:rPr>
              <a:t>Hilfsmittel zur Erreichung wichtiger Lebensziele oder</a:t>
            </a:r>
          </a:p>
          <a:p>
            <a:pPr>
              <a:buNone/>
            </a:pPr>
            <a:r>
              <a:rPr lang="de-DE" dirty="0">
                <a:latin typeface="+mj-lt"/>
              </a:rPr>
              <a:t>zur Bewältigung seiner Lebenssituation</a:t>
            </a:r>
          </a:p>
          <a:p>
            <a:pPr>
              <a:buNone/>
            </a:pPr>
            <a:r>
              <a:rPr lang="de-DE" dirty="0">
                <a:latin typeface="+mj-lt"/>
              </a:rPr>
              <a:t>überfordern.“</a:t>
            </a:r>
          </a:p>
          <a:p>
            <a:pPr>
              <a:buNone/>
            </a:pPr>
            <a:r>
              <a:rPr lang="de-DE" sz="1200" dirty="0">
                <a:latin typeface="+mj-lt"/>
              </a:rPr>
              <a:t>											</a:t>
            </a:r>
            <a:r>
              <a:rPr lang="de-DE" sz="1200" dirty="0" err="1">
                <a:latin typeface="+mj-lt"/>
              </a:rPr>
              <a:t>Sonneck</a:t>
            </a:r>
            <a:r>
              <a:rPr lang="de-DE" sz="1200" dirty="0">
                <a:latin typeface="+mj-lt"/>
              </a:rPr>
              <a:t>, 2000</a:t>
            </a:r>
          </a:p>
        </p:txBody>
      </p:sp>
      <p:sp>
        <p:nvSpPr>
          <p:cNvPr id="4" name="Foliennummernplatzhalter 3"/>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817836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3373062" y="624110"/>
            <a:ext cx="8131550" cy="1280890"/>
          </a:xfrm>
        </p:spPr>
        <p:txBody>
          <a:bodyPr>
            <a:normAutofit/>
          </a:bodyPr>
          <a:lstStyle/>
          <a:p>
            <a:r>
              <a:rPr lang="de-DE" dirty="0"/>
              <a:t>Charakteristika psychosozialer Krisen</a:t>
            </a:r>
          </a:p>
        </p:txBody>
      </p:sp>
      <p:sp>
        <p:nvSpPr>
          <p:cNvPr id="11" name="Rectangle 1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7" name="Group 2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4" name="Foliennummernplatzhalter 3"/>
          <p:cNvSpPr>
            <a:spLocks noGrp="1"/>
          </p:cNvSpPr>
          <p:nvPr>
            <p:ph type="sldNum" sz="quarter" idx="12"/>
          </p:nvPr>
        </p:nvSpPr>
        <p:spPr>
          <a:xfrm>
            <a:off x="87927" y="3485923"/>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21</a:t>
            </a:fld>
            <a:endParaRPr lang="en-US" sz="1900"/>
          </a:p>
        </p:txBody>
      </p:sp>
      <p:sp>
        <p:nvSpPr>
          <p:cNvPr id="3" name="Inhaltsplatzhalter 2"/>
          <p:cNvSpPr>
            <a:spLocks noGrp="1"/>
          </p:cNvSpPr>
          <p:nvPr>
            <p:ph idx="1"/>
          </p:nvPr>
        </p:nvSpPr>
        <p:spPr>
          <a:xfrm>
            <a:off x="3373062" y="2133600"/>
            <a:ext cx="8131550" cy="3777622"/>
          </a:xfrm>
        </p:spPr>
        <p:txBody>
          <a:bodyPr>
            <a:noAutofit/>
          </a:bodyPr>
          <a:lstStyle/>
          <a:p>
            <a:pPr>
              <a:lnSpc>
                <a:spcPct val="90000"/>
              </a:lnSpc>
            </a:pPr>
            <a:r>
              <a:rPr lang="de-DE" dirty="0">
                <a:latin typeface="+mj-lt"/>
              </a:rPr>
              <a:t>Konfrontation mit belastenden Ereignissen oder neuen Lebensumständen, die wesentliche Lebensziele in Frage stellen</a:t>
            </a:r>
          </a:p>
          <a:p>
            <a:pPr>
              <a:lnSpc>
                <a:spcPct val="90000"/>
              </a:lnSpc>
            </a:pPr>
            <a:endParaRPr lang="de-DE" sz="700" dirty="0">
              <a:latin typeface="+mj-lt"/>
            </a:endParaRPr>
          </a:p>
          <a:p>
            <a:pPr>
              <a:lnSpc>
                <a:spcPct val="90000"/>
              </a:lnSpc>
            </a:pPr>
            <a:r>
              <a:rPr lang="de-DE" dirty="0">
                <a:latin typeface="+mj-lt"/>
              </a:rPr>
              <a:t>Gewohnte Problembewältigungsstrategien versagen</a:t>
            </a:r>
          </a:p>
          <a:p>
            <a:pPr>
              <a:lnSpc>
                <a:spcPct val="90000"/>
              </a:lnSpc>
            </a:pPr>
            <a:endParaRPr lang="de-DE" sz="800" dirty="0">
              <a:latin typeface="+mj-lt"/>
            </a:endParaRPr>
          </a:p>
          <a:p>
            <a:pPr>
              <a:lnSpc>
                <a:spcPct val="90000"/>
              </a:lnSpc>
            </a:pPr>
            <a:r>
              <a:rPr lang="de-DE" dirty="0">
                <a:latin typeface="+mj-lt"/>
              </a:rPr>
              <a:t>Situation wirkt bedrohlich und führt zu einer massiven Störung des psychosozialen Gleichgewichts</a:t>
            </a:r>
          </a:p>
          <a:p>
            <a:pPr>
              <a:lnSpc>
                <a:spcPct val="90000"/>
              </a:lnSpc>
            </a:pPr>
            <a:endParaRPr lang="de-DE" sz="800" dirty="0">
              <a:latin typeface="+mj-lt"/>
            </a:endParaRPr>
          </a:p>
          <a:p>
            <a:pPr>
              <a:lnSpc>
                <a:spcPct val="90000"/>
              </a:lnSpc>
            </a:pPr>
            <a:r>
              <a:rPr lang="de-DE" dirty="0">
                <a:latin typeface="+mj-lt"/>
              </a:rPr>
              <a:t>Das Selbstwertgefühl wird beeinträchtigt</a:t>
            </a:r>
          </a:p>
          <a:p>
            <a:pPr>
              <a:lnSpc>
                <a:spcPct val="90000"/>
              </a:lnSpc>
            </a:pPr>
            <a:endParaRPr lang="de-DE" sz="800" dirty="0">
              <a:latin typeface="+mj-lt"/>
            </a:endParaRPr>
          </a:p>
          <a:p>
            <a:pPr>
              <a:lnSpc>
                <a:spcPct val="90000"/>
              </a:lnSpc>
            </a:pPr>
            <a:r>
              <a:rPr lang="de-DE" dirty="0">
                <a:latin typeface="+mj-lt"/>
              </a:rPr>
              <a:t>Zeitliche Begrenzung</a:t>
            </a:r>
          </a:p>
          <a:p>
            <a:pPr>
              <a:lnSpc>
                <a:spcPct val="90000"/>
              </a:lnSpc>
            </a:pPr>
            <a:endParaRPr lang="de-DE" sz="800" dirty="0">
              <a:latin typeface="+mj-lt"/>
            </a:endParaRPr>
          </a:p>
          <a:p>
            <a:pPr>
              <a:lnSpc>
                <a:spcPct val="90000"/>
              </a:lnSpc>
            </a:pPr>
            <a:r>
              <a:rPr lang="de-DE" dirty="0">
                <a:latin typeface="+mj-lt"/>
              </a:rPr>
              <a:t>Weichenstellung: konstruktive oder destruktive Bewältigungsstrategien bergen Chance oder Risiko (Resilienz)</a:t>
            </a:r>
          </a:p>
        </p:txBody>
      </p:sp>
    </p:spTree>
    <p:extLst>
      <p:ext uri="{BB962C8B-B14F-4D97-AF65-F5344CB8AC3E}">
        <p14:creationId xmlns:p14="http://schemas.microsoft.com/office/powerpoint/2010/main" val="269029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200" dirty="0"/>
              <a:t>Elemente Sozialer Arbeit</a:t>
            </a:r>
          </a:p>
        </p:txBody>
      </p:sp>
      <p:sp>
        <p:nvSpPr>
          <p:cNvPr id="4" name="Ellipse 3"/>
          <p:cNvSpPr/>
          <p:nvPr/>
        </p:nvSpPr>
        <p:spPr>
          <a:xfrm>
            <a:off x="2466565" y="2674896"/>
            <a:ext cx="216024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mj-lt"/>
              </a:rPr>
              <a:t>Empathie</a:t>
            </a:r>
          </a:p>
        </p:txBody>
      </p:sp>
      <p:sp>
        <p:nvSpPr>
          <p:cNvPr id="5" name="Ellipse 4"/>
          <p:cNvSpPr/>
          <p:nvPr/>
        </p:nvSpPr>
        <p:spPr>
          <a:xfrm>
            <a:off x="4727848" y="2013012"/>
            <a:ext cx="216024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mj-lt"/>
              </a:rPr>
              <a:t>Anerkennen der Person</a:t>
            </a:r>
          </a:p>
        </p:txBody>
      </p:sp>
      <p:sp>
        <p:nvSpPr>
          <p:cNvPr id="6" name="Ellipse 5"/>
          <p:cNvSpPr/>
          <p:nvPr/>
        </p:nvSpPr>
        <p:spPr>
          <a:xfrm>
            <a:off x="7729798" y="2200967"/>
            <a:ext cx="232860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atin typeface="+mj-lt"/>
              </a:rPr>
              <a:t>Aufbau einer vertrauensvollen Beziehung zum Klienten</a:t>
            </a:r>
          </a:p>
        </p:txBody>
      </p:sp>
      <p:sp>
        <p:nvSpPr>
          <p:cNvPr id="7" name="Ellipse 6"/>
          <p:cNvSpPr/>
          <p:nvPr/>
        </p:nvSpPr>
        <p:spPr>
          <a:xfrm>
            <a:off x="1559496" y="3911972"/>
            <a:ext cx="216024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mj-lt"/>
              </a:rPr>
              <a:t>professionelle Distanz</a:t>
            </a:r>
          </a:p>
        </p:txBody>
      </p:sp>
      <p:sp>
        <p:nvSpPr>
          <p:cNvPr id="8" name="Ellipse 7"/>
          <p:cNvSpPr/>
          <p:nvPr/>
        </p:nvSpPr>
        <p:spPr>
          <a:xfrm>
            <a:off x="5661309" y="3165744"/>
            <a:ext cx="2160240" cy="1102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atin typeface="+mj-lt"/>
              </a:rPr>
              <a:t>Bewusstsein für </a:t>
            </a:r>
            <a:r>
              <a:rPr lang="de-DE" sz="1400" dirty="0" err="1">
                <a:latin typeface="+mj-lt"/>
              </a:rPr>
              <a:t>intrapersonelle</a:t>
            </a:r>
            <a:r>
              <a:rPr lang="de-DE" sz="1400" dirty="0">
                <a:latin typeface="+mj-lt"/>
              </a:rPr>
              <a:t> Rollenkonflikte</a:t>
            </a:r>
          </a:p>
        </p:txBody>
      </p:sp>
      <p:sp>
        <p:nvSpPr>
          <p:cNvPr id="9" name="Ellipse 8"/>
          <p:cNvSpPr/>
          <p:nvPr/>
        </p:nvSpPr>
        <p:spPr>
          <a:xfrm>
            <a:off x="4344725" y="4296658"/>
            <a:ext cx="216024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mj-lt"/>
              </a:rPr>
              <a:t>Ressourcen-</a:t>
            </a:r>
            <a:r>
              <a:rPr lang="de-DE" dirty="0" err="1">
                <a:latin typeface="+mj-lt"/>
              </a:rPr>
              <a:t>orientierung</a:t>
            </a:r>
            <a:endParaRPr lang="de-DE" dirty="0">
              <a:latin typeface="+mj-lt"/>
            </a:endParaRPr>
          </a:p>
        </p:txBody>
      </p:sp>
      <p:sp>
        <p:nvSpPr>
          <p:cNvPr id="10" name="Ellipse 9"/>
          <p:cNvSpPr/>
          <p:nvPr/>
        </p:nvSpPr>
        <p:spPr>
          <a:xfrm>
            <a:off x="8805011" y="3387620"/>
            <a:ext cx="216024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latin typeface="+mj-lt"/>
              </a:rPr>
              <a:t>reflektive</a:t>
            </a:r>
            <a:r>
              <a:rPr lang="de-DE" dirty="0">
                <a:latin typeface="+mj-lt"/>
              </a:rPr>
              <a:t> Kompetenz</a:t>
            </a:r>
          </a:p>
        </p:txBody>
      </p:sp>
      <p:sp>
        <p:nvSpPr>
          <p:cNvPr id="11" name="Ellipse 10"/>
          <p:cNvSpPr/>
          <p:nvPr/>
        </p:nvSpPr>
        <p:spPr>
          <a:xfrm>
            <a:off x="7587560" y="4325997"/>
            <a:ext cx="2359133"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mj-lt"/>
              </a:rPr>
              <a:t>systemisches Denken</a:t>
            </a:r>
          </a:p>
        </p:txBody>
      </p:sp>
      <p:sp>
        <p:nvSpPr>
          <p:cNvPr id="12" name="Ellipse 11"/>
          <p:cNvSpPr/>
          <p:nvPr/>
        </p:nvSpPr>
        <p:spPr>
          <a:xfrm>
            <a:off x="2783632" y="5296239"/>
            <a:ext cx="216024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atin typeface="+mj-lt"/>
              </a:rPr>
              <a:t>ganzheitliche Betrachtungs-weise</a:t>
            </a:r>
          </a:p>
        </p:txBody>
      </p:sp>
      <p:sp>
        <p:nvSpPr>
          <p:cNvPr id="13" name="Ellipse 12"/>
          <p:cNvSpPr/>
          <p:nvPr/>
        </p:nvSpPr>
        <p:spPr>
          <a:xfrm>
            <a:off x="5966534" y="5397523"/>
            <a:ext cx="258212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mj-lt"/>
              </a:rPr>
              <a:t>Case-</a:t>
            </a:r>
            <a:r>
              <a:rPr lang="de-DE" dirty="0" err="1">
                <a:latin typeface="+mj-lt"/>
              </a:rPr>
              <a:t>management</a:t>
            </a:r>
            <a:endParaRPr lang="de-DE" dirty="0">
              <a:latin typeface="+mj-lt"/>
            </a:endParaRPr>
          </a:p>
        </p:txBody>
      </p:sp>
      <p:sp>
        <p:nvSpPr>
          <p:cNvPr id="14" name="Ellipse 13"/>
          <p:cNvSpPr/>
          <p:nvPr/>
        </p:nvSpPr>
        <p:spPr>
          <a:xfrm>
            <a:off x="711435" y="1811515"/>
            <a:ext cx="216024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mj-lt"/>
              </a:rPr>
              <a:t>Netzwerk-kenntnisse</a:t>
            </a:r>
          </a:p>
        </p:txBody>
      </p:sp>
      <p:sp>
        <p:nvSpPr>
          <p:cNvPr id="15" name="Ellipse 14"/>
          <p:cNvSpPr/>
          <p:nvPr/>
        </p:nvSpPr>
        <p:spPr>
          <a:xfrm>
            <a:off x="9146178" y="1167442"/>
            <a:ext cx="216024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atin typeface="+mj-lt"/>
              </a:rPr>
              <a:t>Rechtliches Basiswissen (SGB)</a:t>
            </a:r>
          </a:p>
        </p:txBody>
      </p:sp>
      <p:sp>
        <p:nvSpPr>
          <p:cNvPr id="16" name="Ellipse 15"/>
          <p:cNvSpPr/>
          <p:nvPr/>
        </p:nvSpPr>
        <p:spPr>
          <a:xfrm>
            <a:off x="290595" y="5607798"/>
            <a:ext cx="216024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mj-lt"/>
              </a:rPr>
              <a:t>Grenzen erkennen</a:t>
            </a:r>
          </a:p>
        </p:txBody>
      </p:sp>
      <p:sp>
        <p:nvSpPr>
          <p:cNvPr id="17" name="Ellipse 16"/>
          <p:cNvSpPr/>
          <p:nvPr/>
        </p:nvSpPr>
        <p:spPr>
          <a:xfrm>
            <a:off x="9344372" y="5607798"/>
            <a:ext cx="216024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mj-lt"/>
              </a:rPr>
              <a:t>Methoden-kompetenz</a:t>
            </a:r>
          </a:p>
        </p:txBody>
      </p:sp>
      <p:sp>
        <p:nvSpPr>
          <p:cNvPr id="18" name="Foliennummernplatzhalter 17"/>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23216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tx2">
              <a:lumMod val="90000"/>
            </a:schemeClr>
          </a:solidFill>
        </p:grpSpPr>
        <p:sp>
          <p:nvSpPr>
            <p:cNvPr id="12"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3"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4"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5"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6"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7"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8"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9"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0"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1"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2"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3"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el 1"/>
          <p:cNvSpPr>
            <a:spLocks noGrp="1"/>
          </p:cNvSpPr>
          <p:nvPr>
            <p:ph type="title"/>
          </p:nvPr>
        </p:nvSpPr>
        <p:spPr>
          <a:xfrm>
            <a:off x="7839756" y="1159566"/>
            <a:ext cx="3662939" cy="4568264"/>
          </a:xfrm>
        </p:spPr>
        <p:txBody>
          <a:bodyPr anchor="ctr">
            <a:normAutofit/>
          </a:bodyPr>
          <a:lstStyle/>
          <a:p>
            <a:r>
              <a:rPr lang="de-DE" sz="2800">
                <a:solidFill>
                  <a:schemeClr val="bg1">
                    <a:lumMod val="95000"/>
                    <a:lumOff val="5000"/>
                  </a:schemeClr>
                </a:solidFill>
              </a:rPr>
              <a:t>Soziale Arbeit im Gesundheitswesen </a:t>
            </a:r>
            <a:br>
              <a:rPr lang="de-DE" sz="2800">
                <a:solidFill>
                  <a:schemeClr val="bg1">
                    <a:lumMod val="95000"/>
                    <a:lumOff val="5000"/>
                  </a:schemeClr>
                </a:solidFill>
              </a:rPr>
            </a:br>
            <a:r>
              <a:rPr lang="de-DE" sz="2800">
                <a:solidFill>
                  <a:schemeClr val="bg1">
                    <a:lumMod val="95000"/>
                    <a:lumOff val="5000"/>
                  </a:schemeClr>
                </a:solidFill>
              </a:rPr>
              <a:t>als ein Arbeitsfeld der Sozialen Arbeit </a:t>
            </a:r>
            <a:endParaRPr lang="en-US" sz="2800">
              <a:solidFill>
                <a:schemeClr val="bg1">
                  <a:lumMod val="95000"/>
                  <a:lumOff val="5000"/>
                </a:schemeClr>
              </a:solidFill>
            </a:endParaRPr>
          </a:p>
        </p:txBody>
      </p:sp>
      <p:sp>
        <p:nvSpPr>
          <p:cNvPr id="25"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3" name="Inhaltsplatzhalter 2"/>
          <p:cNvSpPr>
            <a:spLocks noGrp="1"/>
          </p:cNvSpPr>
          <p:nvPr>
            <p:ph idx="1"/>
          </p:nvPr>
        </p:nvSpPr>
        <p:spPr>
          <a:xfrm>
            <a:off x="637310" y="1286934"/>
            <a:ext cx="5292436" cy="4284134"/>
          </a:xfrm>
        </p:spPr>
        <p:txBody>
          <a:bodyPr anchor="ctr">
            <a:normAutofit/>
          </a:bodyPr>
          <a:lstStyle/>
          <a:p>
            <a:pPr marL="0" indent="0">
              <a:lnSpc>
                <a:spcPct val="90000"/>
              </a:lnSpc>
              <a:buNone/>
            </a:pPr>
            <a:r>
              <a:rPr lang="de-DE">
                <a:solidFill>
                  <a:srgbClr val="FFFFFF"/>
                </a:solidFill>
              </a:rPr>
              <a:t>Was versteht sich unter dem Begriff „Gesundheitsweisen“?</a:t>
            </a:r>
          </a:p>
          <a:p>
            <a:pPr marL="0" indent="0">
              <a:lnSpc>
                <a:spcPct val="90000"/>
              </a:lnSpc>
              <a:buNone/>
            </a:pPr>
            <a:endParaRPr lang="de-DE">
              <a:solidFill>
                <a:srgbClr val="FFFFFF"/>
              </a:solidFill>
            </a:endParaRPr>
          </a:p>
          <a:p>
            <a:pPr>
              <a:lnSpc>
                <a:spcPct val="90000"/>
              </a:lnSpc>
            </a:pPr>
            <a:r>
              <a:rPr lang="de-DE">
                <a:solidFill>
                  <a:srgbClr val="FFFFFF"/>
                </a:solidFill>
              </a:rPr>
              <a:t>Gesamtheit der staatlichen Einrichtungen und Regelungen zur Bekämpfung von Krankheit und Förderung der Gesundheit </a:t>
            </a:r>
          </a:p>
          <a:p>
            <a:pPr>
              <a:lnSpc>
                <a:spcPct val="90000"/>
              </a:lnSpc>
            </a:pPr>
            <a:r>
              <a:rPr lang="de-DE">
                <a:solidFill>
                  <a:srgbClr val="FFFFFF"/>
                </a:solidFill>
              </a:rPr>
              <a:t>Erhaltung der Gesundheit, Prävention, Diagnostik oder therapeutische Intervention (Funktion)</a:t>
            </a:r>
          </a:p>
          <a:p>
            <a:pPr>
              <a:lnSpc>
                <a:spcPct val="90000"/>
              </a:lnSpc>
            </a:pPr>
            <a:r>
              <a:rPr lang="de-DE">
                <a:solidFill>
                  <a:srgbClr val="FFFFFF"/>
                </a:solidFill>
              </a:rPr>
              <a:t>Unterschiedliche organisatorische Formen (Organisation)</a:t>
            </a:r>
          </a:p>
          <a:p>
            <a:pPr>
              <a:lnSpc>
                <a:spcPct val="90000"/>
              </a:lnSpc>
            </a:pPr>
            <a:r>
              <a:rPr lang="de-DE">
                <a:solidFill>
                  <a:srgbClr val="FFFFFF"/>
                </a:solidFill>
              </a:rPr>
              <a:t>Verschiedene Akteure an Gestaltung und Funktion beteiligt (Struktur)</a:t>
            </a:r>
          </a:p>
          <a:p>
            <a:pPr>
              <a:lnSpc>
                <a:spcPct val="90000"/>
              </a:lnSpc>
            </a:pPr>
            <a:endParaRPr lang="en-US">
              <a:solidFill>
                <a:srgbClr val="FFFFFF"/>
              </a:solidFill>
            </a:endParaRPr>
          </a:p>
        </p:txBody>
      </p:sp>
      <p:sp>
        <p:nvSpPr>
          <p:cNvPr id="4" name="Foliennummernplatzhalter 3"/>
          <p:cNvSpPr>
            <a:spLocks noGrp="1"/>
          </p:cNvSpPr>
          <p:nvPr>
            <p:ph type="sldNum" sz="quarter" idx="12"/>
          </p:nvPr>
        </p:nvSpPr>
        <p:spPr>
          <a:xfrm>
            <a:off x="10767080" y="6243440"/>
            <a:ext cx="861328" cy="365125"/>
          </a:xfrm>
        </p:spPr>
        <p:txBody>
          <a:bodyPr>
            <a:normAutofit/>
          </a:bodyPr>
          <a:lstStyle/>
          <a:p>
            <a:pPr>
              <a:lnSpc>
                <a:spcPct val="90000"/>
              </a:lnSpc>
              <a:spcAft>
                <a:spcPts val="600"/>
              </a:spcAft>
            </a:pPr>
            <a:fld id="{D57F1E4F-1CFF-5643-939E-217C01CDF565}" type="slidenum">
              <a:rPr lang="en-US" sz="1900">
                <a:solidFill>
                  <a:schemeClr val="bg2"/>
                </a:solidFill>
              </a:rPr>
              <a:pPr>
                <a:lnSpc>
                  <a:spcPct val="90000"/>
                </a:lnSpc>
                <a:spcAft>
                  <a:spcPts val="600"/>
                </a:spcAft>
              </a:pPr>
              <a:t>23</a:t>
            </a:fld>
            <a:endParaRPr lang="en-US" sz="1900">
              <a:solidFill>
                <a:schemeClr val="bg2"/>
              </a:solidFill>
            </a:endParaRPr>
          </a:p>
        </p:txBody>
      </p:sp>
    </p:spTree>
    <p:extLst>
      <p:ext uri="{BB962C8B-B14F-4D97-AF65-F5344CB8AC3E}">
        <p14:creationId xmlns:p14="http://schemas.microsoft.com/office/powerpoint/2010/main" val="419031121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Textplatzhalter 2"/>
          <p:cNvSpPr>
            <a:spLocks noGrp="1"/>
          </p:cNvSpPr>
          <p:nvPr>
            <p:ph type="body" idx="1"/>
          </p:nvPr>
        </p:nvSpPr>
        <p:spPr/>
        <p:txBody>
          <a:bodyPr/>
          <a:lstStyle/>
          <a:p>
            <a:endParaRPr lang="en-US"/>
          </a:p>
        </p:txBody>
      </p:sp>
      <p:sp>
        <p:nvSpPr>
          <p:cNvPr id="5" name="Textplatzhalter 4"/>
          <p:cNvSpPr>
            <a:spLocks noGrp="1"/>
          </p:cNvSpPr>
          <p:nvPr>
            <p:ph type="body" sz="quarter" idx="3"/>
          </p:nvPr>
        </p:nvSpPr>
        <p:spPr>
          <a:xfrm>
            <a:off x="7194655" y="1947959"/>
            <a:ext cx="3999001" cy="576262"/>
          </a:xfrm>
        </p:spPr>
        <p:txBody>
          <a:bodyPr/>
          <a:lstStyle/>
          <a:p>
            <a:r>
              <a:rPr lang="de-DE" dirty="0"/>
              <a:t>Gruppenaufgabe:</a:t>
            </a:r>
            <a:endParaRPr lang="en-US" dirty="0"/>
          </a:p>
        </p:txBody>
      </p:sp>
      <p:sp>
        <p:nvSpPr>
          <p:cNvPr id="6" name="Inhaltsplatzhalter 5"/>
          <p:cNvSpPr>
            <a:spLocks noGrp="1"/>
          </p:cNvSpPr>
          <p:nvPr>
            <p:ph sz="quarter" idx="4"/>
          </p:nvPr>
        </p:nvSpPr>
        <p:spPr>
          <a:xfrm>
            <a:off x="7166957" y="2405884"/>
            <a:ext cx="4338674" cy="3354060"/>
          </a:xfrm>
        </p:spPr>
        <p:txBody>
          <a:bodyPr/>
          <a:lstStyle/>
          <a:p>
            <a:pPr marL="0" indent="0">
              <a:buNone/>
            </a:pPr>
            <a:endParaRPr lang="de-DE" dirty="0"/>
          </a:p>
          <a:p>
            <a:pPr marL="0" indent="0">
              <a:buNone/>
            </a:pPr>
            <a:r>
              <a:rPr lang="de-DE" dirty="0"/>
              <a:t>In welchen Institutionen begegnet Ihnen Soziale Arbeit im Gesundheitswesen? </a:t>
            </a:r>
          </a:p>
          <a:p>
            <a:pPr marL="0" indent="0">
              <a:buNone/>
            </a:pPr>
            <a:endParaRPr lang="de-DE" dirty="0"/>
          </a:p>
          <a:p>
            <a:pPr marL="0" indent="0">
              <a:buNone/>
            </a:pPr>
            <a:r>
              <a:rPr lang="de-DE" dirty="0"/>
              <a:t>Welche Beispiele gibt es für Soziale Arbeit im Gesundheitswesen? </a:t>
            </a:r>
            <a:endParaRPr lang="en-US" dirty="0"/>
          </a:p>
        </p:txBody>
      </p:sp>
      <p:sp>
        <p:nvSpPr>
          <p:cNvPr id="7" name="Foliennummernplatzhalter 6"/>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10" name="Inhaltsplatzhalt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89213" y="1876385"/>
            <a:ext cx="4343400" cy="3257550"/>
          </a:xfrm>
        </p:spPr>
      </p:pic>
    </p:spTree>
    <p:extLst>
      <p:ext uri="{BB962C8B-B14F-4D97-AF65-F5344CB8AC3E}">
        <p14:creationId xmlns:p14="http://schemas.microsoft.com/office/powerpoint/2010/main" val="307423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1280890"/>
          </a:xfrm>
        </p:spPr>
        <p:txBody>
          <a:bodyPr>
            <a:normAutofit/>
          </a:bodyPr>
          <a:lstStyle/>
          <a:p>
            <a:r>
              <a:rPr lang="de-DE"/>
              <a:t>Soziale Arbeit im Gesundheitswesen </a:t>
            </a:r>
            <a:br>
              <a:rPr lang="de-DE"/>
            </a:br>
            <a:r>
              <a:rPr lang="de-DE"/>
              <a:t>als ein Arbeitsfeld der Sozialen Arbeit </a:t>
            </a:r>
            <a:endParaRPr lang="en-US" dirty="0"/>
          </a:p>
        </p:txBody>
      </p:sp>
      <p:sp>
        <p:nvSpPr>
          <p:cNvPr id="4" name="Foliennummernplatzhalter 3"/>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25</a:t>
            </a:fld>
            <a:endParaRPr lang="en-US" sz="1900"/>
          </a:p>
        </p:txBody>
      </p:sp>
      <p:pic>
        <p:nvPicPr>
          <p:cNvPr id="5" name="Inhaltsplatzhalter 4">
            <a:extLst>
              <a:ext uri="{FF2B5EF4-FFF2-40B4-BE49-F238E27FC236}">
                <a16:creationId xmlns:a16="http://schemas.microsoft.com/office/drawing/2014/main" id="{49DEEA77-F805-9EC2-33C8-5D5FC5A56675}"/>
              </a:ext>
            </a:extLst>
          </p:cNvPr>
          <p:cNvPicPr>
            <a:picLocks noGrp="1" noChangeAspect="1"/>
          </p:cNvPicPr>
          <p:nvPr>
            <p:ph idx="1"/>
          </p:nvPr>
        </p:nvPicPr>
        <p:blipFill>
          <a:blip r:embed="rId2"/>
          <a:stretch>
            <a:fillRect/>
          </a:stretch>
        </p:blipFill>
        <p:spPr>
          <a:xfrm>
            <a:off x="3182609" y="1787237"/>
            <a:ext cx="6850664" cy="4934556"/>
          </a:xfrm>
        </p:spPr>
      </p:pic>
    </p:spTree>
    <p:extLst>
      <p:ext uri="{BB962C8B-B14F-4D97-AF65-F5344CB8AC3E}">
        <p14:creationId xmlns:p14="http://schemas.microsoft.com/office/powerpoint/2010/main" val="934448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title"/>
          </p:nvPr>
        </p:nvSpPr>
        <p:spPr>
          <a:xfrm>
            <a:off x="541867" y="787400"/>
            <a:ext cx="7145866" cy="778933"/>
          </a:xfrm>
        </p:spPr>
        <p:txBody>
          <a:bodyPr anchor="ctr">
            <a:normAutofit/>
          </a:bodyPr>
          <a:lstStyle/>
          <a:p>
            <a:pPr>
              <a:lnSpc>
                <a:spcPct val="90000"/>
              </a:lnSpc>
            </a:pPr>
            <a:r>
              <a:rPr lang="de-DE" sz="2500">
                <a:solidFill>
                  <a:srgbClr val="FEFFFF"/>
                </a:solidFill>
              </a:rPr>
              <a:t>Soziale Arbeit im Gesundheitswesen </a:t>
            </a:r>
            <a:br>
              <a:rPr lang="de-DE" sz="2500">
                <a:solidFill>
                  <a:srgbClr val="FEFFFF"/>
                </a:solidFill>
              </a:rPr>
            </a:br>
            <a:r>
              <a:rPr lang="de-DE" sz="2500">
                <a:solidFill>
                  <a:srgbClr val="FEFFFF"/>
                </a:solidFill>
              </a:rPr>
              <a:t>als ein Arbeitsfeld der Sozialen Arbeit </a:t>
            </a:r>
            <a:endParaRPr lang="en-US" sz="2500">
              <a:solidFill>
                <a:srgbClr val="FEFFFF"/>
              </a:solidFill>
            </a:endParaRPr>
          </a:p>
        </p:txBody>
      </p:sp>
      <p:sp>
        <p:nvSpPr>
          <p:cNvPr id="4" name="Foliennummernplatzhalter 3"/>
          <p:cNvSpPr>
            <a:spLocks noGrp="1"/>
          </p:cNvSpPr>
          <p:nvPr>
            <p:ph type="sldNum" sz="quarter" idx="12"/>
          </p:nvPr>
        </p:nvSpPr>
        <p:spPr>
          <a:xfrm>
            <a:off x="7838542" y="982516"/>
            <a:ext cx="779767" cy="365125"/>
          </a:xfrm>
        </p:spPr>
        <p:txBody>
          <a:bodyPr>
            <a:normAutofit/>
          </a:bodyPr>
          <a:lstStyle/>
          <a:p>
            <a:pPr>
              <a:lnSpc>
                <a:spcPct val="90000"/>
              </a:lnSpc>
              <a:spcAft>
                <a:spcPts val="600"/>
              </a:spcAft>
            </a:pPr>
            <a:fld id="{D57F1E4F-1CFF-5643-939E-217C01CDF565}" type="slidenum">
              <a:rPr lang="en-US" sz="1900"/>
              <a:pPr>
                <a:lnSpc>
                  <a:spcPct val="90000"/>
                </a:lnSpc>
                <a:spcAft>
                  <a:spcPts val="600"/>
                </a:spcAft>
              </a:pPr>
              <a:t>26</a:t>
            </a:fld>
            <a:endParaRPr lang="en-US" sz="1900"/>
          </a:p>
        </p:txBody>
      </p:sp>
      <p:sp>
        <p:nvSpPr>
          <p:cNvPr id="3" name="Inhaltsplatzhalter 2"/>
          <p:cNvSpPr>
            <a:spLocks noGrp="1"/>
          </p:cNvSpPr>
          <p:nvPr>
            <p:ph idx="1"/>
          </p:nvPr>
        </p:nvSpPr>
        <p:spPr>
          <a:xfrm>
            <a:off x="541866" y="2032000"/>
            <a:ext cx="7145867" cy="3879222"/>
          </a:xfrm>
        </p:spPr>
        <p:txBody>
          <a:bodyPr>
            <a:normAutofit/>
          </a:bodyPr>
          <a:lstStyle/>
          <a:p>
            <a:pPr marL="0" indent="0">
              <a:buNone/>
            </a:pPr>
            <a:r>
              <a:rPr lang="de-DE" dirty="0">
                <a:solidFill>
                  <a:srgbClr val="FEFFFF"/>
                </a:solidFill>
              </a:rPr>
              <a:t>Haupt-Arbeitsfelder</a:t>
            </a:r>
          </a:p>
          <a:p>
            <a:pPr lvl="0"/>
            <a:r>
              <a:rPr lang="de-DE" dirty="0">
                <a:solidFill>
                  <a:srgbClr val="FEFFFF"/>
                </a:solidFill>
              </a:rPr>
              <a:t>Psychiatrie, insbesondere sozialpsychiatrischer Dienst</a:t>
            </a:r>
            <a:endParaRPr lang="en-US" dirty="0">
              <a:solidFill>
                <a:srgbClr val="FEFFFF"/>
              </a:solidFill>
            </a:endParaRPr>
          </a:p>
          <a:p>
            <a:pPr lvl="0"/>
            <a:r>
              <a:rPr lang="de-DE" dirty="0">
                <a:solidFill>
                  <a:srgbClr val="FEFFFF"/>
                </a:solidFill>
              </a:rPr>
              <a:t>Stationäre und ambulante Suchtkrankenhilfe</a:t>
            </a:r>
            <a:endParaRPr lang="en-US" dirty="0">
              <a:solidFill>
                <a:srgbClr val="FEFFFF"/>
              </a:solidFill>
            </a:endParaRPr>
          </a:p>
          <a:p>
            <a:pPr lvl="0"/>
            <a:r>
              <a:rPr lang="de-DE" dirty="0">
                <a:solidFill>
                  <a:srgbClr val="FEFFFF"/>
                </a:solidFill>
              </a:rPr>
              <a:t>Behindertenhilfe</a:t>
            </a:r>
            <a:endParaRPr lang="en-US" dirty="0">
              <a:solidFill>
                <a:srgbClr val="FEFFFF"/>
              </a:solidFill>
            </a:endParaRPr>
          </a:p>
          <a:p>
            <a:pPr lvl="0"/>
            <a:r>
              <a:rPr lang="de-DE" dirty="0">
                <a:solidFill>
                  <a:srgbClr val="FEFFFF"/>
                </a:solidFill>
              </a:rPr>
              <a:t>Nachsorge und Rehabilitationseinrichtungen</a:t>
            </a:r>
            <a:endParaRPr lang="en-US" dirty="0">
              <a:solidFill>
                <a:srgbClr val="FEFFFF"/>
              </a:solidFill>
            </a:endParaRPr>
          </a:p>
          <a:p>
            <a:pPr lvl="0"/>
            <a:r>
              <a:rPr lang="de-DE" dirty="0">
                <a:solidFill>
                  <a:srgbClr val="FEFFFF"/>
                </a:solidFill>
              </a:rPr>
              <a:t>Pädiatrie, Frühförderung behinderter Kinder </a:t>
            </a:r>
            <a:endParaRPr lang="en-US" dirty="0">
              <a:solidFill>
                <a:srgbClr val="FEFFFF"/>
              </a:solidFill>
            </a:endParaRPr>
          </a:p>
          <a:p>
            <a:pPr lvl="0"/>
            <a:r>
              <a:rPr lang="de-DE" dirty="0">
                <a:solidFill>
                  <a:srgbClr val="FEFFFF"/>
                </a:solidFill>
              </a:rPr>
              <a:t>Krankenhaussozialdienste</a:t>
            </a:r>
            <a:endParaRPr lang="en-US" dirty="0">
              <a:solidFill>
                <a:srgbClr val="FEFFFF"/>
              </a:solidFill>
            </a:endParaRPr>
          </a:p>
          <a:p>
            <a:r>
              <a:rPr lang="de-DE" dirty="0">
                <a:solidFill>
                  <a:srgbClr val="FEFFFF"/>
                </a:solidFill>
              </a:rPr>
              <a:t>Altenhilfe und Pflegestützpunkte </a:t>
            </a:r>
          </a:p>
          <a:p>
            <a:pPr marL="0" indent="0">
              <a:buNone/>
            </a:pPr>
            <a:endParaRPr lang="de-DE" dirty="0">
              <a:solidFill>
                <a:srgbClr val="FEFFFF"/>
              </a:solidFill>
            </a:endParaRPr>
          </a:p>
          <a:p>
            <a:endParaRPr lang="en-US" dirty="0">
              <a:solidFill>
                <a:srgbClr val="FEFFFF"/>
              </a:solidFill>
            </a:endParaRPr>
          </a:p>
        </p:txBody>
      </p:sp>
      <p:pic>
        <p:nvPicPr>
          <p:cNvPr id="6" name="Grafik 5" descr="Hospital">
            <a:extLst>
              <a:ext uri="{FF2B5EF4-FFF2-40B4-BE49-F238E27FC236}">
                <a16:creationId xmlns:a16="http://schemas.microsoft.com/office/drawing/2014/main" id="{4041B0D8-CD17-4531-B87B-B21336E8EC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3696590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Soziale Arbeit im Gesundheitswesen </a:t>
            </a:r>
            <a:br>
              <a:rPr lang="de-DE" dirty="0"/>
            </a:br>
            <a:r>
              <a:rPr lang="de-DE" dirty="0"/>
              <a:t>als ein Arbeitsfeld der Sozialen Arbeit </a:t>
            </a:r>
            <a:endParaRPr lang="en-US" dirty="0"/>
          </a:p>
        </p:txBody>
      </p:sp>
      <p:sp>
        <p:nvSpPr>
          <p:cNvPr id="3" name="Inhaltsplatzhalter 2"/>
          <p:cNvSpPr>
            <a:spLocks noGrp="1"/>
          </p:cNvSpPr>
          <p:nvPr>
            <p:ph idx="1"/>
          </p:nvPr>
        </p:nvSpPr>
        <p:spPr/>
        <p:txBody>
          <a:bodyPr/>
          <a:lstStyle/>
          <a:p>
            <a:pPr marL="0" indent="0">
              <a:buNone/>
            </a:pPr>
            <a:endParaRPr lang="de-DE" dirty="0"/>
          </a:p>
          <a:p>
            <a:endParaRPr lang="en-US" dirty="0"/>
          </a:p>
        </p:txBody>
      </p:sp>
      <p:sp>
        <p:nvSpPr>
          <p:cNvPr id="4" name="Foliennummernplatzhalter 3"/>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5" name="Grafik 4" descr="Abb. 1: Übersicht zu Gesundheits- und Sozialwesen"/>
          <p:cNvPicPr/>
          <p:nvPr/>
        </p:nvPicPr>
        <p:blipFill>
          <a:blip r:embed="rId2">
            <a:extLst>
              <a:ext uri="{28A0092B-C50C-407E-A947-70E740481C1C}">
                <a14:useLocalDpi xmlns:a14="http://schemas.microsoft.com/office/drawing/2010/main" val="0"/>
              </a:ext>
            </a:extLst>
          </a:blip>
          <a:srcRect/>
          <a:stretch>
            <a:fillRect/>
          </a:stretch>
        </p:blipFill>
        <p:spPr bwMode="auto">
          <a:xfrm>
            <a:off x="154193" y="86061"/>
            <a:ext cx="11908716" cy="6938683"/>
          </a:xfrm>
          <a:prstGeom prst="rect">
            <a:avLst/>
          </a:prstGeom>
          <a:noFill/>
          <a:ln>
            <a:noFill/>
          </a:ln>
        </p:spPr>
      </p:pic>
    </p:spTree>
    <p:extLst>
      <p:ext uri="{BB962C8B-B14F-4D97-AF65-F5344CB8AC3E}">
        <p14:creationId xmlns:p14="http://schemas.microsoft.com/office/powerpoint/2010/main" val="86171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en-US"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9971"/>
            <a:ext cx="12274475" cy="8182983"/>
          </a:xfrm>
          <a:prstGeom prst="rect">
            <a:avLst/>
          </a:prstGeom>
        </p:spPr>
      </p:pic>
      <p:sp>
        <p:nvSpPr>
          <p:cNvPr id="6" name="Textfeld 5"/>
          <p:cNvSpPr txBox="1"/>
          <p:nvPr/>
        </p:nvSpPr>
        <p:spPr>
          <a:xfrm>
            <a:off x="3980329" y="5120640"/>
            <a:ext cx="7003229" cy="646331"/>
          </a:xfrm>
          <a:prstGeom prst="rect">
            <a:avLst/>
          </a:prstGeom>
          <a:noFill/>
        </p:spPr>
        <p:txBody>
          <a:bodyPr wrap="square" rtlCol="0">
            <a:spAutoFit/>
          </a:bodyPr>
          <a:lstStyle/>
          <a:p>
            <a:r>
              <a:rPr lang="de-DE" sz="3600" dirty="0">
                <a:solidFill>
                  <a:srgbClr val="0070C0"/>
                </a:solidFill>
              </a:rPr>
              <a:t>15 Minuten </a:t>
            </a:r>
            <a:endParaRPr lang="en-US" sz="3600" dirty="0">
              <a:solidFill>
                <a:srgbClr val="0070C0"/>
              </a:solidFill>
            </a:endParaRPr>
          </a:p>
        </p:txBody>
      </p:sp>
      <p:sp>
        <p:nvSpPr>
          <p:cNvPr id="7" name="Foliennummernplatzhalter 6"/>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32756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1280890"/>
          </a:xfrm>
        </p:spPr>
        <p:txBody>
          <a:bodyPr>
            <a:normAutofit/>
          </a:bodyPr>
          <a:lstStyle/>
          <a:p>
            <a:r>
              <a:rPr lang="de-DE"/>
              <a:t>Handlungsansätze der Sozialen Arbeit im Gesundheitswesen – Teil I</a:t>
            </a:r>
            <a:endParaRPr lang="en-US" dirty="0"/>
          </a:p>
        </p:txBody>
      </p:sp>
      <p:sp>
        <p:nvSpPr>
          <p:cNvPr id="4" name="Foliennummernplatzhalter 3"/>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29</a:t>
            </a:fld>
            <a:endParaRPr lang="en-US" sz="1900"/>
          </a:p>
        </p:txBody>
      </p:sp>
      <p:sp>
        <p:nvSpPr>
          <p:cNvPr id="3" name="Inhaltsplatzhalter 2"/>
          <p:cNvSpPr>
            <a:spLocks noGrp="1"/>
          </p:cNvSpPr>
          <p:nvPr>
            <p:ph idx="1"/>
          </p:nvPr>
        </p:nvSpPr>
        <p:spPr>
          <a:xfrm>
            <a:off x="2589212" y="2125362"/>
            <a:ext cx="5835121" cy="3785860"/>
          </a:xfrm>
        </p:spPr>
        <p:txBody>
          <a:bodyPr>
            <a:normAutofit/>
          </a:bodyPr>
          <a:lstStyle/>
          <a:p>
            <a:r>
              <a:rPr lang="de-DE" dirty="0"/>
              <a:t>Psychoedukation</a:t>
            </a:r>
          </a:p>
          <a:p>
            <a:r>
              <a:rPr lang="de-DE" dirty="0"/>
              <a:t>Bewältigungshilfen</a:t>
            </a:r>
          </a:p>
          <a:p>
            <a:r>
              <a:rPr lang="de-DE" dirty="0"/>
              <a:t>Krisenintervention</a:t>
            </a:r>
          </a:p>
          <a:p>
            <a:r>
              <a:rPr lang="de-DE" dirty="0"/>
              <a:t>Konfliktmanagement</a:t>
            </a:r>
          </a:p>
          <a:p>
            <a:r>
              <a:rPr lang="de-DE" dirty="0"/>
              <a:t>Casemanagement</a:t>
            </a:r>
          </a:p>
          <a:p>
            <a:r>
              <a:rPr lang="de-DE" dirty="0"/>
              <a:t>Umfeld bezogene Maßnahmen</a:t>
            </a:r>
          </a:p>
          <a:p>
            <a:r>
              <a:rPr lang="de-DE" dirty="0"/>
              <a:t>Kommunikationsplattformen</a:t>
            </a:r>
          </a:p>
          <a:p>
            <a:r>
              <a:rPr lang="de-DE" dirty="0"/>
              <a:t>Förderung der Selbsthilfe </a:t>
            </a:r>
          </a:p>
          <a:p>
            <a:r>
              <a:rPr lang="de-DE" dirty="0"/>
              <a:t>Angehörigenarbeit</a:t>
            </a:r>
          </a:p>
          <a:p>
            <a:pPr marL="0" indent="0">
              <a:buNone/>
            </a:pPr>
            <a:endParaRPr lang="de-DE" dirty="0"/>
          </a:p>
          <a:p>
            <a:endParaRPr lang="en-US" dirty="0"/>
          </a:p>
        </p:txBody>
      </p:sp>
      <p:pic>
        <p:nvPicPr>
          <p:cNvPr id="6" name="Grafik 5" descr="Pulsierendes Herz">
            <a:extLst>
              <a:ext uri="{FF2B5EF4-FFF2-40B4-BE49-F238E27FC236}">
                <a16:creationId xmlns:a16="http://schemas.microsoft.com/office/drawing/2014/main" id="{8E1B3F60-4D49-4104-BCB1-C28EA7B8EC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25415" y="3773203"/>
            <a:ext cx="2873159" cy="2873159"/>
          </a:xfrm>
          <a:prstGeom prst="rect">
            <a:avLst/>
          </a:prstGeom>
        </p:spPr>
      </p:pic>
    </p:spTree>
    <p:extLst>
      <p:ext uri="{BB962C8B-B14F-4D97-AF65-F5344CB8AC3E}">
        <p14:creationId xmlns:p14="http://schemas.microsoft.com/office/powerpoint/2010/main" val="105163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B01FB5-37B9-4EBD-AF40-DE68D3CA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259893" y="3101093"/>
            <a:ext cx="2454052" cy="3029344"/>
          </a:xfrm>
        </p:spPr>
        <p:txBody>
          <a:bodyPr>
            <a:normAutofit/>
          </a:bodyPr>
          <a:lstStyle/>
          <a:p>
            <a:r>
              <a:rPr lang="de-DE" sz="2700">
                <a:solidFill>
                  <a:schemeClr val="bg1"/>
                </a:solidFill>
              </a:rPr>
              <a:t>Vorstellung der Studierenden </a:t>
            </a:r>
            <a:endParaRPr lang="en-US" sz="2700">
              <a:solidFill>
                <a:schemeClr val="bg1"/>
              </a:solidFill>
            </a:endParaRPr>
          </a:p>
        </p:txBody>
      </p:sp>
      <p:sp>
        <p:nvSpPr>
          <p:cNvPr id="12" name="Freeform 11">
            <a:extLst>
              <a:ext uri="{FF2B5EF4-FFF2-40B4-BE49-F238E27FC236}">
                <a16:creationId xmlns:a16="http://schemas.microsoft.com/office/drawing/2014/main" id="{06AF6A9A-0638-4916-AD29-9FC8FC07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4" name="Foliennummernplatzhalter 3"/>
          <p:cNvSpPr>
            <a:spLocks noGrp="1"/>
          </p:cNvSpPr>
          <p:nvPr>
            <p:ph type="sldNum" sz="quarter" idx="12"/>
          </p:nvPr>
        </p:nvSpPr>
        <p:spPr>
          <a:xfrm>
            <a:off x="38518" y="3265737"/>
            <a:ext cx="779767" cy="365125"/>
          </a:xfrm>
        </p:spPr>
        <p:txBody>
          <a:bodyPr>
            <a:normAutofit/>
          </a:bodyPr>
          <a:lstStyle/>
          <a:p>
            <a:pPr>
              <a:lnSpc>
                <a:spcPct val="90000"/>
              </a:lnSpc>
              <a:spcAft>
                <a:spcPts val="600"/>
              </a:spcAft>
            </a:pPr>
            <a:fld id="{D57F1E4F-1CFF-5643-939E-217C01CDF565}" type="slidenum">
              <a:rPr lang="en-US" sz="1900">
                <a:solidFill>
                  <a:srgbClr val="FFFFFF"/>
                </a:solidFill>
              </a:rPr>
              <a:pPr>
                <a:lnSpc>
                  <a:spcPct val="90000"/>
                </a:lnSpc>
                <a:spcAft>
                  <a:spcPts val="600"/>
                </a:spcAft>
              </a:pPr>
              <a:t>3</a:t>
            </a:fld>
            <a:endParaRPr lang="en-US" sz="1900">
              <a:solidFill>
                <a:srgbClr val="FFFFFF"/>
              </a:solidFill>
            </a:endParaRPr>
          </a:p>
        </p:txBody>
      </p:sp>
      <p:sp useBgFill="1">
        <p:nvSpPr>
          <p:cNvPr id="14" name="Rectangle 13">
            <a:extLst>
              <a:ext uri="{FF2B5EF4-FFF2-40B4-BE49-F238E27FC236}">
                <a16:creationId xmlns:a16="http://schemas.microsoft.com/office/drawing/2014/main" id="{79057B2B-0D8C-47F2-836B-2E7DD462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Inhaltsplatzhalter 2">
            <a:extLst>
              <a:ext uri="{FF2B5EF4-FFF2-40B4-BE49-F238E27FC236}">
                <a16:creationId xmlns:a16="http://schemas.microsoft.com/office/drawing/2014/main" id="{965DC2EA-8D8F-484A-BEBE-D3FCDA6E7564}"/>
              </a:ext>
            </a:extLst>
          </p:cNvPr>
          <p:cNvGraphicFramePr>
            <a:graphicFrameLocks noGrp="1"/>
          </p:cNvGraphicFramePr>
          <p:nvPr>
            <p:ph idx="1"/>
            <p:extLst>
              <p:ext uri="{D42A27DB-BD31-4B8C-83A1-F6EECF244321}">
                <p14:modId xmlns:p14="http://schemas.microsoft.com/office/powerpoint/2010/main" val="941541423"/>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557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Handlungsansätze der Sozialen Arbeit im Gesundheitswesen – Teil II</a:t>
            </a:r>
            <a:endParaRPr lang="en-US" dirty="0"/>
          </a:p>
        </p:txBody>
      </p:sp>
      <p:sp>
        <p:nvSpPr>
          <p:cNvPr id="3" name="Inhaltsplatzhalter 2"/>
          <p:cNvSpPr>
            <a:spLocks noGrp="1"/>
          </p:cNvSpPr>
          <p:nvPr>
            <p:ph idx="1"/>
          </p:nvPr>
        </p:nvSpPr>
        <p:spPr/>
        <p:txBody>
          <a:bodyPr/>
          <a:lstStyle/>
          <a:p>
            <a:r>
              <a:rPr lang="de-DE" dirty="0"/>
              <a:t>Psychosoziale Beratung und emotionale Unterstützung</a:t>
            </a:r>
          </a:p>
          <a:p>
            <a:r>
              <a:rPr lang="de-DE" dirty="0"/>
              <a:t>Sozialberatung</a:t>
            </a:r>
          </a:p>
          <a:p>
            <a:r>
              <a:rPr lang="de-DE" dirty="0"/>
              <a:t>Informationsarbeit</a:t>
            </a:r>
          </a:p>
          <a:p>
            <a:r>
              <a:rPr lang="de-DE" dirty="0"/>
              <a:t>Rehabilitation und Nachsorge</a:t>
            </a:r>
          </a:p>
          <a:p>
            <a:r>
              <a:rPr lang="de-DE" dirty="0"/>
              <a:t>Netzwerk- und Gemeinwesenarbeit</a:t>
            </a:r>
          </a:p>
          <a:p>
            <a:r>
              <a:rPr lang="de-DE" dirty="0"/>
              <a:t>Gesprächs- und Selbsthilfegruppen (Soziale Gruppenarbeit)</a:t>
            </a:r>
          </a:p>
          <a:p>
            <a:r>
              <a:rPr lang="de-DE" dirty="0"/>
              <a:t>Vermittlung, Vernetzung, Lotsenfunktion</a:t>
            </a:r>
          </a:p>
          <a:p>
            <a:r>
              <a:rPr lang="de-DE" dirty="0"/>
              <a:t>Integrationshilfen</a:t>
            </a:r>
          </a:p>
          <a:p>
            <a:r>
              <a:rPr lang="de-DE" dirty="0" err="1"/>
              <a:t>Empowerment</a:t>
            </a:r>
            <a:r>
              <a:rPr lang="de-DE" dirty="0"/>
              <a:t>  </a:t>
            </a:r>
          </a:p>
          <a:p>
            <a:endParaRPr lang="en-US" dirty="0"/>
          </a:p>
        </p:txBody>
      </p:sp>
      <p:sp>
        <p:nvSpPr>
          <p:cNvPr id="4" name="Foliennummernplatzhalter 3"/>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10" name="Grafik 9" descr="Offene Hand">
            <a:extLst>
              <a:ext uri="{FF2B5EF4-FFF2-40B4-BE49-F238E27FC236}">
                <a16:creationId xmlns:a16="http://schemas.microsoft.com/office/drawing/2014/main" id="{4A9077DD-23CD-4B8F-8DFD-27973631F8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5588" y="5682622"/>
            <a:ext cx="914400" cy="914400"/>
          </a:xfrm>
          <a:prstGeom prst="rect">
            <a:avLst/>
          </a:prstGeom>
        </p:spPr>
      </p:pic>
      <p:pic>
        <p:nvPicPr>
          <p:cNvPr id="12" name="Grafik 11" descr="Schützende Hand">
            <a:extLst>
              <a:ext uri="{FF2B5EF4-FFF2-40B4-BE49-F238E27FC236}">
                <a16:creationId xmlns:a16="http://schemas.microsoft.com/office/drawing/2014/main" id="{08E3C4CE-FE95-4391-BC07-0FD77DEBD5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67900" y="5225422"/>
            <a:ext cx="914400" cy="914400"/>
          </a:xfrm>
          <a:prstGeom prst="rect">
            <a:avLst/>
          </a:prstGeom>
        </p:spPr>
      </p:pic>
    </p:spTree>
    <p:extLst>
      <p:ext uri="{BB962C8B-B14F-4D97-AF65-F5344CB8AC3E}">
        <p14:creationId xmlns:p14="http://schemas.microsoft.com/office/powerpoint/2010/main" val="34729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nhaltsplatzhalt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3117" r="24757"/>
          <a:stretch/>
        </p:blipFill>
        <p:spPr>
          <a:xfrm>
            <a:off x="1" y="10"/>
            <a:ext cx="7574440" cy="6857990"/>
          </a:xfrm>
          <a:prstGeom prst="rect">
            <a:avLst/>
          </a:prstGeom>
        </p:spPr>
      </p:pic>
      <p:sp>
        <p:nvSpPr>
          <p:cNvPr id="45"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title"/>
          </p:nvPr>
        </p:nvSpPr>
        <p:spPr>
          <a:xfrm>
            <a:off x="541867" y="787400"/>
            <a:ext cx="7145866" cy="778933"/>
          </a:xfrm>
        </p:spPr>
        <p:txBody>
          <a:bodyPr vert="horz" lIns="91440" tIns="45720" rIns="91440" bIns="45720" rtlCol="0" anchor="ctr">
            <a:normAutofit/>
          </a:bodyPr>
          <a:lstStyle/>
          <a:p>
            <a:r>
              <a:rPr lang="en-US" sz="3200">
                <a:solidFill>
                  <a:srgbClr val="FEFFFF"/>
                </a:solidFill>
              </a:rPr>
              <a:t>Rechtliche Grundlagen</a:t>
            </a:r>
          </a:p>
        </p:txBody>
      </p:sp>
      <p:sp>
        <p:nvSpPr>
          <p:cNvPr id="4" name="Foliennummernplatzhalter 3"/>
          <p:cNvSpPr>
            <a:spLocks noGrp="1"/>
          </p:cNvSpPr>
          <p:nvPr>
            <p:ph type="sldNum" sz="quarter" idx="12"/>
          </p:nvPr>
        </p:nvSpPr>
        <p:spPr>
          <a:xfrm>
            <a:off x="7838542" y="982516"/>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31</a:t>
            </a:fld>
            <a:endParaRPr lang="en-US" sz="1900"/>
          </a:p>
        </p:txBody>
      </p:sp>
      <p:sp>
        <p:nvSpPr>
          <p:cNvPr id="6" name="Inhaltsplatzhalter 5"/>
          <p:cNvSpPr>
            <a:spLocks noGrp="1"/>
          </p:cNvSpPr>
          <p:nvPr>
            <p:ph sz="half" idx="2"/>
          </p:nvPr>
        </p:nvSpPr>
        <p:spPr>
          <a:xfrm>
            <a:off x="7860770" y="2017668"/>
            <a:ext cx="3750205" cy="3857816"/>
          </a:xfrm>
        </p:spPr>
        <p:txBody>
          <a:bodyPr vert="horz" lIns="91440" tIns="45720" rIns="91440" bIns="45720" rtlCol="0">
            <a:normAutofit/>
          </a:bodyPr>
          <a:lstStyle/>
          <a:p>
            <a:r>
              <a:rPr lang="en-US">
                <a:solidFill>
                  <a:schemeClr val="tx1">
                    <a:lumMod val="95000"/>
                    <a:lumOff val="5000"/>
                  </a:schemeClr>
                </a:solidFill>
              </a:rPr>
              <a:t>Nicht statisch, sondern reagiert auf gesellschaftliche Veränderungen, neue Werte und politische Entscheidungen</a:t>
            </a:r>
          </a:p>
          <a:p>
            <a:pPr marL="0" indent="0"/>
            <a:endParaRPr lang="en-US">
              <a:solidFill>
                <a:schemeClr val="tx1">
                  <a:lumMod val="95000"/>
                  <a:lumOff val="5000"/>
                </a:schemeClr>
              </a:solidFill>
            </a:endParaRPr>
          </a:p>
          <a:p>
            <a:r>
              <a:rPr lang="en-US">
                <a:solidFill>
                  <a:schemeClr val="tx1">
                    <a:lumMod val="95000"/>
                    <a:lumOff val="5000"/>
                  </a:schemeClr>
                </a:solidFill>
              </a:rPr>
              <a:t>Rechtskenntnisse erhöhen Handlungskompetenz des Sozialarbeiters</a:t>
            </a:r>
          </a:p>
          <a:p>
            <a:pPr marL="0" indent="0"/>
            <a:endParaRPr lang="en-US">
              <a:solidFill>
                <a:schemeClr val="tx1">
                  <a:lumMod val="95000"/>
                  <a:lumOff val="5000"/>
                </a:schemeClr>
              </a:solidFill>
            </a:endParaRPr>
          </a:p>
          <a:p>
            <a:endParaRPr lang="en-US">
              <a:solidFill>
                <a:schemeClr val="tx1">
                  <a:lumMod val="95000"/>
                  <a:lumOff val="5000"/>
                </a:schemeClr>
              </a:solidFill>
            </a:endParaRPr>
          </a:p>
        </p:txBody>
      </p:sp>
    </p:spTree>
    <p:extLst>
      <p:ext uri="{BB962C8B-B14F-4D97-AF65-F5344CB8AC3E}">
        <p14:creationId xmlns:p14="http://schemas.microsoft.com/office/powerpoint/2010/main" val="370739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Bedeutung des Rechts für Soziale Arbeit </a:t>
            </a:r>
            <a:endParaRPr lang="en-US" dirty="0"/>
          </a:p>
        </p:txBody>
      </p:sp>
      <p:pic>
        <p:nvPicPr>
          <p:cNvPr id="5" name="Inhaltsplatzhalter 4"/>
          <p:cNvPicPr>
            <a:picLocks noGrp="1" noChangeAspect="1"/>
          </p:cNvPicPr>
          <p:nvPr>
            <p:ph idx="1"/>
          </p:nvPr>
        </p:nvPicPr>
        <p:blipFill>
          <a:blip r:embed="rId2"/>
          <a:stretch>
            <a:fillRect/>
          </a:stretch>
        </p:blipFill>
        <p:spPr>
          <a:xfrm>
            <a:off x="2571079" y="1905001"/>
            <a:ext cx="8014093" cy="4573486"/>
          </a:xfrm>
          <a:prstGeom prst="rect">
            <a:avLst/>
          </a:prstGeom>
        </p:spPr>
      </p:pic>
      <p:sp>
        <p:nvSpPr>
          <p:cNvPr id="4" name="Foliennummernplatzhalter 3"/>
          <p:cNvSpPr>
            <a:spLocks noGrp="1"/>
          </p:cNvSpPr>
          <p:nvPr>
            <p:ph type="sldNum" sz="quarter" idx="12"/>
          </p:nvPr>
        </p:nvSpPr>
        <p:spPr/>
        <p:txBody>
          <a:bodyPr/>
          <a:lstStyle/>
          <a:p>
            <a:fld id="{D57F1E4F-1CFF-5643-939E-217C01CDF565}" type="slidenum">
              <a:rPr lang="en-US" smtClean="0"/>
              <a:pPr/>
              <a:t>32</a:t>
            </a:fld>
            <a:endParaRPr lang="en-US" dirty="0"/>
          </a:p>
        </p:txBody>
      </p:sp>
      <p:sp>
        <p:nvSpPr>
          <p:cNvPr id="6" name="Textfeld 5"/>
          <p:cNvSpPr txBox="1"/>
          <p:nvPr/>
        </p:nvSpPr>
        <p:spPr>
          <a:xfrm>
            <a:off x="9014909" y="6488668"/>
            <a:ext cx="3098202" cy="307777"/>
          </a:xfrm>
          <a:prstGeom prst="rect">
            <a:avLst/>
          </a:prstGeom>
          <a:noFill/>
        </p:spPr>
        <p:txBody>
          <a:bodyPr wrap="square" rtlCol="0">
            <a:spAutoFit/>
          </a:bodyPr>
          <a:lstStyle/>
          <a:p>
            <a:r>
              <a:rPr lang="de-DE" sz="1400" dirty="0"/>
              <a:t>Quelle: Faltenbaum, 2009 </a:t>
            </a:r>
            <a:endParaRPr lang="en-US" sz="1400" dirty="0"/>
          </a:p>
        </p:txBody>
      </p:sp>
    </p:spTree>
    <p:extLst>
      <p:ext uri="{BB962C8B-B14F-4D97-AF65-F5344CB8AC3E}">
        <p14:creationId xmlns:p14="http://schemas.microsoft.com/office/powerpoint/2010/main" val="1330496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7"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id="{5F305C72-8769-4E0F-B31D-F4B1C9DC9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6" name="Group 45">
            <a:extLst>
              <a:ext uri="{FF2B5EF4-FFF2-40B4-BE49-F238E27FC236}">
                <a16:creationId xmlns:a16="http://schemas.microsoft.com/office/drawing/2014/main" id="{72583CFC-05A3-4743-9A2E-7C2095B8D4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7" name="Freeform 11">
              <a:extLst>
                <a:ext uri="{FF2B5EF4-FFF2-40B4-BE49-F238E27FC236}">
                  <a16:creationId xmlns:a16="http://schemas.microsoft.com/office/drawing/2014/main" id="{9A751892-92F2-4CB4-BCAB-6D0AAF8F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8" name="Freeform 12">
              <a:extLst>
                <a:ext uri="{FF2B5EF4-FFF2-40B4-BE49-F238E27FC236}">
                  <a16:creationId xmlns:a16="http://schemas.microsoft.com/office/drawing/2014/main" id="{5934046E-4D7C-4AA6-8633-29944553F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9" name="Freeform 13">
              <a:extLst>
                <a:ext uri="{FF2B5EF4-FFF2-40B4-BE49-F238E27FC236}">
                  <a16:creationId xmlns:a16="http://schemas.microsoft.com/office/drawing/2014/main" id="{421462AB-19D6-42DB-A850-F35B82C7B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0" name="Freeform 14">
              <a:extLst>
                <a:ext uri="{FF2B5EF4-FFF2-40B4-BE49-F238E27FC236}">
                  <a16:creationId xmlns:a16="http://schemas.microsoft.com/office/drawing/2014/main" id="{208D8C07-9637-45D3-9E40-7C5C40077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1" name="Freeform 15">
              <a:extLst>
                <a:ext uri="{FF2B5EF4-FFF2-40B4-BE49-F238E27FC236}">
                  <a16:creationId xmlns:a16="http://schemas.microsoft.com/office/drawing/2014/main" id="{883C90A1-D75A-4818-9F01-B4BF19D74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2" name="Freeform 16">
              <a:extLst>
                <a:ext uri="{FF2B5EF4-FFF2-40B4-BE49-F238E27FC236}">
                  <a16:creationId xmlns:a16="http://schemas.microsoft.com/office/drawing/2014/main" id="{8808F87B-C4B8-4084-BD89-E41A1A44E7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3" name="Freeform 17">
              <a:extLst>
                <a:ext uri="{FF2B5EF4-FFF2-40B4-BE49-F238E27FC236}">
                  <a16:creationId xmlns:a16="http://schemas.microsoft.com/office/drawing/2014/main" id="{E7FC0B23-1372-4455-98CE-E0FC7FF99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4" name="Freeform 18">
              <a:extLst>
                <a:ext uri="{FF2B5EF4-FFF2-40B4-BE49-F238E27FC236}">
                  <a16:creationId xmlns:a16="http://schemas.microsoft.com/office/drawing/2014/main" id="{D14B79DD-45AC-487C-B361-0312B3C85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5" name="Freeform 19">
              <a:extLst>
                <a:ext uri="{FF2B5EF4-FFF2-40B4-BE49-F238E27FC236}">
                  <a16:creationId xmlns:a16="http://schemas.microsoft.com/office/drawing/2014/main" id="{CDA09C7F-7AF3-4B6C-BC42-92780A682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6" name="Freeform 20">
              <a:extLst>
                <a:ext uri="{FF2B5EF4-FFF2-40B4-BE49-F238E27FC236}">
                  <a16:creationId xmlns:a16="http://schemas.microsoft.com/office/drawing/2014/main" id="{FF7EBDD4-71BF-4FAF-B00B-444F9AE20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7" name="Freeform 21">
              <a:extLst>
                <a:ext uri="{FF2B5EF4-FFF2-40B4-BE49-F238E27FC236}">
                  <a16:creationId xmlns:a16="http://schemas.microsoft.com/office/drawing/2014/main" id="{AF5E4290-F8B0-440E-A418-613A1552D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8" name="Freeform 22">
              <a:extLst>
                <a:ext uri="{FF2B5EF4-FFF2-40B4-BE49-F238E27FC236}">
                  <a16:creationId xmlns:a16="http://schemas.microsoft.com/office/drawing/2014/main" id="{FF0BF04A-FCC8-42BF-AD17-10F0ACB44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0" name="Group 59">
            <a:extLst>
              <a:ext uri="{FF2B5EF4-FFF2-40B4-BE49-F238E27FC236}">
                <a16:creationId xmlns:a16="http://schemas.microsoft.com/office/drawing/2014/main" id="{506F0A57-55BB-457C-9C8C-3DEE71009A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1" name="Freeform 27">
              <a:extLst>
                <a:ext uri="{FF2B5EF4-FFF2-40B4-BE49-F238E27FC236}">
                  <a16:creationId xmlns:a16="http://schemas.microsoft.com/office/drawing/2014/main" id="{60DB408E-A426-4658-B39D-0BBF09463E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2" name="Freeform 28">
              <a:extLst>
                <a:ext uri="{FF2B5EF4-FFF2-40B4-BE49-F238E27FC236}">
                  <a16:creationId xmlns:a16="http://schemas.microsoft.com/office/drawing/2014/main" id="{BEFFABCA-CAA4-45E4-A7D4-DB3D2C864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3" name="Freeform 29">
              <a:extLst>
                <a:ext uri="{FF2B5EF4-FFF2-40B4-BE49-F238E27FC236}">
                  <a16:creationId xmlns:a16="http://schemas.microsoft.com/office/drawing/2014/main" id="{99494AF8-97E4-4473-AA6E-B4AB127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4" name="Freeform 30">
              <a:extLst>
                <a:ext uri="{FF2B5EF4-FFF2-40B4-BE49-F238E27FC236}">
                  <a16:creationId xmlns:a16="http://schemas.microsoft.com/office/drawing/2014/main" id="{D05C67DC-0E54-4C69-90BE-8374C7E97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5" name="Freeform 31">
              <a:extLst>
                <a:ext uri="{FF2B5EF4-FFF2-40B4-BE49-F238E27FC236}">
                  <a16:creationId xmlns:a16="http://schemas.microsoft.com/office/drawing/2014/main" id="{B2B38B94-E895-4324-B699-EEF28E052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6" name="Freeform 32">
              <a:extLst>
                <a:ext uri="{FF2B5EF4-FFF2-40B4-BE49-F238E27FC236}">
                  <a16:creationId xmlns:a16="http://schemas.microsoft.com/office/drawing/2014/main" id="{41E77CC3-723C-4C87-A1BA-D8E35B801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7" name="Freeform 33">
              <a:extLst>
                <a:ext uri="{FF2B5EF4-FFF2-40B4-BE49-F238E27FC236}">
                  <a16:creationId xmlns:a16="http://schemas.microsoft.com/office/drawing/2014/main" id="{CC5757E8-4CBE-4EA3-98AF-96361C918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8" name="Freeform 34">
              <a:extLst>
                <a:ext uri="{FF2B5EF4-FFF2-40B4-BE49-F238E27FC236}">
                  <a16:creationId xmlns:a16="http://schemas.microsoft.com/office/drawing/2014/main" id="{51E4772B-9FB7-4AC7-B352-C4448916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9" name="Freeform 35">
              <a:extLst>
                <a:ext uri="{FF2B5EF4-FFF2-40B4-BE49-F238E27FC236}">
                  <a16:creationId xmlns:a16="http://schemas.microsoft.com/office/drawing/2014/main" id="{7F853444-696F-4B42-8C91-1F6EDD53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0" name="Freeform 36">
              <a:extLst>
                <a:ext uri="{FF2B5EF4-FFF2-40B4-BE49-F238E27FC236}">
                  <a16:creationId xmlns:a16="http://schemas.microsoft.com/office/drawing/2014/main" id="{CD1A3085-30B0-496B-B9D3-55280769A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1" name="Freeform 37">
              <a:extLst>
                <a:ext uri="{FF2B5EF4-FFF2-40B4-BE49-F238E27FC236}">
                  <a16:creationId xmlns:a16="http://schemas.microsoft.com/office/drawing/2014/main" id="{1B2519D7-F51F-4583-9B50-41B493C14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2" name="Freeform 38">
              <a:extLst>
                <a:ext uri="{FF2B5EF4-FFF2-40B4-BE49-F238E27FC236}">
                  <a16:creationId xmlns:a16="http://schemas.microsoft.com/office/drawing/2014/main" id="{6E1141E0-4F4D-4B40-BDB5-B2DD0FAEB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el 1"/>
          <p:cNvSpPr>
            <a:spLocks noGrp="1"/>
          </p:cNvSpPr>
          <p:nvPr>
            <p:ph type="title"/>
          </p:nvPr>
        </p:nvSpPr>
        <p:spPr>
          <a:xfrm>
            <a:off x="6483096" y="624110"/>
            <a:ext cx="5021516" cy="1280890"/>
          </a:xfrm>
        </p:spPr>
        <p:txBody>
          <a:bodyPr vert="horz" lIns="91440" tIns="45720" rIns="91440" bIns="45720" rtlCol="0" anchor="t">
            <a:normAutofit/>
          </a:bodyPr>
          <a:lstStyle/>
          <a:p>
            <a:pPr>
              <a:lnSpc>
                <a:spcPct val="90000"/>
              </a:lnSpc>
            </a:pPr>
            <a:r>
              <a:rPr lang="en-US" sz="2800"/>
              <a:t>Rechtliche Grundlagen für </a:t>
            </a:r>
            <a:br>
              <a:rPr lang="en-US" sz="2800"/>
            </a:br>
            <a:r>
              <a:rPr lang="en-US" sz="2800"/>
              <a:t>Soziale Arbeit im Gesundheitswesen </a:t>
            </a:r>
          </a:p>
        </p:txBody>
      </p:sp>
      <p:sp>
        <p:nvSpPr>
          <p:cNvPr id="74" name="Rectangle 73">
            <a:extLst>
              <a:ext uri="{FF2B5EF4-FFF2-40B4-BE49-F238E27FC236}">
                <a16:creationId xmlns:a16="http://schemas.microsoft.com/office/drawing/2014/main" id="{C5E0C91A-3F1D-43D7-9AB4-5D0A17D5C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11">
            <a:extLst>
              <a:ext uri="{FF2B5EF4-FFF2-40B4-BE49-F238E27FC236}">
                <a16:creationId xmlns:a16="http://schemas.microsoft.com/office/drawing/2014/main" id="{3A6C27A1-A438-4EC6-93BF-EC26F29BB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Inhaltsplatzhalter 6"/>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4255" r="27557"/>
          <a:stretch/>
        </p:blipFill>
        <p:spPr>
          <a:xfrm>
            <a:off x="-1554" y="1731"/>
            <a:ext cx="4655850" cy="6858000"/>
          </a:xfrm>
          <a:prstGeom prst="rect">
            <a:avLst/>
          </a:prstGeom>
        </p:spPr>
      </p:pic>
      <p:sp>
        <p:nvSpPr>
          <p:cNvPr id="4" name="Foliennummernplatzhalter 3"/>
          <p:cNvSpPr>
            <a:spLocks noGrp="1"/>
          </p:cNvSpPr>
          <p:nvPr>
            <p:ph type="sldNum" sz="quarter" idx="12"/>
          </p:nvPr>
        </p:nvSpPr>
        <p:spPr>
          <a:xfrm>
            <a:off x="5181705" y="787782"/>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33</a:t>
            </a:fld>
            <a:endParaRPr lang="en-US" sz="1900"/>
          </a:p>
        </p:txBody>
      </p:sp>
      <p:sp>
        <p:nvSpPr>
          <p:cNvPr id="6" name="Inhaltsplatzhalter 5"/>
          <p:cNvSpPr>
            <a:spLocks noGrp="1"/>
          </p:cNvSpPr>
          <p:nvPr>
            <p:ph sz="half" idx="2"/>
          </p:nvPr>
        </p:nvSpPr>
        <p:spPr>
          <a:xfrm>
            <a:off x="6438191" y="2133600"/>
            <a:ext cx="5066419" cy="4370196"/>
          </a:xfrm>
        </p:spPr>
        <p:txBody>
          <a:bodyPr vert="horz" lIns="91440" tIns="45720" rIns="91440" bIns="45720" rtlCol="0">
            <a:normAutofit/>
          </a:bodyPr>
          <a:lstStyle/>
          <a:p>
            <a:pPr>
              <a:lnSpc>
                <a:spcPct val="90000"/>
              </a:lnSpc>
            </a:pPr>
            <a:r>
              <a:rPr lang="en-US" sz="1700" dirty="0"/>
              <a:t>Allgemeine </a:t>
            </a:r>
            <a:r>
              <a:rPr lang="en-US" sz="1700" dirty="0" err="1"/>
              <a:t>Auskunfts</a:t>
            </a:r>
            <a:r>
              <a:rPr lang="en-US" sz="1700" dirty="0"/>
              <a:t>- und </a:t>
            </a:r>
            <a:r>
              <a:rPr lang="en-US" sz="1700" dirty="0" err="1"/>
              <a:t>Beratungsansprüche</a:t>
            </a:r>
            <a:endParaRPr lang="en-US" sz="1700" dirty="0"/>
          </a:p>
          <a:p>
            <a:pPr lvl="2">
              <a:lnSpc>
                <a:spcPct val="90000"/>
              </a:lnSpc>
            </a:pPr>
            <a:r>
              <a:rPr lang="en-US" sz="1700" b="1" dirty="0"/>
              <a:t>§14 SGB I, §15 SGB I</a:t>
            </a:r>
          </a:p>
          <a:p>
            <a:pPr>
              <a:lnSpc>
                <a:spcPct val="90000"/>
              </a:lnSpc>
            </a:pPr>
            <a:r>
              <a:rPr lang="en-US" sz="1700" dirty="0" err="1"/>
              <a:t>Fünftes</a:t>
            </a:r>
            <a:r>
              <a:rPr lang="en-US" sz="1700" dirty="0"/>
              <a:t> </a:t>
            </a:r>
            <a:r>
              <a:rPr lang="en-US" sz="1700" dirty="0" err="1"/>
              <a:t>Sozialgesetzbuch</a:t>
            </a:r>
            <a:endParaRPr lang="en-US" sz="1700" dirty="0"/>
          </a:p>
          <a:p>
            <a:pPr lvl="2">
              <a:lnSpc>
                <a:spcPct val="90000"/>
              </a:lnSpc>
            </a:pPr>
            <a:r>
              <a:rPr lang="en-US" sz="1700" b="1" dirty="0"/>
              <a:t>§1 </a:t>
            </a:r>
            <a:r>
              <a:rPr lang="en-US" sz="1700" b="1" dirty="0" err="1"/>
              <a:t>Satz</a:t>
            </a:r>
            <a:r>
              <a:rPr lang="en-US" sz="1700" b="1" dirty="0"/>
              <a:t> 1 SGB V, §11 Abs. 4 SGB V, §39 Abs. 1a SGB V</a:t>
            </a:r>
            <a:endParaRPr lang="en-US" sz="1700" dirty="0"/>
          </a:p>
          <a:p>
            <a:pPr>
              <a:lnSpc>
                <a:spcPct val="90000"/>
              </a:lnSpc>
            </a:pPr>
            <a:r>
              <a:rPr lang="en-US" sz="1700" dirty="0" err="1"/>
              <a:t>Neuntes</a:t>
            </a:r>
            <a:r>
              <a:rPr lang="en-US" sz="1700" dirty="0"/>
              <a:t> </a:t>
            </a:r>
            <a:r>
              <a:rPr lang="en-US" sz="1700" dirty="0" err="1"/>
              <a:t>Sozialgesetzbuch</a:t>
            </a:r>
            <a:endParaRPr lang="en-US" sz="1700" dirty="0"/>
          </a:p>
          <a:p>
            <a:pPr lvl="2">
              <a:lnSpc>
                <a:spcPct val="90000"/>
              </a:lnSpc>
            </a:pPr>
            <a:r>
              <a:rPr lang="en-US" sz="1700" b="1" dirty="0"/>
              <a:t>§4 SGB IX, §25 SGB IX </a:t>
            </a:r>
            <a:endParaRPr lang="en-US" sz="1700" dirty="0"/>
          </a:p>
          <a:p>
            <a:pPr>
              <a:lnSpc>
                <a:spcPct val="90000"/>
              </a:lnSpc>
            </a:pPr>
            <a:r>
              <a:rPr lang="en-US" sz="1700" dirty="0" err="1"/>
              <a:t>Zehntes</a:t>
            </a:r>
            <a:r>
              <a:rPr lang="en-US" sz="1700" dirty="0"/>
              <a:t> </a:t>
            </a:r>
            <a:r>
              <a:rPr lang="en-US" sz="1700" dirty="0" err="1"/>
              <a:t>Sozialgesetzbuch</a:t>
            </a:r>
            <a:endParaRPr lang="en-US" sz="1700" dirty="0"/>
          </a:p>
          <a:p>
            <a:pPr lvl="2">
              <a:lnSpc>
                <a:spcPct val="90000"/>
              </a:lnSpc>
            </a:pPr>
            <a:r>
              <a:rPr lang="en-US" sz="1700" b="1" dirty="0" err="1"/>
              <a:t>Sozialdatenschutz</a:t>
            </a:r>
            <a:endParaRPr lang="en-US" sz="1700" b="1" dirty="0"/>
          </a:p>
          <a:p>
            <a:pPr>
              <a:lnSpc>
                <a:spcPct val="90000"/>
              </a:lnSpc>
            </a:pPr>
            <a:r>
              <a:rPr lang="en-US" sz="1700" dirty="0" err="1"/>
              <a:t>Elftes</a:t>
            </a:r>
            <a:r>
              <a:rPr lang="en-US" sz="1700" dirty="0"/>
              <a:t> </a:t>
            </a:r>
            <a:r>
              <a:rPr lang="en-US" sz="1700" dirty="0" err="1"/>
              <a:t>Sozialgesetzbuch</a:t>
            </a:r>
            <a:endParaRPr lang="en-US" sz="1700" dirty="0"/>
          </a:p>
          <a:p>
            <a:pPr lvl="2">
              <a:lnSpc>
                <a:spcPct val="90000"/>
              </a:lnSpc>
            </a:pPr>
            <a:r>
              <a:rPr lang="en-US" sz="1700" b="1" dirty="0"/>
              <a:t>§7a SGB XI</a:t>
            </a:r>
            <a:endParaRPr lang="en-US" sz="1700" dirty="0"/>
          </a:p>
          <a:p>
            <a:pPr lvl="1">
              <a:lnSpc>
                <a:spcPct val="90000"/>
              </a:lnSpc>
            </a:pPr>
            <a:endParaRPr lang="en-US" sz="1700" dirty="0"/>
          </a:p>
          <a:p>
            <a:pPr>
              <a:lnSpc>
                <a:spcPct val="90000"/>
              </a:lnSpc>
            </a:pPr>
            <a:endParaRPr lang="en-US" sz="1700" dirty="0"/>
          </a:p>
        </p:txBody>
      </p:sp>
    </p:spTree>
    <p:extLst>
      <p:ext uri="{BB962C8B-B14F-4D97-AF65-F5344CB8AC3E}">
        <p14:creationId xmlns:p14="http://schemas.microsoft.com/office/powerpoint/2010/main" val="510715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9224" y="645106"/>
            <a:ext cx="3650279" cy="1259894"/>
          </a:xfrm>
        </p:spPr>
        <p:txBody>
          <a:bodyPr>
            <a:normAutofit/>
          </a:bodyPr>
          <a:lstStyle/>
          <a:p>
            <a:r>
              <a:rPr lang="de-DE"/>
              <a:t>Mandate in der Sozialen Arbeit </a:t>
            </a:r>
            <a:endParaRPr lang="en-US" dirty="0"/>
          </a:p>
        </p:txBody>
      </p:sp>
      <p:sp>
        <p:nvSpPr>
          <p:cNvPr id="12" name="Rectangle 11">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nhaltsplatzhalter 2"/>
          <p:cNvSpPr>
            <a:spLocks noGrp="1"/>
          </p:cNvSpPr>
          <p:nvPr>
            <p:ph idx="1"/>
          </p:nvPr>
        </p:nvSpPr>
        <p:spPr>
          <a:xfrm>
            <a:off x="649224" y="3387296"/>
            <a:ext cx="3650278" cy="3759253"/>
          </a:xfrm>
        </p:spPr>
        <p:txBody>
          <a:bodyPr>
            <a:normAutofit/>
          </a:bodyPr>
          <a:lstStyle/>
          <a:p>
            <a:pPr marL="0" indent="0">
              <a:buClr>
                <a:srgbClr val="88629F"/>
              </a:buClr>
              <a:buNone/>
            </a:pPr>
            <a:r>
              <a:rPr lang="en-US" dirty="0">
                <a:hlinkClick r:id="rId2"/>
              </a:rPr>
              <a:t>https://www.youtube.com/watch?v=o1bvmviuTao</a:t>
            </a:r>
            <a:endParaRPr lang="en-US" dirty="0"/>
          </a:p>
          <a:p>
            <a:pPr marL="0" indent="0">
              <a:buClr>
                <a:srgbClr val="88629F"/>
              </a:buClr>
              <a:buNone/>
            </a:pPr>
            <a:endParaRPr lang="de-DE" dirty="0"/>
          </a:p>
          <a:p>
            <a:pPr marL="0" indent="0">
              <a:buClr>
                <a:srgbClr val="88629F"/>
              </a:buClr>
              <a:buNone/>
            </a:pPr>
            <a:endParaRPr lang="en-US" dirty="0"/>
          </a:p>
        </p:txBody>
      </p:sp>
      <p:sp>
        <p:nvSpPr>
          <p:cNvPr id="14"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liennummernplatzhalter 3"/>
          <p:cNvSpPr>
            <a:spLocks noGrp="1"/>
          </p:cNvSpPr>
          <p:nvPr>
            <p:ph type="sldNum" sz="quarter" idx="12"/>
          </p:nvPr>
        </p:nvSpPr>
        <p:spPr>
          <a:xfrm>
            <a:off x="121514" y="6133610"/>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34</a:t>
            </a:fld>
            <a:endParaRPr lang="en-US" sz="190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r="9394"/>
          <a:stretch/>
        </p:blipFill>
        <p:spPr>
          <a:xfrm>
            <a:off x="4498029" y="586605"/>
            <a:ext cx="7572457" cy="6853242"/>
          </a:xfrm>
          <a:prstGeom prst="rect">
            <a:avLst/>
          </a:prstGeom>
        </p:spPr>
      </p:pic>
    </p:spTree>
    <p:extLst>
      <p:ext uri="{BB962C8B-B14F-4D97-AF65-F5344CB8AC3E}">
        <p14:creationId xmlns:p14="http://schemas.microsoft.com/office/powerpoint/2010/main" val="2738973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Mandate in der Sozialen Arbeit </a:t>
            </a:r>
            <a:endParaRPr lang="en-US" dirty="0"/>
          </a:p>
        </p:txBody>
      </p:sp>
      <p:sp>
        <p:nvSpPr>
          <p:cNvPr id="3" name="Inhaltsplatzhalter 2"/>
          <p:cNvSpPr>
            <a:spLocks noGrp="1"/>
          </p:cNvSpPr>
          <p:nvPr>
            <p:ph idx="1"/>
          </p:nvPr>
        </p:nvSpPr>
        <p:spPr>
          <a:xfrm>
            <a:off x="2686030" y="1337532"/>
            <a:ext cx="8915400" cy="4794324"/>
          </a:xfrm>
        </p:spPr>
        <p:txBody>
          <a:bodyPr>
            <a:normAutofit/>
          </a:bodyPr>
          <a:lstStyle/>
          <a:p>
            <a:endParaRPr lang="de-DE" dirty="0"/>
          </a:p>
          <a:p>
            <a:r>
              <a:rPr lang="de-DE" dirty="0"/>
              <a:t>Doppeltes Mandat:</a:t>
            </a:r>
          </a:p>
          <a:p>
            <a:pPr lvl="1"/>
            <a:r>
              <a:rPr lang="de-DE" dirty="0"/>
              <a:t>Wohl des Klienten, Realität und Lebenswelt des Klienten</a:t>
            </a:r>
          </a:p>
          <a:p>
            <a:pPr lvl="1"/>
            <a:r>
              <a:rPr lang="de-DE" dirty="0"/>
              <a:t>Staatlicher Auftrag, Arbeitsauftrag der Institution, gesellschaftlicher Auftrag </a:t>
            </a:r>
          </a:p>
          <a:p>
            <a:pPr lvl="1"/>
            <a:endParaRPr lang="de-DE" dirty="0"/>
          </a:p>
          <a:p>
            <a:r>
              <a:rPr lang="de-DE" dirty="0"/>
              <a:t>Triple Mandat:</a:t>
            </a:r>
          </a:p>
          <a:p>
            <a:pPr lvl="1"/>
            <a:r>
              <a:rPr lang="de-DE" dirty="0"/>
              <a:t>Wohl des Klienten, Realität und Lebenswelt des Klienten</a:t>
            </a:r>
          </a:p>
          <a:p>
            <a:pPr lvl="1"/>
            <a:r>
              <a:rPr lang="de-DE" dirty="0"/>
              <a:t>Staatlicher Auftrag, Arbeitsauftrag der Institution, gesellschaftlicher Auftrag</a:t>
            </a:r>
          </a:p>
          <a:p>
            <a:pPr lvl="1"/>
            <a:r>
              <a:rPr lang="de-DE" dirty="0"/>
              <a:t>Eigene Fachlichkeit im Rahmen der Profession</a:t>
            </a:r>
          </a:p>
          <a:p>
            <a:pPr lvl="1"/>
            <a:endParaRPr lang="de-DE" dirty="0"/>
          </a:p>
          <a:p>
            <a:r>
              <a:rPr lang="de-DE" dirty="0"/>
              <a:t>Multi Mandat:</a:t>
            </a:r>
          </a:p>
          <a:p>
            <a:pPr lvl="1"/>
            <a:r>
              <a:rPr lang="de-DE" dirty="0"/>
              <a:t>Soziale Arbeit zwischen Klient, Staat, Fachlichkeit, politischen Anforderungen und weiteren beteiligten Dritten (Angehörige, Institutionen) </a:t>
            </a:r>
          </a:p>
          <a:p>
            <a:pPr lvl="1"/>
            <a:endParaRPr lang="de-DE" dirty="0"/>
          </a:p>
          <a:p>
            <a:pPr marL="457200" lvl="1" indent="0">
              <a:buNone/>
            </a:pPr>
            <a:endParaRPr lang="de-DE" dirty="0"/>
          </a:p>
          <a:p>
            <a:pPr lvl="1"/>
            <a:endParaRPr lang="de-DE" dirty="0"/>
          </a:p>
        </p:txBody>
      </p:sp>
      <p:sp>
        <p:nvSpPr>
          <p:cNvPr id="4" name="Foliennummernplatzhalter 3"/>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45685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6"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664D6319-AE80-458F-A2C6-1F035126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9224" y="645106"/>
            <a:ext cx="3650279" cy="1259894"/>
          </a:xfrm>
        </p:spPr>
        <p:txBody>
          <a:bodyPr vert="horz" lIns="91440" tIns="45720" rIns="91440" bIns="45720" rtlCol="0" anchor="t">
            <a:normAutofit/>
          </a:bodyPr>
          <a:lstStyle/>
          <a:p>
            <a:r>
              <a:rPr lang="en-US">
                <a:solidFill>
                  <a:srgbClr val="57634E"/>
                </a:solidFill>
              </a:rPr>
              <a:t>Feedback und Ausblick </a:t>
            </a:r>
          </a:p>
        </p:txBody>
      </p:sp>
      <p:sp>
        <p:nvSpPr>
          <p:cNvPr id="45" name="Rectangle 44">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57634E"/>
          </a:solidFill>
          <a:ln>
            <a:noFill/>
          </a:ln>
          <a:effectLst/>
        </p:spPr>
        <p:style>
          <a:lnRef idx="1">
            <a:schemeClr val="accent1"/>
          </a:lnRef>
          <a:fillRef idx="3">
            <a:schemeClr val="accent1"/>
          </a:fillRef>
          <a:effectRef idx="2">
            <a:schemeClr val="accent1"/>
          </a:effectRef>
          <a:fontRef idx="minor">
            <a:schemeClr val="lt1"/>
          </a:fontRef>
        </p:style>
      </p:sp>
      <p:sp>
        <p:nvSpPr>
          <p:cNvPr id="6" name="Inhaltsplatzhalter 5"/>
          <p:cNvSpPr>
            <a:spLocks noGrp="1"/>
          </p:cNvSpPr>
          <p:nvPr>
            <p:ph sz="half" idx="2"/>
          </p:nvPr>
        </p:nvSpPr>
        <p:spPr>
          <a:xfrm>
            <a:off x="649225" y="2133600"/>
            <a:ext cx="3650278" cy="3759253"/>
          </a:xfrm>
        </p:spPr>
        <p:txBody>
          <a:bodyPr vert="horz" lIns="91440" tIns="45720" rIns="91440" bIns="45720" rtlCol="0">
            <a:normAutofit/>
          </a:bodyPr>
          <a:lstStyle/>
          <a:p>
            <a:pPr marL="0" indent="0">
              <a:lnSpc>
                <a:spcPct val="90000"/>
              </a:lnSpc>
              <a:buClr>
                <a:srgbClr val="A7EB73"/>
              </a:buClr>
              <a:buNone/>
            </a:pPr>
            <a:endParaRPr lang="en-US" dirty="0"/>
          </a:p>
          <a:p>
            <a:pPr>
              <a:lnSpc>
                <a:spcPct val="90000"/>
              </a:lnSpc>
              <a:buFont typeface="Courier New" panose="02070309020205020404" pitchFamily="49" charset="0"/>
              <a:buChar char="o"/>
            </a:pPr>
            <a:r>
              <a:rPr lang="en-US" dirty="0"/>
              <a:t> </a:t>
            </a:r>
            <a:r>
              <a:rPr lang="en-US" b="1" dirty="0"/>
              <a:t>Was war gut und </a:t>
            </a:r>
            <a:r>
              <a:rPr lang="en-US" b="1" dirty="0" err="1"/>
              <a:t>soll</a:t>
            </a:r>
            <a:r>
              <a:rPr lang="en-US" b="1" dirty="0"/>
              <a:t> </a:t>
            </a:r>
            <a:r>
              <a:rPr lang="en-US" b="1" dirty="0" err="1"/>
              <a:t>beibehalten</a:t>
            </a:r>
            <a:r>
              <a:rPr lang="en-US" b="1" dirty="0"/>
              <a:t> </a:t>
            </a:r>
            <a:r>
              <a:rPr lang="en-US" b="1" dirty="0" err="1"/>
              <a:t>werden</a:t>
            </a:r>
            <a:r>
              <a:rPr lang="en-US" b="1" dirty="0"/>
              <a:t>? </a:t>
            </a:r>
          </a:p>
          <a:p>
            <a:pPr marL="0" indent="0">
              <a:lnSpc>
                <a:spcPct val="90000"/>
              </a:lnSpc>
              <a:buNone/>
            </a:pPr>
            <a:endParaRPr lang="en-US" b="1" dirty="0"/>
          </a:p>
          <a:p>
            <a:pPr>
              <a:lnSpc>
                <a:spcPct val="90000"/>
              </a:lnSpc>
              <a:buFont typeface="Courier New" panose="02070309020205020404" pitchFamily="49" charset="0"/>
              <a:buChar char="o"/>
            </a:pPr>
            <a:r>
              <a:rPr lang="en-US" b="1" dirty="0"/>
              <a:t> Was </a:t>
            </a:r>
            <a:r>
              <a:rPr lang="en-US" b="1" dirty="0" err="1"/>
              <a:t>ist</a:t>
            </a:r>
            <a:r>
              <a:rPr lang="en-US" b="1" dirty="0"/>
              <a:t> </a:t>
            </a:r>
            <a:r>
              <a:rPr lang="en-US" b="1" dirty="0" err="1"/>
              <a:t>aus</a:t>
            </a:r>
            <a:r>
              <a:rPr lang="en-US" b="1" dirty="0"/>
              <a:t> </a:t>
            </a:r>
            <a:r>
              <a:rPr lang="en-US" b="1" dirty="0" err="1"/>
              <a:t>Ihrer</a:t>
            </a:r>
            <a:r>
              <a:rPr lang="en-US" b="1" dirty="0"/>
              <a:t> Sicht </a:t>
            </a:r>
            <a:r>
              <a:rPr lang="en-US" b="1" dirty="0" err="1"/>
              <a:t>optimierungsfähig</a:t>
            </a:r>
            <a:r>
              <a:rPr lang="en-US" b="1" dirty="0"/>
              <a:t>?</a:t>
            </a:r>
          </a:p>
          <a:p>
            <a:pPr>
              <a:lnSpc>
                <a:spcPct val="90000"/>
              </a:lnSpc>
              <a:buFont typeface="Courier New" panose="02070309020205020404" pitchFamily="49" charset="0"/>
              <a:buChar char="o"/>
            </a:pPr>
            <a:endParaRPr lang="en-US" b="1" dirty="0"/>
          </a:p>
          <a:p>
            <a:pPr>
              <a:lnSpc>
                <a:spcPct val="90000"/>
              </a:lnSpc>
              <a:buFont typeface="Courier New" panose="02070309020205020404" pitchFamily="49" charset="0"/>
              <a:buChar char="o"/>
            </a:pPr>
            <a:r>
              <a:rPr lang="en-US" b="1" dirty="0" err="1"/>
              <a:t>Wünsche</a:t>
            </a:r>
            <a:r>
              <a:rPr lang="en-US" b="1" dirty="0"/>
              <a:t>? </a:t>
            </a:r>
          </a:p>
          <a:p>
            <a:pPr marL="0" indent="0">
              <a:lnSpc>
                <a:spcPct val="90000"/>
              </a:lnSpc>
              <a:buClr>
                <a:srgbClr val="A7EB73"/>
              </a:buClr>
              <a:buNone/>
            </a:pPr>
            <a:endParaRPr lang="en-US" dirty="0"/>
          </a:p>
        </p:txBody>
      </p:sp>
      <p:sp>
        <p:nvSpPr>
          <p:cNvPr id="47"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liennummernplatzhalter 3"/>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36</a:t>
            </a:fld>
            <a:endParaRPr lang="en-US" sz="1900"/>
          </a:p>
        </p:txBody>
      </p:sp>
      <p:pic>
        <p:nvPicPr>
          <p:cNvPr id="5" name="Inhaltsplatzhalt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8927" b="571"/>
          <a:stretch/>
        </p:blipFill>
        <p:spPr>
          <a:xfrm>
            <a:off x="4619543" y="10"/>
            <a:ext cx="7572457" cy="6853242"/>
          </a:xfrm>
          <a:prstGeom prst="rect">
            <a:avLst/>
          </a:prstGeom>
        </p:spPr>
      </p:pic>
    </p:spTree>
    <p:extLst>
      <p:ext uri="{BB962C8B-B14F-4D97-AF65-F5344CB8AC3E}">
        <p14:creationId xmlns:p14="http://schemas.microsoft.com/office/powerpoint/2010/main" val="147271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687669" y="624110"/>
            <a:ext cx="4137059" cy="1280890"/>
          </a:xfrm>
        </p:spPr>
        <p:txBody>
          <a:bodyPr>
            <a:normAutofit/>
          </a:bodyPr>
          <a:lstStyle/>
          <a:p>
            <a:r>
              <a:rPr lang="de-DE" sz="3200"/>
              <a:t>Heutige Agenda </a:t>
            </a:r>
            <a:endParaRPr lang="en-US" sz="3200"/>
          </a:p>
        </p:txBody>
      </p:sp>
      <p:sp>
        <p:nvSpPr>
          <p:cNvPr id="4" name="Foliennummernplatzhalter 3"/>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D57F1E4F-1CFF-5643-939E-217C01CDF565}" type="slidenum">
              <a:rPr lang="en-US" sz="1900" smtClean="0"/>
              <a:pPr>
                <a:lnSpc>
                  <a:spcPct val="90000"/>
                </a:lnSpc>
                <a:spcAft>
                  <a:spcPts val="600"/>
                </a:spcAft>
              </a:pPr>
              <a:t>4</a:t>
            </a:fld>
            <a:endParaRPr lang="en-US" sz="1900"/>
          </a:p>
        </p:txBody>
      </p:sp>
      <p:sp>
        <p:nvSpPr>
          <p:cNvPr id="3" name="Inhaltsplatzhalter 2"/>
          <p:cNvSpPr>
            <a:spLocks noGrp="1"/>
          </p:cNvSpPr>
          <p:nvPr>
            <p:ph idx="1"/>
          </p:nvPr>
        </p:nvSpPr>
        <p:spPr>
          <a:xfrm>
            <a:off x="1683955" y="2133600"/>
            <a:ext cx="6019172" cy="3777622"/>
          </a:xfrm>
        </p:spPr>
        <p:txBody>
          <a:bodyPr>
            <a:normAutofit/>
          </a:bodyPr>
          <a:lstStyle/>
          <a:p>
            <a:r>
              <a:rPr lang="de-DE" sz="2000" dirty="0">
                <a:solidFill>
                  <a:srgbClr val="000000"/>
                </a:solidFill>
              </a:rPr>
              <a:t>Vorstellung und Vita Sabrina Rapp</a:t>
            </a:r>
          </a:p>
          <a:p>
            <a:r>
              <a:rPr lang="de-DE" sz="2000" dirty="0">
                <a:solidFill>
                  <a:srgbClr val="000000"/>
                </a:solidFill>
              </a:rPr>
              <a:t>Vorstellung der Studierenden </a:t>
            </a:r>
          </a:p>
          <a:p>
            <a:r>
              <a:rPr lang="de-DE" sz="2000" dirty="0">
                <a:solidFill>
                  <a:srgbClr val="000000"/>
                </a:solidFill>
              </a:rPr>
              <a:t>Hinweis Prüfungsleistung</a:t>
            </a:r>
          </a:p>
          <a:p>
            <a:r>
              <a:rPr lang="de-DE" sz="2000" dirty="0">
                <a:solidFill>
                  <a:srgbClr val="000000"/>
                </a:solidFill>
              </a:rPr>
              <a:t>Soziale Arbeit – Definitorische Grundlagen</a:t>
            </a:r>
          </a:p>
          <a:p>
            <a:r>
              <a:rPr lang="de-DE" sz="2000" dirty="0">
                <a:solidFill>
                  <a:srgbClr val="000000"/>
                </a:solidFill>
              </a:rPr>
              <a:t>Soziale Arbeit im Gesundheitswesen</a:t>
            </a:r>
          </a:p>
          <a:p>
            <a:r>
              <a:rPr lang="de-DE" sz="2000" dirty="0">
                <a:solidFill>
                  <a:srgbClr val="000000"/>
                </a:solidFill>
              </a:rPr>
              <a:t>Gesetzliche Hintergründe </a:t>
            </a:r>
          </a:p>
          <a:p>
            <a:r>
              <a:rPr lang="de-DE" sz="2000" dirty="0">
                <a:solidFill>
                  <a:srgbClr val="000000"/>
                </a:solidFill>
              </a:rPr>
              <a:t>Die verschiedenen Mandate eines Sozialarbeiters </a:t>
            </a:r>
            <a:endParaRPr lang="en-US" sz="2000" dirty="0">
              <a:solidFill>
                <a:srgbClr val="000000"/>
              </a:solidFill>
            </a:endParaRPr>
          </a:p>
        </p:txBody>
      </p:sp>
      <p:pic>
        <p:nvPicPr>
          <p:cNvPr id="8" name="Graphic 7" descr="Glühlampe">
            <a:extLst>
              <a:ext uri="{FF2B5EF4-FFF2-40B4-BE49-F238E27FC236}">
                <a16:creationId xmlns:a16="http://schemas.microsoft.com/office/drawing/2014/main" id="{07EA5E7D-9F55-41AB-8F53-F754930835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0509" y="1641759"/>
            <a:ext cx="4251094" cy="4251094"/>
          </a:xfrm>
          <a:prstGeom prst="rect">
            <a:avLst/>
          </a:prstGeom>
        </p:spPr>
      </p:pic>
    </p:spTree>
    <p:extLst>
      <p:ext uri="{BB962C8B-B14F-4D97-AF65-F5344CB8AC3E}">
        <p14:creationId xmlns:p14="http://schemas.microsoft.com/office/powerpoint/2010/main" val="217177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7B7EFD05-5F12-420E-8AEF-74D5EF9D5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5" name="Freeform 11">
              <a:extLst>
                <a:ext uri="{FF2B5EF4-FFF2-40B4-BE49-F238E27FC236}">
                  <a16:creationId xmlns:a16="http://schemas.microsoft.com/office/drawing/2014/main" id="{6B6786B7-9BA0-488B-8C6B-1C5BB4E2A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6" name="Freeform 12">
              <a:extLst>
                <a:ext uri="{FF2B5EF4-FFF2-40B4-BE49-F238E27FC236}">
                  <a16:creationId xmlns:a16="http://schemas.microsoft.com/office/drawing/2014/main" id="{ACF6C842-D596-43D3-B584-5672E0D33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7" name="Freeform 13">
              <a:extLst>
                <a:ext uri="{FF2B5EF4-FFF2-40B4-BE49-F238E27FC236}">
                  <a16:creationId xmlns:a16="http://schemas.microsoft.com/office/drawing/2014/main" id="{6DF84F3E-35FA-497B-B6FA-F453E82F3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8" name="Freeform 14">
              <a:extLst>
                <a:ext uri="{FF2B5EF4-FFF2-40B4-BE49-F238E27FC236}">
                  <a16:creationId xmlns:a16="http://schemas.microsoft.com/office/drawing/2014/main" id="{2846D7FA-E05C-448E-B156-F77C205A1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9" name="Freeform 15">
              <a:extLst>
                <a:ext uri="{FF2B5EF4-FFF2-40B4-BE49-F238E27FC236}">
                  <a16:creationId xmlns:a16="http://schemas.microsoft.com/office/drawing/2014/main" id="{E269AD3A-E6B6-4322-A013-276CBC1B0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0" name="Freeform 16">
              <a:extLst>
                <a:ext uri="{FF2B5EF4-FFF2-40B4-BE49-F238E27FC236}">
                  <a16:creationId xmlns:a16="http://schemas.microsoft.com/office/drawing/2014/main" id="{CEFB9F00-6239-4BF6-B439-D16231B24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1" name="Freeform 17">
              <a:extLst>
                <a:ext uri="{FF2B5EF4-FFF2-40B4-BE49-F238E27FC236}">
                  <a16:creationId xmlns:a16="http://schemas.microsoft.com/office/drawing/2014/main" id="{74D1DDDB-FC85-40C5-9225-06312C451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2" name="Freeform 18">
              <a:extLst>
                <a:ext uri="{FF2B5EF4-FFF2-40B4-BE49-F238E27FC236}">
                  <a16:creationId xmlns:a16="http://schemas.microsoft.com/office/drawing/2014/main" id="{E9217709-40C1-4F4A-AB69-8A693608A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3" name="Freeform 19">
              <a:extLst>
                <a:ext uri="{FF2B5EF4-FFF2-40B4-BE49-F238E27FC236}">
                  <a16:creationId xmlns:a16="http://schemas.microsoft.com/office/drawing/2014/main" id="{ACCD26D6-BC97-43F5-B803-5838985FC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4" name="Freeform 20">
              <a:extLst>
                <a:ext uri="{FF2B5EF4-FFF2-40B4-BE49-F238E27FC236}">
                  <a16:creationId xmlns:a16="http://schemas.microsoft.com/office/drawing/2014/main" id="{8136022F-2988-42E2-90E1-617D189F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5" name="Freeform 21">
              <a:extLst>
                <a:ext uri="{FF2B5EF4-FFF2-40B4-BE49-F238E27FC236}">
                  <a16:creationId xmlns:a16="http://schemas.microsoft.com/office/drawing/2014/main" id="{03859925-85FA-4D69-A0AB-6F827E3B5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6" name="Freeform 22">
              <a:extLst>
                <a:ext uri="{FF2B5EF4-FFF2-40B4-BE49-F238E27FC236}">
                  <a16:creationId xmlns:a16="http://schemas.microsoft.com/office/drawing/2014/main" id="{BAE65FC7-970A-4DCC-9FB4-CF0F7496A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8" name="Group 97">
            <a:extLst>
              <a:ext uri="{FF2B5EF4-FFF2-40B4-BE49-F238E27FC236}">
                <a16:creationId xmlns:a16="http://schemas.microsoft.com/office/drawing/2014/main" id="{B64F33C7-E158-4057-87E7-6F42AA6D0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99" name="Freeform 27">
              <a:extLst>
                <a:ext uri="{FF2B5EF4-FFF2-40B4-BE49-F238E27FC236}">
                  <a16:creationId xmlns:a16="http://schemas.microsoft.com/office/drawing/2014/main" id="{26714E66-FCC0-42F6-B127-0F91203BC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0" name="Freeform 28">
              <a:extLst>
                <a:ext uri="{FF2B5EF4-FFF2-40B4-BE49-F238E27FC236}">
                  <a16:creationId xmlns:a16="http://schemas.microsoft.com/office/drawing/2014/main" id="{7E0BD3C9-F0D9-4A53-87DF-71D17D328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1" name="Freeform 29">
              <a:extLst>
                <a:ext uri="{FF2B5EF4-FFF2-40B4-BE49-F238E27FC236}">
                  <a16:creationId xmlns:a16="http://schemas.microsoft.com/office/drawing/2014/main" id="{DFA9FE4C-FCED-4A9A-9E43-358EB7501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2" name="Freeform 30">
              <a:extLst>
                <a:ext uri="{FF2B5EF4-FFF2-40B4-BE49-F238E27FC236}">
                  <a16:creationId xmlns:a16="http://schemas.microsoft.com/office/drawing/2014/main" id="{E5D5BB28-15EC-4D32-9C05-C2206AF9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3" name="Freeform 31">
              <a:extLst>
                <a:ext uri="{FF2B5EF4-FFF2-40B4-BE49-F238E27FC236}">
                  <a16:creationId xmlns:a16="http://schemas.microsoft.com/office/drawing/2014/main" id="{06210E9D-4080-4566-B32A-3A8BE356F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4" name="Freeform 32">
              <a:extLst>
                <a:ext uri="{FF2B5EF4-FFF2-40B4-BE49-F238E27FC236}">
                  <a16:creationId xmlns:a16="http://schemas.microsoft.com/office/drawing/2014/main" id="{894D3505-0982-40B2-8131-1B6BFF273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5" name="Freeform 33">
              <a:extLst>
                <a:ext uri="{FF2B5EF4-FFF2-40B4-BE49-F238E27FC236}">
                  <a16:creationId xmlns:a16="http://schemas.microsoft.com/office/drawing/2014/main" id="{11598CAB-0965-48D6-999C-91450C50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6" name="Freeform 34">
              <a:extLst>
                <a:ext uri="{FF2B5EF4-FFF2-40B4-BE49-F238E27FC236}">
                  <a16:creationId xmlns:a16="http://schemas.microsoft.com/office/drawing/2014/main" id="{29E94126-468A-4060-BCBC-DC3806A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7" name="Freeform 35">
              <a:extLst>
                <a:ext uri="{FF2B5EF4-FFF2-40B4-BE49-F238E27FC236}">
                  <a16:creationId xmlns:a16="http://schemas.microsoft.com/office/drawing/2014/main" id="{438F3422-C112-405B-B955-7B1690721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8" name="Freeform 36">
              <a:extLst>
                <a:ext uri="{FF2B5EF4-FFF2-40B4-BE49-F238E27FC236}">
                  <a16:creationId xmlns:a16="http://schemas.microsoft.com/office/drawing/2014/main" id="{C99C65FC-23C1-4B1D-A385-29B46619D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9" name="Freeform 37">
              <a:extLst>
                <a:ext uri="{FF2B5EF4-FFF2-40B4-BE49-F238E27FC236}">
                  <a16:creationId xmlns:a16="http://schemas.microsoft.com/office/drawing/2014/main" id="{53D192C3-5E79-4B85-98D0-8F6C681CDC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0" name="Freeform 38">
              <a:extLst>
                <a:ext uri="{FF2B5EF4-FFF2-40B4-BE49-F238E27FC236}">
                  <a16:creationId xmlns:a16="http://schemas.microsoft.com/office/drawing/2014/main" id="{8709C0CF-D42A-4EE0-9C30-B0B72C69A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2" name="Rectangle 111">
            <a:extLst>
              <a:ext uri="{FF2B5EF4-FFF2-40B4-BE49-F238E27FC236}">
                <a16:creationId xmlns:a16="http://schemas.microsoft.com/office/drawing/2014/main" id="{B8FE8EF1-7AF2-4864-A8DE-7EE3481D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4" name="Freeform 11">
            <a:extLst>
              <a:ext uri="{FF2B5EF4-FFF2-40B4-BE49-F238E27FC236}">
                <a16:creationId xmlns:a16="http://schemas.microsoft.com/office/drawing/2014/main" id="{5B3CCFC9-E82D-444E-9621-FE5F95E6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el 1"/>
          <p:cNvSpPr>
            <a:spLocks noGrp="1"/>
          </p:cNvSpPr>
          <p:nvPr>
            <p:ph type="title"/>
          </p:nvPr>
        </p:nvSpPr>
        <p:spPr>
          <a:xfrm>
            <a:off x="2592925" y="624110"/>
            <a:ext cx="8911687" cy="1280890"/>
          </a:xfrm>
        </p:spPr>
        <p:txBody>
          <a:bodyPr vert="horz" lIns="91440" tIns="45720" rIns="91440" bIns="45720" rtlCol="0" anchor="t">
            <a:normAutofit/>
          </a:bodyPr>
          <a:lstStyle/>
          <a:p>
            <a:r>
              <a:rPr lang="en-US"/>
              <a:t>Prüfungsleistung -Rahmenbedingungen </a:t>
            </a:r>
          </a:p>
        </p:txBody>
      </p:sp>
      <p:sp>
        <p:nvSpPr>
          <p:cNvPr id="5" name="Foliennummernplatzhalter 4"/>
          <p:cNvSpPr>
            <a:spLocks noGrp="1"/>
          </p:cNvSpPr>
          <p:nvPr>
            <p:ph type="sldNum" sz="quarter" idx="12"/>
          </p:nvPr>
        </p:nvSpPr>
        <p:spPr>
          <a:xfrm>
            <a:off x="531812" y="787782"/>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5</a:t>
            </a:fld>
            <a:endParaRPr lang="en-US" sz="1900"/>
          </a:p>
        </p:txBody>
      </p:sp>
      <p:sp>
        <p:nvSpPr>
          <p:cNvPr id="7" name="Inhaltsplatzhalter 6">
            <a:extLst>
              <a:ext uri="{FF2B5EF4-FFF2-40B4-BE49-F238E27FC236}">
                <a16:creationId xmlns:a16="http://schemas.microsoft.com/office/drawing/2014/main" id="{A659C61C-87B9-45A0-BA87-B348DC30693F}"/>
              </a:ext>
            </a:extLst>
          </p:cNvPr>
          <p:cNvSpPr>
            <a:spLocks noGrp="1"/>
          </p:cNvSpPr>
          <p:nvPr>
            <p:ph sz="half" idx="1"/>
          </p:nvPr>
        </p:nvSpPr>
        <p:spPr>
          <a:xfrm>
            <a:off x="2589212" y="2125362"/>
            <a:ext cx="5835121" cy="3785860"/>
          </a:xfrm>
        </p:spPr>
        <p:txBody>
          <a:bodyPr vert="horz" lIns="91440" tIns="45720" rIns="91440" bIns="45720" rtlCol="0">
            <a:normAutofit/>
          </a:bodyPr>
          <a:lstStyle/>
          <a:p>
            <a:pPr marL="0" indent="0">
              <a:lnSpc>
                <a:spcPct val="90000"/>
              </a:lnSpc>
              <a:buNone/>
            </a:pPr>
            <a:endParaRPr lang="en-US" sz="1400" dirty="0"/>
          </a:p>
          <a:p>
            <a:pPr marL="0" indent="0">
              <a:lnSpc>
                <a:spcPct val="90000"/>
              </a:lnSpc>
            </a:pPr>
            <a:r>
              <a:rPr lang="en-US" sz="1600" dirty="0"/>
              <a:t> </a:t>
            </a:r>
            <a:r>
              <a:rPr lang="en-US" sz="1600" dirty="0" err="1"/>
              <a:t>Referat</a:t>
            </a:r>
            <a:r>
              <a:rPr lang="en-US" sz="1600" dirty="0"/>
              <a:t> und PowerPoint </a:t>
            </a:r>
            <a:r>
              <a:rPr lang="en-US" sz="1600" dirty="0" err="1"/>
              <a:t>Präsentation</a:t>
            </a:r>
            <a:endParaRPr lang="en-US" sz="1600" dirty="0"/>
          </a:p>
          <a:p>
            <a:pPr marL="0" indent="0">
              <a:lnSpc>
                <a:spcPct val="90000"/>
              </a:lnSpc>
              <a:buNone/>
            </a:pPr>
            <a:endParaRPr lang="en-US" sz="1600" dirty="0"/>
          </a:p>
          <a:p>
            <a:pPr marL="0" indent="0">
              <a:lnSpc>
                <a:spcPct val="90000"/>
              </a:lnSpc>
            </a:pPr>
            <a:r>
              <a:rPr lang="en-US" sz="1600" dirty="0"/>
              <a:t> Dauer: maximal 10 </a:t>
            </a:r>
            <a:r>
              <a:rPr lang="en-US" sz="1600" dirty="0" err="1"/>
              <a:t>Minuten</a:t>
            </a:r>
            <a:r>
              <a:rPr lang="en-US" sz="1600" dirty="0"/>
              <a:t> </a:t>
            </a:r>
          </a:p>
          <a:p>
            <a:pPr marL="0" indent="0">
              <a:lnSpc>
                <a:spcPct val="90000"/>
              </a:lnSpc>
              <a:buNone/>
            </a:pPr>
            <a:endParaRPr lang="en-US" sz="1600" dirty="0"/>
          </a:p>
          <a:p>
            <a:pPr marL="0" indent="0">
              <a:lnSpc>
                <a:spcPct val="90000"/>
              </a:lnSpc>
            </a:pPr>
            <a:r>
              <a:rPr lang="en-US" sz="1600" dirty="0"/>
              <a:t> Plus </a:t>
            </a:r>
            <a:r>
              <a:rPr lang="en-US" sz="1600" dirty="0" err="1"/>
              <a:t>zweiseitiges</a:t>
            </a:r>
            <a:r>
              <a:rPr lang="en-US" sz="1600" dirty="0"/>
              <a:t> Handout</a:t>
            </a:r>
          </a:p>
          <a:p>
            <a:pPr marL="0" indent="0">
              <a:lnSpc>
                <a:spcPct val="90000"/>
              </a:lnSpc>
              <a:buNone/>
            </a:pPr>
            <a:endParaRPr lang="en-US" sz="1600" dirty="0"/>
          </a:p>
          <a:p>
            <a:pPr marL="0" indent="0">
              <a:lnSpc>
                <a:spcPct val="90000"/>
              </a:lnSpc>
            </a:pPr>
            <a:r>
              <a:rPr lang="en-US" sz="1600" dirty="0"/>
              <a:t> </a:t>
            </a:r>
            <a:r>
              <a:rPr lang="en-US" sz="1600" dirty="0" err="1"/>
              <a:t>Gruppenarbeiten</a:t>
            </a:r>
            <a:r>
              <a:rPr lang="en-US" sz="1600" dirty="0"/>
              <a:t> </a:t>
            </a:r>
            <a:r>
              <a:rPr lang="en-US" sz="1600" dirty="0" err="1"/>
              <a:t>möglich</a:t>
            </a:r>
            <a:r>
              <a:rPr lang="en-US" sz="1600" dirty="0"/>
              <a:t> </a:t>
            </a:r>
          </a:p>
          <a:p>
            <a:pPr marL="0" indent="0">
              <a:lnSpc>
                <a:spcPct val="90000"/>
              </a:lnSpc>
            </a:pPr>
            <a:endParaRPr lang="en-US" sz="1600" dirty="0"/>
          </a:p>
          <a:p>
            <a:pPr marL="0" indent="0">
              <a:lnSpc>
                <a:spcPct val="90000"/>
              </a:lnSpc>
            </a:pPr>
            <a:r>
              <a:rPr lang="en-US" sz="1600" dirty="0"/>
              <a:t> Bitte </a:t>
            </a:r>
            <a:r>
              <a:rPr lang="en-US" sz="1600" dirty="0" err="1"/>
              <a:t>vorab</a:t>
            </a:r>
            <a:r>
              <a:rPr lang="en-US" sz="1600" dirty="0"/>
              <a:t> um </a:t>
            </a:r>
            <a:r>
              <a:rPr lang="en-US" sz="1600" dirty="0" err="1"/>
              <a:t>Themenabstimmung</a:t>
            </a:r>
            <a:r>
              <a:rPr lang="en-US" sz="1600" dirty="0"/>
              <a:t> </a:t>
            </a:r>
          </a:p>
          <a:p>
            <a:pPr marL="0" indent="0">
              <a:lnSpc>
                <a:spcPct val="90000"/>
              </a:lnSpc>
            </a:pPr>
            <a:endParaRPr lang="en-US" sz="1600" dirty="0"/>
          </a:p>
          <a:p>
            <a:pPr marL="0" indent="0">
              <a:lnSpc>
                <a:spcPct val="90000"/>
              </a:lnSpc>
            </a:pPr>
            <a:endParaRPr lang="en-US" sz="1600" dirty="0"/>
          </a:p>
          <a:p>
            <a:pPr>
              <a:lnSpc>
                <a:spcPct val="90000"/>
              </a:lnSpc>
            </a:pPr>
            <a:endParaRPr lang="en-US" sz="1400" dirty="0"/>
          </a:p>
        </p:txBody>
      </p:sp>
      <p:pic>
        <p:nvPicPr>
          <p:cNvPr id="9" name="Grafik 8" descr="Bücher">
            <a:extLst>
              <a:ext uri="{FF2B5EF4-FFF2-40B4-BE49-F238E27FC236}">
                <a16:creationId xmlns:a16="http://schemas.microsoft.com/office/drawing/2014/main" id="{B623D145-B2DF-40E4-87B9-44F3C47ACF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31452" y="2561913"/>
            <a:ext cx="2873159" cy="2873159"/>
          </a:xfrm>
          <a:prstGeom prst="rect">
            <a:avLst/>
          </a:prstGeom>
        </p:spPr>
      </p:pic>
    </p:spTree>
    <p:extLst>
      <p:ext uri="{BB962C8B-B14F-4D97-AF65-F5344CB8AC3E}">
        <p14:creationId xmlns:p14="http://schemas.microsoft.com/office/powerpoint/2010/main" val="233419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Austausch zur Prüfungsleistung </a:t>
            </a:r>
            <a:endParaRPr lang="en-US" dirty="0"/>
          </a:p>
        </p:txBody>
      </p:sp>
      <p:sp>
        <p:nvSpPr>
          <p:cNvPr id="3" name="Inhaltsplatzhalter 2"/>
          <p:cNvSpPr>
            <a:spLocks noGrp="1"/>
          </p:cNvSpPr>
          <p:nvPr>
            <p:ph idx="1"/>
          </p:nvPr>
        </p:nvSpPr>
        <p:spPr>
          <a:xfrm>
            <a:off x="2585499" y="1797627"/>
            <a:ext cx="8915400" cy="4652560"/>
          </a:xfrm>
        </p:spPr>
        <p:txBody>
          <a:bodyPr>
            <a:normAutofit fontScale="85000" lnSpcReduction="20000"/>
          </a:bodyPr>
          <a:lstStyle/>
          <a:p>
            <a:pPr marL="0" indent="0">
              <a:buNone/>
            </a:pPr>
            <a:r>
              <a:rPr lang="de-DE" b="1" dirty="0"/>
              <a:t>Inhalt:</a:t>
            </a:r>
          </a:p>
          <a:p>
            <a:pPr>
              <a:buFontTx/>
              <a:buChar char="-"/>
            </a:pPr>
            <a:r>
              <a:rPr lang="de-DE" dirty="0"/>
              <a:t>Beschreibung eines Falls / Auswahl eines Krankheitsbildes oder einer Zielgruppe Sozialer Arbeit im Gesundheitswesen </a:t>
            </a:r>
          </a:p>
          <a:p>
            <a:pPr>
              <a:buFontTx/>
              <a:buChar char="-"/>
            </a:pPr>
            <a:r>
              <a:rPr lang="de-DE" dirty="0"/>
              <a:t>Reflexion des Falls und Ausarbeitung von Handlungsoptionen</a:t>
            </a:r>
          </a:p>
          <a:p>
            <a:pPr>
              <a:buFontTx/>
              <a:buChar char="-"/>
            </a:pPr>
            <a:r>
              <a:rPr lang="de-DE" dirty="0"/>
              <a:t>Aufgriff aktueller gesundheitspolitischer Themen</a:t>
            </a:r>
          </a:p>
          <a:p>
            <a:pPr>
              <a:buFontTx/>
              <a:buChar char="-"/>
            </a:pPr>
            <a:endParaRPr lang="de-DE" dirty="0"/>
          </a:p>
          <a:p>
            <a:pPr marL="0" indent="0">
              <a:buNone/>
            </a:pPr>
            <a:r>
              <a:rPr lang="de-DE" b="1" dirty="0"/>
              <a:t>Mögliche Themen:</a:t>
            </a:r>
          </a:p>
          <a:p>
            <a:pPr>
              <a:buFontTx/>
              <a:buChar char="-"/>
            </a:pPr>
            <a:r>
              <a:rPr lang="de-DE" dirty="0"/>
              <a:t>Junge Erwachsene und ADHS Erkrankungen</a:t>
            </a:r>
          </a:p>
          <a:p>
            <a:pPr>
              <a:buFontTx/>
              <a:buChar char="-"/>
            </a:pPr>
            <a:r>
              <a:rPr lang="de-DE" dirty="0"/>
              <a:t>Patienten mit Doppeldiagnosen, bspw. Sucht und Psyche</a:t>
            </a:r>
          </a:p>
          <a:p>
            <a:pPr>
              <a:buFontTx/>
              <a:buChar char="-"/>
            </a:pPr>
            <a:r>
              <a:rPr lang="de-DE" dirty="0"/>
              <a:t>Essstörungen </a:t>
            </a:r>
          </a:p>
          <a:p>
            <a:pPr>
              <a:buFontTx/>
              <a:buChar char="-"/>
            </a:pPr>
            <a:r>
              <a:rPr lang="de-DE" dirty="0"/>
              <a:t>Junge Schlaganfallpatienten (unter 50 Jahren)</a:t>
            </a:r>
          </a:p>
          <a:p>
            <a:pPr>
              <a:buFontTx/>
              <a:buChar char="-"/>
            </a:pPr>
            <a:r>
              <a:rPr lang="de-DE" dirty="0"/>
              <a:t>Unfallpatienten und deren Versorgung</a:t>
            </a:r>
          </a:p>
          <a:p>
            <a:pPr>
              <a:buFontTx/>
              <a:buChar char="-"/>
            </a:pPr>
            <a:r>
              <a:rPr lang="de-DE" dirty="0"/>
              <a:t>Psychische Erkrankungen und verschiedene Wohnformen </a:t>
            </a:r>
          </a:p>
          <a:p>
            <a:pPr>
              <a:buFontTx/>
              <a:buChar char="-"/>
            </a:pPr>
            <a:r>
              <a:rPr lang="de-DE" dirty="0"/>
              <a:t>Besondere Versorgungsformen </a:t>
            </a:r>
          </a:p>
          <a:p>
            <a:pPr>
              <a:buFontTx/>
              <a:buChar char="-"/>
            </a:pPr>
            <a:r>
              <a:rPr lang="de-DE" dirty="0"/>
              <a:t>Neue Konzepte bspw. Demenz WG, betreutes Wohnen in Familien </a:t>
            </a:r>
            <a:endParaRPr lang="en-US" dirty="0"/>
          </a:p>
          <a:p>
            <a:endParaRPr lang="en-US" dirty="0"/>
          </a:p>
        </p:txBody>
      </p:sp>
      <p:sp>
        <p:nvSpPr>
          <p:cNvPr id="4" name="Foliennummernplatzhalt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95756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765FC8E-571C-E2C1-EAE4-09488395BCF7}"/>
              </a:ext>
            </a:extLst>
          </p:cNvPr>
          <p:cNvSpPr>
            <a:spLocks noGrp="1"/>
          </p:cNvSpPr>
          <p:nvPr>
            <p:ph type="title"/>
          </p:nvPr>
        </p:nvSpPr>
        <p:spPr/>
        <p:txBody>
          <a:bodyPr/>
          <a:lstStyle/>
          <a:p>
            <a:r>
              <a:rPr lang="de-DE" dirty="0"/>
              <a:t>Unsere Termine </a:t>
            </a:r>
          </a:p>
        </p:txBody>
      </p:sp>
      <p:sp>
        <p:nvSpPr>
          <p:cNvPr id="7" name="Inhaltsplatzhalter 6">
            <a:extLst>
              <a:ext uri="{FF2B5EF4-FFF2-40B4-BE49-F238E27FC236}">
                <a16:creationId xmlns:a16="http://schemas.microsoft.com/office/drawing/2014/main" id="{3E93968C-7904-4C81-F862-6410F3055E72}"/>
              </a:ext>
            </a:extLst>
          </p:cNvPr>
          <p:cNvSpPr>
            <a:spLocks noGrp="1"/>
          </p:cNvSpPr>
          <p:nvPr>
            <p:ph idx="1"/>
          </p:nvPr>
        </p:nvSpPr>
        <p:spPr/>
        <p:txBody>
          <a:bodyPr/>
          <a:lstStyle/>
          <a:p>
            <a:r>
              <a:rPr lang="de-DE" b="1" dirty="0"/>
              <a:t>Donnerstag, 12.10.2023</a:t>
            </a:r>
          </a:p>
          <a:p>
            <a:pPr marL="0" indent="0">
              <a:buNone/>
            </a:pPr>
            <a:endParaRPr lang="de-DE" b="1" dirty="0"/>
          </a:p>
          <a:p>
            <a:r>
              <a:rPr lang="de-DE" b="1" dirty="0"/>
              <a:t>Donnerstag, 26.10.2023</a:t>
            </a:r>
          </a:p>
          <a:p>
            <a:pPr marL="0" indent="0">
              <a:buNone/>
            </a:pPr>
            <a:endParaRPr lang="de-DE" b="1" dirty="0"/>
          </a:p>
          <a:p>
            <a:r>
              <a:rPr lang="de-DE" b="1" dirty="0"/>
              <a:t>Donnerstag, 09.11.2023</a:t>
            </a:r>
          </a:p>
          <a:p>
            <a:pPr marL="0" indent="0">
              <a:buNone/>
            </a:pPr>
            <a:endParaRPr lang="de-DE" b="1" dirty="0"/>
          </a:p>
          <a:p>
            <a:r>
              <a:rPr lang="de-DE" b="1" dirty="0"/>
              <a:t>Donnerstag, 16.11.2023 (erster Teil Prüfungsleistung) </a:t>
            </a:r>
          </a:p>
          <a:p>
            <a:pPr marL="0" indent="0">
              <a:buNone/>
            </a:pPr>
            <a:endParaRPr lang="de-DE" b="1" dirty="0"/>
          </a:p>
          <a:p>
            <a:r>
              <a:rPr lang="de-DE" b="1" dirty="0"/>
              <a:t>Donnerstag, 07.12.2023 (zweiter Teil Prüfungsleistung) </a:t>
            </a:r>
          </a:p>
        </p:txBody>
      </p:sp>
      <p:sp>
        <p:nvSpPr>
          <p:cNvPr id="5" name="Foliennummernplatzhalter 4">
            <a:extLst>
              <a:ext uri="{FF2B5EF4-FFF2-40B4-BE49-F238E27FC236}">
                <a16:creationId xmlns:a16="http://schemas.microsoft.com/office/drawing/2014/main" id="{E872870F-C9EA-A361-A68F-D5402A778631}"/>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1026" name="Picture 2" descr="Alle TT-Termine auf einen Blick – Tischtenniskreis">
            <a:extLst>
              <a:ext uri="{FF2B5EF4-FFF2-40B4-BE49-F238E27FC236}">
                <a16:creationId xmlns:a16="http://schemas.microsoft.com/office/drawing/2014/main" id="{7D3D0763-3259-E46D-FEB0-685336AE5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2788" y="4229100"/>
            <a:ext cx="2287129" cy="2287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2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657" y="1284516"/>
            <a:ext cx="3048000" cy="3048000"/>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708" y="160967"/>
            <a:ext cx="5773783" cy="2767316"/>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4483" y="4168711"/>
            <a:ext cx="4286250" cy="2562225"/>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7886" y="3169920"/>
            <a:ext cx="2563368" cy="2563368"/>
          </a:xfrm>
          <a:prstGeom prst="rect">
            <a:avLst/>
          </a:prstGeom>
        </p:spPr>
      </p:pic>
      <p:pic>
        <p:nvPicPr>
          <p:cNvPr id="6" name="Grafi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944" y="4168711"/>
            <a:ext cx="2726836" cy="2926804"/>
          </a:xfrm>
          <a:prstGeom prst="rect">
            <a:avLst/>
          </a:prstGeom>
        </p:spPr>
      </p:pic>
      <p:sp>
        <p:nvSpPr>
          <p:cNvPr id="7" name="Foliennummernplatzhalter 6"/>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67043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Historische Hintergründe für </a:t>
            </a:r>
            <a:br>
              <a:rPr lang="de-DE" dirty="0"/>
            </a:br>
            <a:r>
              <a:rPr lang="de-DE" dirty="0"/>
              <a:t>Soziale Arbeit im Gesundheitswesen </a:t>
            </a:r>
            <a:endParaRPr lang="en-US" dirty="0"/>
          </a:p>
        </p:txBody>
      </p:sp>
      <p:sp>
        <p:nvSpPr>
          <p:cNvPr id="3" name="Inhaltsplatzhalter 2"/>
          <p:cNvSpPr>
            <a:spLocks noGrp="1"/>
          </p:cNvSpPr>
          <p:nvPr>
            <p:ph idx="1"/>
          </p:nvPr>
        </p:nvSpPr>
        <p:spPr/>
        <p:txBody>
          <a:bodyPr/>
          <a:lstStyle/>
          <a:p>
            <a:r>
              <a:rPr lang="de-DE" sz="2400" dirty="0"/>
              <a:t>Wurzeln im 19. Jahrhundert</a:t>
            </a:r>
          </a:p>
          <a:p>
            <a:r>
              <a:rPr lang="de-DE" sz="2400" dirty="0"/>
              <a:t>Alice Salomon: Zusammenhang zwischen Armut und Krankheit </a:t>
            </a:r>
          </a:p>
          <a:p>
            <a:r>
              <a:rPr lang="de-DE" sz="2400" dirty="0"/>
              <a:t>Ab 1883: Sozialversicherungsgesetze durch Bismarck</a:t>
            </a:r>
          </a:p>
          <a:p>
            <a:r>
              <a:rPr lang="de-DE" sz="2400" dirty="0"/>
              <a:t>Von der Armenhilfe zur dienstleistungsorientierten sozialen Hilfe </a:t>
            </a:r>
          </a:p>
          <a:p>
            <a:r>
              <a:rPr lang="de-DE" sz="2400" dirty="0"/>
              <a:t>Vom Rettungsgedanken hin zur Fürsorge und professionellen Hilfen</a:t>
            </a:r>
          </a:p>
          <a:p>
            <a:endParaRPr lang="de-DE" dirty="0"/>
          </a:p>
          <a:p>
            <a:endParaRPr lang="en-US" dirty="0"/>
          </a:p>
        </p:txBody>
      </p:sp>
      <p:sp>
        <p:nvSpPr>
          <p:cNvPr id="4" name="Foliennummernplatzhalt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474339595"/>
      </p:ext>
    </p:extLst>
  </p:cSld>
  <p:clrMapOvr>
    <a:masterClrMapping/>
  </p:clrMapOvr>
</p:sld>
</file>

<file path=ppt/theme/theme1.xml><?xml version="1.0" encoding="utf-8"?>
<a:theme xmlns:a="http://schemas.openxmlformats.org/drawingml/2006/main" name="Fetzen">
  <a:themeElements>
    <a:clrScheme name="Grü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1735</Words>
  <Application>Microsoft Office PowerPoint</Application>
  <PresentationFormat>Breitbild</PresentationFormat>
  <Paragraphs>308</Paragraphs>
  <Slides>36</Slides>
  <Notes>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36</vt:i4>
      </vt:variant>
    </vt:vector>
  </HeadingPairs>
  <TitlesOfParts>
    <vt:vector size="44" baseType="lpstr">
      <vt:lpstr>Arial</vt:lpstr>
      <vt:lpstr>Calibri</vt:lpstr>
      <vt:lpstr>Century Gothic</vt:lpstr>
      <vt:lpstr>Courier New</vt:lpstr>
      <vt:lpstr>Montserrat</vt:lpstr>
      <vt:lpstr>Trebuchet MS</vt:lpstr>
      <vt:lpstr>Wingdings 3</vt:lpstr>
      <vt:lpstr>Fetzen</vt:lpstr>
      <vt:lpstr>Soziale Arbeit im Gesundheitswesen </vt:lpstr>
      <vt:lpstr>Kurze Vorstellung</vt:lpstr>
      <vt:lpstr>Vorstellung der Studierenden </vt:lpstr>
      <vt:lpstr>Heutige Agenda </vt:lpstr>
      <vt:lpstr>Prüfungsleistung -Rahmenbedingungen </vt:lpstr>
      <vt:lpstr>Austausch zur Prüfungsleistung </vt:lpstr>
      <vt:lpstr>Unsere Termine </vt:lpstr>
      <vt:lpstr>PowerPoint-Präsentation</vt:lpstr>
      <vt:lpstr>Historische Hintergründe für  Soziale Arbeit im Gesundheitswesen </vt:lpstr>
      <vt:lpstr>Die 5 Säulen der Sozialversicherung </vt:lpstr>
      <vt:lpstr>Differenzierungen </vt:lpstr>
      <vt:lpstr>Definition Sozialer Arbeit </vt:lpstr>
      <vt:lpstr>Definition Sozialer Arbeit </vt:lpstr>
      <vt:lpstr>Definition Sozialer Arbeit </vt:lpstr>
      <vt:lpstr>Aufgaben eines Sozialarbeiters</vt:lpstr>
      <vt:lpstr>PowerPoint-Präsentation</vt:lpstr>
      <vt:lpstr>Ganzheitliche Unterstützung, Beratung und Begleitung von Menschen in einer psychosozialen Krise </vt:lpstr>
      <vt:lpstr>PowerPoint-Präsentation</vt:lpstr>
      <vt:lpstr>Krise als beratungsauslösendes Ereignis</vt:lpstr>
      <vt:lpstr>Psychosoziale Krise</vt:lpstr>
      <vt:lpstr>Charakteristika psychosozialer Krisen</vt:lpstr>
      <vt:lpstr>Elemente Sozialer Arbeit</vt:lpstr>
      <vt:lpstr>Soziale Arbeit im Gesundheitswesen  als ein Arbeitsfeld der Sozialen Arbeit </vt:lpstr>
      <vt:lpstr>PowerPoint-Präsentation</vt:lpstr>
      <vt:lpstr>Soziale Arbeit im Gesundheitswesen  als ein Arbeitsfeld der Sozialen Arbeit </vt:lpstr>
      <vt:lpstr>Soziale Arbeit im Gesundheitswesen  als ein Arbeitsfeld der Sozialen Arbeit </vt:lpstr>
      <vt:lpstr>Soziale Arbeit im Gesundheitswesen  als ein Arbeitsfeld der Sozialen Arbeit </vt:lpstr>
      <vt:lpstr>PowerPoint-Präsentation</vt:lpstr>
      <vt:lpstr>Handlungsansätze der Sozialen Arbeit im Gesundheitswesen – Teil I</vt:lpstr>
      <vt:lpstr>Handlungsansätze der Sozialen Arbeit im Gesundheitswesen – Teil II</vt:lpstr>
      <vt:lpstr>Rechtliche Grundlagen</vt:lpstr>
      <vt:lpstr>Bedeutung des Rechts für Soziale Arbeit </vt:lpstr>
      <vt:lpstr>Rechtliche Grundlagen für  Soziale Arbeit im Gesundheitswesen </vt:lpstr>
      <vt:lpstr>Mandate in der Sozialen Arbeit </vt:lpstr>
      <vt:lpstr>Mandate in der Sozialen Arbeit </vt:lpstr>
      <vt:lpstr>Feedback und Ausblick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Soziale Arbeit im Gesundheitswesen</dc:title>
  <dc:creator>Münch, Sabrina [BW]</dc:creator>
  <cp:lastModifiedBy>Rapp, Sabrina [BW]</cp:lastModifiedBy>
  <cp:revision>14</cp:revision>
  <dcterms:created xsi:type="dcterms:W3CDTF">2021-10-25T13:07:47Z</dcterms:created>
  <dcterms:modified xsi:type="dcterms:W3CDTF">2023-10-12T13:52:16Z</dcterms:modified>
</cp:coreProperties>
</file>