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4035"/>
    <a:srgbClr val="DB654B"/>
    <a:srgbClr val="CC4D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03"/>
    <p:restoredTop sz="95788"/>
  </p:normalViewPr>
  <p:slideViewPr>
    <p:cSldViewPr snapToGrid="0">
      <p:cViewPr varScale="1">
        <p:scale>
          <a:sx n="81" d="100"/>
          <a:sy n="81" d="100"/>
        </p:scale>
        <p:origin x="200"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8B892-C0DE-4925-8613-9C375C96C532}"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679E6287-E8BE-447C-A2F8-1BB94DD4633F}">
      <dgm:prSet/>
      <dgm:spPr>
        <a:solidFill>
          <a:srgbClr val="DB4035"/>
        </a:solidFill>
      </dgm:spPr>
      <dgm:t>
        <a:bodyPr/>
        <a:lstStyle/>
        <a:p>
          <a:r>
            <a:rPr lang="de-DE" dirty="0"/>
            <a:t>Fakten</a:t>
          </a:r>
          <a:endParaRPr lang="en-US" dirty="0"/>
        </a:p>
      </dgm:t>
    </dgm:pt>
    <dgm:pt modelId="{553C56CB-AF5E-4BCD-B7CB-050AFD841DCB}" type="parTrans" cxnId="{F464B5E2-9EE6-44E8-886B-1168DC54D772}">
      <dgm:prSet/>
      <dgm:spPr/>
      <dgm:t>
        <a:bodyPr/>
        <a:lstStyle/>
        <a:p>
          <a:endParaRPr lang="en-US"/>
        </a:p>
      </dgm:t>
    </dgm:pt>
    <dgm:pt modelId="{0A0FCD18-96A3-4CB7-AD18-D65FEDFC7AFA}" type="sibTrans" cxnId="{F464B5E2-9EE6-44E8-886B-1168DC54D772}">
      <dgm:prSet/>
      <dgm:spPr/>
      <dgm:t>
        <a:bodyPr/>
        <a:lstStyle/>
        <a:p>
          <a:endParaRPr lang="en-US"/>
        </a:p>
      </dgm:t>
    </dgm:pt>
    <dgm:pt modelId="{717EE702-608C-45BC-A470-336550EFC528}">
      <dgm:prSet/>
      <dgm:spPr>
        <a:solidFill>
          <a:srgbClr val="DB4035"/>
        </a:solidFill>
      </dgm:spPr>
      <dgm:t>
        <a:bodyPr/>
        <a:lstStyle/>
        <a:p>
          <a:r>
            <a:rPr lang="de-DE" dirty="0"/>
            <a:t>Organigramm</a:t>
          </a:r>
        </a:p>
      </dgm:t>
    </dgm:pt>
    <dgm:pt modelId="{35F79FB9-AB70-4C04-9383-186B73F7EB7C}" type="parTrans" cxnId="{625BE8AF-89E9-4AB8-87B1-53AA828A0E3D}">
      <dgm:prSet/>
      <dgm:spPr/>
      <dgm:t>
        <a:bodyPr/>
        <a:lstStyle/>
        <a:p>
          <a:endParaRPr lang="en-US"/>
        </a:p>
      </dgm:t>
    </dgm:pt>
    <dgm:pt modelId="{7556344F-A324-436A-8861-5D5DBAAB41AF}" type="sibTrans" cxnId="{625BE8AF-89E9-4AB8-87B1-53AA828A0E3D}">
      <dgm:prSet/>
      <dgm:spPr/>
      <dgm:t>
        <a:bodyPr/>
        <a:lstStyle/>
        <a:p>
          <a:endParaRPr lang="en-US"/>
        </a:p>
      </dgm:t>
    </dgm:pt>
    <dgm:pt modelId="{8DD6C801-D1C7-403E-9375-05FA44F13FD3}">
      <dgm:prSet/>
      <dgm:spPr>
        <a:solidFill>
          <a:srgbClr val="DB4035"/>
        </a:solidFill>
      </dgm:spPr>
      <dgm:t>
        <a:bodyPr/>
        <a:lstStyle/>
        <a:p>
          <a:r>
            <a:rPr lang="de-DE" dirty="0"/>
            <a:t>Angebote </a:t>
          </a:r>
        </a:p>
        <a:p>
          <a:r>
            <a:rPr lang="de-DE" dirty="0"/>
            <a:t>und </a:t>
          </a:r>
        </a:p>
        <a:p>
          <a:r>
            <a:rPr lang="de-DE" dirty="0"/>
            <a:t>Zielgruppe</a:t>
          </a:r>
          <a:endParaRPr lang="en-US" dirty="0"/>
        </a:p>
      </dgm:t>
    </dgm:pt>
    <dgm:pt modelId="{EE62D8DE-FA78-4091-8A3C-F760F745551A}" type="parTrans" cxnId="{7D8AAAA5-2FDD-43F6-A0F6-0ED38751D648}">
      <dgm:prSet/>
      <dgm:spPr/>
      <dgm:t>
        <a:bodyPr/>
        <a:lstStyle/>
        <a:p>
          <a:endParaRPr lang="en-US"/>
        </a:p>
      </dgm:t>
    </dgm:pt>
    <dgm:pt modelId="{88092F07-8161-4ACE-906C-9D0F3CACCE6F}" type="sibTrans" cxnId="{7D8AAAA5-2FDD-43F6-A0F6-0ED38751D648}">
      <dgm:prSet/>
      <dgm:spPr/>
      <dgm:t>
        <a:bodyPr/>
        <a:lstStyle/>
        <a:p>
          <a:endParaRPr lang="en-US"/>
        </a:p>
      </dgm:t>
    </dgm:pt>
    <dgm:pt modelId="{1264CB56-04BB-4F55-A8EA-838E493EDA01}">
      <dgm:prSet/>
      <dgm:spPr>
        <a:solidFill>
          <a:srgbClr val="DB4035"/>
        </a:solidFill>
      </dgm:spPr>
      <dgm:t>
        <a:bodyPr/>
        <a:lstStyle/>
        <a:p>
          <a:r>
            <a:rPr lang="de-DE"/>
            <a:t>Meine Aufgaben</a:t>
          </a:r>
          <a:endParaRPr lang="en-US"/>
        </a:p>
      </dgm:t>
    </dgm:pt>
    <dgm:pt modelId="{D41893C0-83B1-4507-89D9-15E6140FFCBF}" type="parTrans" cxnId="{C2B218E7-760F-4706-9263-59E4028A02D1}">
      <dgm:prSet/>
      <dgm:spPr/>
      <dgm:t>
        <a:bodyPr/>
        <a:lstStyle/>
        <a:p>
          <a:endParaRPr lang="en-US"/>
        </a:p>
      </dgm:t>
    </dgm:pt>
    <dgm:pt modelId="{81C36C77-0625-4222-ACEF-1C1330B781C5}" type="sibTrans" cxnId="{C2B218E7-760F-4706-9263-59E4028A02D1}">
      <dgm:prSet/>
      <dgm:spPr/>
      <dgm:t>
        <a:bodyPr/>
        <a:lstStyle/>
        <a:p>
          <a:endParaRPr lang="en-US"/>
        </a:p>
      </dgm:t>
    </dgm:pt>
    <dgm:pt modelId="{13A9B972-C790-43FD-9AC9-B5A543860683}">
      <dgm:prSet/>
      <dgm:spPr>
        <a:solidFill>
          <a:srgbClr val="DB4035"/>
        </a:solidFill>
      </dgm:spPr>
      <dgm:t>
        <a:bodyPr/>
        <a:lstStyle/>
        <a:p>
          <a:r>
            <a:rPr lang="de-DE"/>
            <a:t>Was läuft gut?</a:t>
          </a:r>
          <a:endParaRPr lang="en-US"/>
        </a:p>
      </dgm:t>
    </dgm:pt>
    <dgm:pt modelId="{B56C62BB-606E-4E69-92EB-15729528AEB0}" type="parTrans" cxnId="{35C96D8F-388F-47CB-9D6A-255709E0C27F}">
      <dgm:prSet/>
      <dgm:spPr/>
      <dgm:t>
        <a:bodyPr/>
        <a:lstStyle/>
        <a:p>
          <a:endParaRPr lang="en-US"/>
        </a:p>
      </dgm:t>
    </dgm:pt>
    <dgm:pt modelId="{9F0915B2-2465-4518-BDDE-B5FD582EBC4E}" type="sibTrans" cxnId="{35C96D8F-388F-47CB-9D6A-255709E0C27F}">
      <dgm:prSet/>
      <dgm:spPr/>
      <dgm:t>
        <a:bodyPr/>
        <a:lstStyle/>
        <a:p>
          <a:endParaRPr lang="en-US"/>
        </a:p>
      </dgm:t>
    </dgm:pt>
    <dgm:pt modelId="{94C6F164-0EE7-4647-9FC0-E42F7B2C76CB}" type="pres">
      <dgm:prSet presAssocID="{E578B892-C0DE-4925-8613-9C375C96C532}" presName="diagram" presStyleCnt="0">
        <dgm:presLayoutVars>
          <dgm:dir/>
          <dgm:resizeHandles val="exact"/>
        </dgm:presLayoutVars>
      </dgm:prSet>
      <dgm:spPr/>
    </dgm:pt>
    <dgm:pt modelId="{D5273342-9256-E840-93D6-7B9B48843354}" type="pres">
      <dgm:prSet presAssocID="{679E6287-E8BE-447C-A2F8-1BB94DD4633F}" presName="node" presStyleLbl="node1" presStyleIdx="0" presStyleCnt="5">
        <dgm:presLayoutVars>
          <dgm:bulletEnabled val="1"/>
        </dgm:presLayoutVars>
      </dgm:prSet>
      <dgm:spPr/>
    </dgm:pt>
    <dgm:pt modelId="{DA545708-13F5-C746-9FCD-C69598F57AE7}" type="pres">
      <dgm:prSet presAssocID="{0A0FCD18-96A3-4CB7-AD18-D65FEDFC7AFA}" presName="sibTrans" presStyleCnt="0"/>
      <dgm:spPr/>
    </dgm:pt>
    <dgm:pt modelId="{91227468-32A6-CD40-8B73-DC9FCBFA05BD}" type="pres">
      <dgm:prSet presAssocID="{717EE702-608C-45BC-A470-336550EFC528}" presName="node" presStyleLbl="node1" presStyleIdx="1" presStyleCnt="5">
        <dgm:presLayoutVars>
          <dgm:bulletEnabled val="1"/>
        </dgm:presLayoutVars>
      </dgm:prSet>
      <dgm:spPr/>
    </dgm:pt>
    <dgm:pt modelId="{ABE2F8F0-37A3-494E-A91A-9ABE59E6F300}" type="pres">
      <dgm:prSet presAssocID="{7556344F-A324-436A-8861-5D5DBAAB41AF}" presName="sibTrans" presStyleCnt="0"/>
      <dgm:spPr/>
    </dgm:pt>
    <dgm:pt modelId="{F197E508-FC5B-A348-B195-CCA3C199AA74}" type="pres">
      <dgm:prSet presAssocID="{8DD6C801-D1C7-403E-9375-05FA44F13FD3}" presName="node" presStyleLbl="node1" presStyleIdx="2" presStyleCnt="5">
        <dgm:presLayoutVars>
          <dgm:bulletEnabled val="1"/>
        </dgm:presLayoutVars>
      </dgm:prSet>
      <dgm:spPr/>
    </dgm:pt>
    <dgm:pt modelId="{1599A10B-56A4-8D4D-8C63-BB61FD2AB872}" type="pres">
      <dgm:prSet presAssocID="{88092F07-8161-4ACE-906C-9D0F3CACCE6F}" presName="sibTrans" presStyleCnt="0"/>
      <dgm:spPr/>
    </dgm:pt>
    <dgm:pt modelId="{74F76992-3493-3E4F-9686-3FA14D66EFA0}" type="pres">
      <dgm:prSet presAssocID="{1264CB56-04BB-4F55-A8EA-838E493EDA01}" presName="node" presStyleLbl="node1" presStyleIdx="3" presStyleCnt="5">
        <dgm:presLayoutVars>
          <dgm:bulletEnabled val="1"/>
        </dgm:presLayoutVars>
      </dgm:prSet>
      <dgm:spPr/>
    </dgm:pt>
    <dgm:pt modelId="{3E380C79-5D24-6B43-9945-194368688ACA}" type="pres">
      <dgm:prSet presAssocID="{81C36C77-0625-4222-ACEF-1C1330B781C5}" presName="sibTrans" presStyleCnt="0"/>
      <dgm:spPr/>
    </dgm:pt>
    <dgm:pt modelId="{4F1DFAAF-9F42-784B-B04C-B93250531BB1}" type="pres">
      <dgm:prSet presAssocID="{13A9B972-C790-43FD-9AC9-B5A543860683}" presName="node" presStyleLbl="node1" presStyleIdx="4" presStyleCnt="5">
        <dgm:presLayoutVars>
          <dgm:bulletEnabled val="1"/>
        </dgm:presLayoutVars>
      </dgm:prSet>
      <dgm:spPr/>
    </dgm:pt>
  </dgm:ptLst>
  <dgm:cxnLst>
    <dgm:cxn modelId="{C069080B-4E32-3140-B8F9-56D877F5C864}" type="presOf" srcId="{679E6287-E8BE-447C-A2F8-1BB94DD4633F}" destId="{D5273342-9256-E840-93D6-7B9B48843354}" srcOrd="0" destOrd="0" presId="urn:microsoft.com/office/officeart/2005/8/layout/default"/>
    <dgm:cxn modelId="{00272D45-1BAA-8F49-807A-E3D0D6A423F9}" type="presOf" srcId="{8DD6C801-D1C7-403E-9375-05FA44F13FD3}" destId="{F197E508-FC5B-A348-B195-CCA3C199AA74}" srcOrd="0" destOrd="0" presId="urn:microsoft.com/office/officeart/2005/8/layout/default"/>
    <dgm:cxn modelId="{6981DB5E-BC4C-7640-9992-75AD1C0E575E}" type="presOf" srcId="{717EE702-608C-45BC-A470-336550EFC528}" destId="{91227468-32A6-CD40-8B73-DC9FCBFA05BD}" srcOrd="0" destOrd="0" presId="urn:microsoft.com/office/officeart/2005/8/layout/default"/>
    <dgm:cxn modelId="{0C362261-14FB-CA4B-A676-A9B5AA540A26}" type="presOf" srcId="{13A9B972-C790-43FD-9AC9-B5A543860683}" destId="{4F1DFAAF-9F42-784B-B04C-B93250531BB1}" srcOrd="0" destOrd="0" presId="urn:microsoft.com/office/officeart/2005/8/layout/default"/>
    <dgm:cxn modelId="{35C96D8F-388F-47CB-9D6A-255709E0C27F}" srcId="{E578B892-C0DE-4925-8613-9C375C96C532}" destId="{13A9B972-C790-43FD-9AC9-B5A543860683}" srcOrd="4" destOrd="0" parTransId="{B56C62BB-606E-4E69-92EB-15729528AEB0}" sibTransId="{9F0915B2-2465-4518-BDDE-B5FD582EBC4E}"/>
    <dgm:cxn modelId="{558BC193-9DE3-334D-93FF-75A09B8DD167}" type="presOf" srcId="{1264CB56-04BB-4F55-A8EA-838E493EDA01}" destId="{74F76992-3493-3E4F-9686-3FA14D66EFA0}" srcOrd="0" destOrd="0" presId="urn:microsoft.com/office/officeart/2005/8/layout/default"/>
    <dgm:cxn modelId="{7D8AAAA5-2FDD-43F6-A0F6-0ED38751D648}" srcId="{E578B892-C0DE-4925-8613-9C375C96C532}" destId="{8DD6C801-D1C7-403E-9375-05FA44F13FD3}" srcOrd="2" destOrd="0" parTransId="{EE62D8DE-FA78-4091-8A3C-F760F745551A}" sibTransId="{88092F07-8161-4ACE-906C-9D0F3CACCE6F}"/>
    <dgm:cxn modelId="{625BE8AF-89E9-4AB8-87B1-53AA828A0E3D}" srcId="{E578B892-C0DE-4925-8613-9C375C96C532}" destId="{717EE702-608C-45BC-A470-336550EFC528}" srcOrd="1" destOrd="0" parTransId="{35F79FB9-AB70-4C04-9383-186B73F7EB7C}" sibTransId="{7556344F-A324-436A-8861-5D5DBAAB41AF}"/>
    <dgm:cxn modelId="{7986F9D9-4E13-1345-BEC3-7E6EA43E6C8B}" type="presOf" srcId="{E578B892-C0DE-4925-8613-9C375C96C532}" destId="{94C6F164-0EE7-4647-9FC0-E42F7B2C76CB}" srcOrd="0" destOrd="0" presId="urn:microsoft.com/office/officeart/2005/8/layout/default"/>
    <dgm:cxn modelId="{F464B5E2-9EE6-44E8-886B-1168DC54D772}" srcId="{E578B892-C0DE-4925-8613-9C375C96C532}" destId="{679E6287-E8BE-447C-A2F8-1BB94DD4633F}" srcOrd="0" destOrd="0" parTransId="{553C56CB-AF5E-4BCD-B7CB-050AFD841DCB}" sibTransId="{0A0FCD18-96A3-4CB7-AD18-D65FEDFC7AFA}"/>
    <dgm:cxn modelId="{C2B218E7-760F-4706-9263-59E4028A02D1}" srcId="{E578B892-C0DE-4925-8613-9C375C96C532}" destId="{1264CB56-04BB-4F55-A8EA-838E493EDA01}" srcOrd="3" destOrd="0" parTransId="{D41893C0-83B1-4507-89D9-15E6140FFCBF}" sibTransId="{81C36C77-0625-4222-ACEF-1C1330B781C5}"/>
    <dgm:cxn modelId="{F2A564F4-9B25-9F4C-BBE5-18B16DEC440A}" type="presParOf" srcId="{94C6F164-0EE7-4647-9FC0-E42F7B2C76CB}" destId="{D5273342-9256-E840-93D6-7B9B48843354}" srcOrd="0" destOrd="0" presId="urn:microsoft.com/office/officeart/2005/8/layout/default"/>
    <dgm:cxn modelId="{414A9A46-FE8F-B946-BF7E-A3D1E98A7E8A}" type="presParOf" srcId="{94C6F164-0EE7-4647-9FC0-E42F7B2C76CB}" destId="{DA545708-13F5-C746-9FCD-C69598F57AE7}" srcOrd="1" destOrd="0" presId="urn:microsoft.com/office/officeart/2005/8/layout/default"/>
    <dgm:cxn modelId="{27CE89F9-963B-C749-B1E3-6B24CEA25C61}" type="presParOf" srcId="{94C6F164-0EE7-4647-9FC0-E42F7B2C76CB}" destId="{91227468-32A6-CD40-8B73-DC9FCBFA05BD}" srcOrd="2" destOrd="0" presId="urn:microsoft.com/office/officeart/2005/8/layout/default"/>
    <dgm:cxn modelId="{6A3B13B8-9383-2D40-816F-6DBD81E5A24F}" type="presParOf" srcId="{94C6F164-0EE7-4647-9FC0-E42F7B2C76CB}" destId="{ABE2F8F0-37A3-494E-A91A-9ABE59E6F300}" srcOrd="3" destOrd="0" presId="urn:microsoft.com/office/officeart/2005/8/layout/default"/>
    <dgm:cxn modelId="{FF7E1F65-B03A-AB41-91E4-B9F7D0578816}" type="presParOf" srcId="{94C6F164-0EE7-4647-9FC0-E42F7B2C76CB}" destId="{F197E508-FC5B-A348-B195-CCA3C199AA74}" srcOrd="4" destOrd="0" presId="urn:microsoft.com/office/officeart/2005/8/layout/default"/>
    <dgm:cxn modelId="{7B7C2467-66B0-EC42-A72B-5FE8A88F8D85}" type="presParOf" srcId="{94C6F164-0EE7-4647-9FC0-E42F7B2C76CB}" destId="{1599A10B-56A4-8D4D-8C63-BB61FD2AB872}" srcOrd="5" destOrd="0" presId="urn:microsoft.com/office/officeart/2005/8/layout/default"/>
    <dgm:cxn modelId="{3F2B4ADF-14C8-EE41-B04B-9CFEC4181A35}" type="presParOf" srcId="{94C6F164-0EE7-4647-9FC0-E42F7B2C76CB}" destId="{74F76992-3493-3E4F-9686-3FA14D66EFA0}" srcOrd="6" destOrd="0" presId="urn:microsoft.com/office/officeart/2005/8/layout/default"/>
    <dgm:cxn modelId="{4708A4D6-279D-FD4D-A070-3EB2DBACF3EA}" type="presParOf" srcId="{94C6F164-0EE7-4647-9FC0-E42F7B2C76CB}" destId="{3E380C79-5D24-6B43-9945-194368688ACA}" srcOrd="7" destOrd="0" presId="urn:microsoft.com/office/officeart/2005/8/layout/default"/>
    <dgm:cxn modelId="{9D60D9B4-5858-0C44-BBBF-4BCF73AE7C38}" type="presParOf" srcId="{94C6F164-0EE7-4647-9FC0-E42F7B2C76CB}" destId="{4F1DFAAF-9F42-784B-B04C-B93250531BB1}"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73342-9256-E840-93D6-7B9B48843354}">
      <dsp:nvSpPr>
        <dsp:cNvPr id="0" name=""/>
        <dsp:cNvSpPr/>
      </dsp:nvSpPr>
      <dsp:spPr>
        <a:xfrm>
          <a:off x="447913" y="1658"/>
          <a:ext cx="2863304" cy="1717982"/>
        </a:xfrm>
        <a:prstGeom prst="rect">
          <a:avLst/>
        </a:prstGeom>
        <a:solidFill>
          <a:srgbClr val="DB4035"/>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de-DE" sz="3000" kern="1200" dirty="0"/>
            <a:t>Fakten</a:t>
          </a:r>
          <a:endParaRPr lang="en-US" sz="3000" kern="1200" dirty="0"/>
        </a:p>
      </dsp:txBody>
      <dsp:txXfrm>
        <a:off x="447913" y="1658"/>
        <a:ext cx="2863304" cy="1717982"/>
      </dsp:txXfrm>
    </dsp:sp>
    <dsp:sp modelId="{91227468-32A6-CD40-8B73-DC9FCBFA05BD}">
      <dsp:nvSpPr>
        <dsp:cNvPr id="0" name=""/>
        <dsp:cNvSpPr/>
      </dsp:nvSpPr>
      <dsp:spPr>
        <a:xfrm>
          <a:off x="3597547" y="1658"/>
          <a:ext cx="2863304" cy="1717982"/>
        </a:xfrm>
        <a:prstGeom prst="rect">
          <a:avLst/>
        </a:prstGeom>
        <a:solidFill>
          <a:srgbClr val="DB4035"/>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de-DE" sz="3000" kern="1200" dirty="0"/>
            <a:t>Organigramm</a:t>
          </a:r>
        </a:p>
      </dsp:txBody>
      <dsp:txXfrm>
        <a:off x="3597547" y="1658"/>
        <a:ext cx="2863304" cy="1717982"/>
      </dsp:txXfrm>
    </dsp:sp>
    <dsp:sp modelId="{F197E508-FC5B-A348-B195-CCA3C199AA74}">
      <dsp:nvSpPr>
        <dsp:cNvPr id="0" name=""/>
        <dsp:cNvSpPr/>
      </dsp:nvSpPr>
      <dsp:spPr>
        <a:xfrm>
          <a:off x="6747182" y="1658"/>
          <a:ext cx="2863304" cy="1717982"/>
        </a:xfrm>
        <a:prstGeom prst="rect">
          <a:avLst/>
        </a:prstGeom>
        <a:solidFill>
          <a:srgbClr val="DB4035"/>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de-DE" sz="3000" kern="1200" dirty="0"/>
            <a:t>Angebote </a:t>
          </a:r>
        </a:p>
        <a:p>
          <a:pPr marL="0" lvl="0" indent="0" algn="ctr" defTabSz="1333500">
            <a:lnSpc>
              <a:spcPct val="90000"/>
            </a:lnSpc>
            <a:spcBef>
              <a:spcPct val="0"/>
            </a:spcBef>
            <a:spcAft>
              <a:spcPct val="35000"/>
            </a:spcAft>
            <a:buNone/>
          </a:pPr>
          <a:r>
            <a:rPr lang="de-DE" sz="3000" kern="1200" dirty="0"/>
            <a:t>und </a:t>
          </a:r>
        </a:p>
        <a:p>
          <a:pPr marL="0" lvl="0" indent="0" algn="ctr" defTabSz="1333500">
            <a:lnSpc>
              <a:spcPct val="90000"/>
            </a:lnSpc>
            <a:spcBef>
              <a:spcPct val="0"/>
            </a:spcBef>
            <a:spcAft>
              <a:spcPct val="35000"/>
            </a:spcAft>
            <a:buNone/>
          </a:pPr>
          <a:r>
            <a:rPr lang="de-DE" sz="3000" kern="1200" dirty="0"/>
            <a:t>Zielgruppe</a:t>
          </a:r>
          <a:endParaRPr lang="en-US" sz="3000" kern="1200" dirty="0"/>
        </a:p>
      </dsp:txBody>
      <dsp:txXfrm>
        <a:off x="6747182" y="1658"/>
        <a:ext cx="2863304" cy="1717982"/>
      </dsp:txXfrm>
    </dsp:sp>
    <dsp:sp modelId="{74F76992-3493-3E4F-9686-3FA14D66EFA0}">
      <dsp:nvSpPr>
        <dsp:cNvPr id="0" name=""/>
        <dsp:cNvSpPr/>
      </dsp:nvSpPr>
      <dsp:spPr>
        <a:xfrm>
          <a:off x="2022730" y="2005971"/>
          <a:ext cx="2863304" cy="1717982"/>
        </a:xfrm>
        <a:prstGeom prst="rect">
          <a:avLst/>
        </a:prstGeom>
        <a:solidFill>
          <a:srgbClr val="DB4035"/>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de-DE" sz="3000" kern="1200"/>
            <a:t>Meine Aufgaben</a:t>
          </a:r>
          <a:endParaRPr lang="en-US" sz="3000" kern="1200"/>
        </a:p>
      </dsp:txBody>
      <dsp:txXfrm>
        <a:off x="2022730" y="2005971"/>
        <a:ext cx="2863304" cy="1717982"/>
      </dsp:txXfrm>
    </dsp:sp>
    <dsp:sp modelId="{4F1DFAAF-9F42-784B-B04C-B93250531BB1}">
      <dsp:nvSpPr>
        <dsp:cNvPr id="0" name=""/>
        <dsp:cNvSpPr/>
      </dsp:nvSpPr>
      <dsp:spPr>
        <a:xfrm>
          <a:off x="5172365" y="2005971"/>
          <a:ext cx="2863304" cy="1717982"/>
        </a:xfrm>
        <a:prstGeom prst="rect">
          <a:avLst/>
        </a:prstGeom>
        <a:solidFill>
          <a:srgbClr val="DB4035"/>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de-DE" sz="3000" kern="1200"/>
            <a:t>Was läuft gut?</a:t>
          </a:r>
          <a:endParaRPr lang="en-US" sz="3000" kern="1200"/>
        </a:p>
      </dsp:txBody>
      <dsp:txXfrm>
        <a:off x="5172365" y="2005971"/>
        <a:ext cx="2863304" cy="17179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de-DE"/>
              <a:t>Mastertitelformat bearbeiten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6AD6EE87-EBD5-4F12-A48A-63ACA297AC8F}" type="datetimeFigureOut">
              <a:rPr lang="en-US" smtClean="0"/>
              <a:t>4/19/24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t>‹Nr.›</a:t>
            </a:fld>
            <a:endParaRPr lang="en-US" dirty="0"/>
          </a:p>
        </p:txBody>
      </p:sp>
    </p:spTree>
    <p:extLst>
      <p:ext uri="{BB962C8B-B14F-4D97-AF65-F5344CB8AC3E}">
        <p14:creationId xmlns:p14="http://schemas.microsoft.com/office/powerpoint/2010/main" val="2702085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4/19/24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86157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4/19/24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90017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4/19/24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80178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de-DE"/>
              <a:t>Mastertitelformat bearbeiten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5A61015F-7CC6-4D0A-9D87-873EA4C304CC}" type="datetimeFigureOut">
              <a:rPr lang="en-US" smtClean="0"/>
              <a:t>4/19/24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4955589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4/19/24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64692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4/19/24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58316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4/19/24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51629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6823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de-DE"/>
              <a:t>Mastertitelformat bearbeiten</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05C68B11-C5A8-448C-8CE9-B1A273C79CFC}" type="datetimeFigureOut">
              <a:rPr lang="en-US" smtClean="0"/>
              <a:t>4/19/24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smtClean="0"/>
              <a:t>‹Nr.›</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962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C7616CA0-919D-4A49-9C8A-62FDFB3A5183}" type="datetimeFigureOut">
              <a:rPr lang="en-US" smtClean="0"/>
              <a:t>4/19/24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867E5644-1E61-4311-A31E-84CB9C7AA8A9}" type="slidenum">
              <a:rPr lang="en-US" smtClean="0"/>
              <a:t>‹Nr.›</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401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0298CD5-6C1E-4009-B41F-6DF62E31D3BE}" type="datetimeFigureOut">
              <a:rPr lang="en-US" smtClean="0"/>
              <a:pPr/>
              <a:t>4/19/24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‹Nr.›</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442930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zeitgeist-erziehungshilfen.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3" name="Untertitel 2">
            <a:extLst>
              <a:ext uri="{FF2B5EF4-FFF2-40B4-BE49-F238E27FC236}">
                <a16:creationId xmlns:a16="http://schemas.microsoft.com/office/drawing/2014/main" id="{D2717B92-C4E4-04C5-D54B-135062CA196D}"/>
              </a:ext>
            </a:extLst>
          </p:cNvPr>
          <p:cNvSpPr>
            <a:spLocks noGrp="1"/>
          </p:cNvSpPr>
          <p:nvPr>
            <p:ph type="subTitle" idx="1"/>
          </p:nvPr>
        </p:nvSpPr>
        <p:spPr>
          <a:xfrm>
            <a:off x="1371600" y="5048420"/>
            <a:ext cx="9517450" cy="950044"/>
          </a:xfrm>
        </p:spPr>
        <p:txBody>
          <a:bodyPr>
            <a:normAutofit fontScale="92500" lnSpcReduction="20000"/>
          </a:bodyPr>
          <a:lstStyle/>
          <a:p>
            <a:r>
              <a:rPr lang="de-DE" b="1" dirty="0"/>
              <a:t>Marie Vogel</a:t>
            </a:r>
          </a:p>
          <a:p>
            <a:endParaRPr lang="de-DE" dirty="0"/>
          </a:p>
          <a:p>
            <a:endParaRPr lang="de-DE" dirty="0"/>
          </a:p>
          <a:p>
            <a:r>
              <a:rPr lang="de-DE" sz="1000" dirty="0"/>
              <a:t>Quelle:</a:t>
            </a:r>
          </a:p>
          <a:p>
            <a:r>
              <a:rPr lang="de-DE" sz="1000" dirty="0">
                <a:hlinkClick r:id="rId2"/>
              </a:rPr>
              <a:t>https://zeitgeist-erziehungshilfen.de/</a:t>
            </a:r>
            <a:r>
              <a:rPr lang="de-DE" sz="1000" dirty="0"/>
              <a:t> &amp; Konzeption Zeitgeist – Erziehungshilfen</a:t>
            </a:r>
          </a:p>
          <a:p>
            <a:endParaRPr lang="de-DE" dirty="0"/>
          </a:p>
        </p:txBody>
      </p:sp>
      <p:sp>
        <p:nvSpPr>
          <p:cNvPr id="14" name="Rectangle 13">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pic>
        <p:nvPicPr>
          <p:cNvPr id="5" name="Picture 2" descr="ZEITGEIST Erziehungshilfen - Hilfe für Kinder, Jugentlichen und deren  Familien">
            <a:extLst>
              <a:ext uri="{FF2B5EF4-FFF2-40B4-BE49-F238E27FC236}">
                <a16:creationId xmlns:a16="http://schemas.microsoft.com/office/drawing/2014/main" id="{93770459-4306-E54E-EB76-5A905AFE9B3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14309" y="1557228"/>
            <a:ext cx="6363381" cy="311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2716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FEE10BB6-93C4-4EFD-6802-F573F52649DC}"/>
              </a:ext>
            </a:extLst>
          </p:cNvPr>
          <p:cNvSpPr>
            <a:spLocks noGrp="1"/>
          </p:cNvSpPr>
          <p:nvPr>
            <p:ph type="title"/>
          </p:nvPr>
        </p:nvSpPr>
        <p:spPr>
          <a:xfrm>
            <a:off x="7532834" y="1420706"/>
            <a:ext cx="3561877" cy="4016587"/>
          </a:xfrm>
        </p:spPr>
        <p:txBody>
          <a:bodyPr>
            <a:normAutofit/>
          </a:bodyPr>
          <a:lstStyle/>
          <a:p>
            <a:pPr algn="ctr"/>
            <a:r>
              <a:rPr lang="de-DE" sz="3600" dirty="0"/>
              <a:t>Angebote von </a:t>
            </a:r>
            <a:br>
              <a:rPr lang="de-DE" sz="3600" dirty="0"/>
            </a:br>
            <a:r>
              <a:rPr lang="de-DE" sz="3600" dirty="0"/>
              <a:t>Zeitgeist – </a:t>
            </a:r>
            <a:br>
              <a:rPr lang="de-DE" sz="3600" dirty="0"/>
            </a:br>
            <a:r>
              <a:rPr lang="de-DE" sz="3600" dirty="0"/>
              <a:t>Erziehungshilfen</a:t>
            </a:r>
            <a:br>
              <a:rPr lang="de-DE" sz="3600" dirty="0"/>
            </a:br>
            <a:br>
              <a:rPr lang="de-DE" sz="3600" dirty="0"/>
            </a:br>
            <a:r>
              <a:rPr lang="de-DE" sz="3600" b="1" dirty="0"/>
              <a:t>Hilfen zur Erziehung</a:t>
            </a:r>
          </a:p>
        </p:txBody>
      </p:sp>
      <p:sp>
        <p:nvSpPr>
          <p:cNvPr id="3" name="Inhaltsplatzhalter 2">
            <a:extLst>
              <a:ext uri="{FF2B5EF4-FFF2-40B4-BE49-F238E27FC236}">
                <a16:creationId xmlns:a16="http://schemas.microsoft.com/office/drawing/2014/main" id="{FD1DDF68-7878-CDE7-402C-7E19DD5AB8BA}"/>
              </a:ext>
            </a:extLst>
          </p:cNvPr>
          <p:cNvSpPr>
            <a:spLocks noGrp="1"/>
          </p:cNvSpPr>
          <p:nvPr>
            <p:ph idx="1"/>
          </p:nvPr>
        </p:nvSpPr>
        <p:spPr>
          <a:xfrm>
            <a:off x="797051" y="1146048"/>
            <a:ext cx="6570839" cy="4934712"/>
          </a:xfrm>
        </p:spPr>
        <p:txBody>
          <a:bodyPr anchor="ctr">
            <a:normAutofit/>
          </a:bodyPr>
          <a:lstStyle/>
          <a:p>
            <a:pPr marL="0" indent="0" algn="ctr">
              <a:buNone/>
            </a:pPr>
            <a:r>
              <a:rPr lang="de-DE" sz="2000" b="1" i="1" dirty="0">
                <a:solidFill>
                  <a:schemeClr val="tx1">
                    <a:lumMod val="75000"/>
                    <a:lumOff val="25000"/>
                  </a:schemeClr>
                </a:solidFill>
              </a:rPr>
              <a:t>Intensive sozialpädagogische Einzelfallhilfe </a:t>
            </a:r>
          </a:p>
          <a:p>
            <a:pPr marL="0" indent="0" algn="ctr">
              <a:buNone/>
            </a:pPr>
            <a:r>
              <a:rPr lang="de-DE" sz="1600" i="1" dirty="0">
                <a:solidFill>
                  <a:schemeClr val="tx1">
                    <a:lumMod val="75000"/>
                    <a:lumOff val="25000"/>
                  </a:schemeClr>
                </a:solidFill>
              </a:rPr>
              <a:t>§35 SGB VIII</a:t>
            </a:r>
          </a:p>
          <a:p>
            <a:pPr marL="0" indent="0" algn="ctr">
              <a:buNone/>
            </a:pPr>
            <a:endParaRPr lang="de-DE" sz="2000" i="1" dirty="0">
              <a:solidFill>
                <a:schemeClr val="tx1">
                  <a:lumMod val="75000"/>
                  <a:lumOff val="25000"/>
                </a:schemeClr>
              </a:solidFill>
            </a:endParaRPr>
          </a:p>
          <a:p>
            <a:r>
              <a:rPr lang="de-DE" sz="1700" dirty="0">
                <a:solidFill>
                  <a:schemeClr val="tx1">
                    <a:lumMod val="75000"/>
                    <a:lumOff val="25000"/>
                  </a:schemeClr>
                </a:solidFill>
              </a:rPr>
              <a:t>Unterstützungsmaßnahme zur selbstständigen Lebensführung und Integration in die Gesellschaft </a:t>
            </a:r>
          </a:p>
          <a:p>
            <a:r>
              <a:rPr lang="de-DE" sz="1700" dirty="0">
                <a:solidFill>
                  <a:schemeClr val="tx1">
                    <a:lumMod val="75000"/>
                    <a:lumOff val="25000"/>
                  </a:schemeClr>
                </a:solidFill>
              </a:rPr>
              <a:t>Aktivierung von persönlichen, sozialen und institutionellen Ressourcen</a:t>
            </a:r>
          </a:p>
          <a:p>
            <a:r>
              <a:rPr lang="de-DE" sz="1700" dirty="0">
                <a:solidFill>
                  <a:schemeClr val="tx1">
                    <a:lumMod val="75000"/>
                    <a:lumOff val="25000"/>
                  </a:schemeClr>
                </a:solidFill>
              </a:rPr>
              <a:t>Vermittlung von Kompetenzen im Umgang mit Konflikten und Krisen</a:t>
            </a:r>
          </a:p>
          <a:p>
            <a:r>
              <a:rPr lang="de-DE" sz="1700" dirty="0">
                <a:solidFill>
                  <a:schemeClr val="tx1">
                    <a:lumMod val="75000"/>
                    <a:lumOff val="25000"/>
                  </a:schemeClr>
                </a:solidFill>
              </a:rPr>
              <a:t>Förderung der Kommunikations- und Beziehungsfähigkeit </a:t>
            </a:r>
          </a:p>
          <a:p>
            <a:r>
              <a:rPr lang="de-DE" sz="1700" dirty="0">
                <a:solidFill>
                  <a:schemeClr val="tx1">
                    <a:lumMod val="75000"/>
                    <a:lumOff val="25000"/>
                  </a:schemeClr>
                </a:solidFill>
              </a:rPr>
              <a:t>intensive Beratung, professionelle Begleitung und engagierte Unterstützung bei den individuellen Bedürfnissen des Jugendlichen </a:t>
            </a:r>
          </a:p>
          <a:p>
            <a:pPr marL="0" indent="0">
              <a:buNone/>
            </a:pPr>
            <a:endParaRPr lang="de-DE" sz="1700" dirty="0">
              <a:solidFill>
                <a:schemeClr val="tx1">
                  <a:lumMod val="75000"/>
                  <a:lumOff val="25000"/>
                </a:schemeClr>
              </a:solidFill>
              <a:sym typeface="Wingdings" pitchFamily="2" charset="2"/>
            </a:endParaRPr>
          </a:p>
          <a:p>
            <a:pPr marL="0" indent="0">
              <a:buNone/>
            </a:pPr>
            <a:r>
              <a:rPr lang="de-DE" sz="1700" b="1" dirty="0">
                <a:solidFill>
                  <a:schemeClr val="tx1">
                    <a:lumMod val="75000"/>
                    <a:lumOff val="25000"/>
                  </a:schemeClr>
                </a:solidFill>
              </a:rPr>
              <a:t>Zielgruppe:</a:t>
            </a:r>
          </a:p>
          <a:p>
            <a:pPr marL="0" indent="0">
              <a:buNone/>
            </a:pPr>
            <a:r>
              <a:rPr lang="de-DE" sz="1700" dirty="0">
                <a:solidFill>
                  <a:schemeClr val="tx1">
                    <a:lumMod val="75000"/>
                    <a:lumOff val="25000"/>
                  </a:schemeClr>
                </a:solidFill>
              </a:rPr>
              <a:t>Jugendliche, die in belastenden oder schwierigen Situationen aufwachsen </a:t>
            </a: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05943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FEE10BB6-93C4-4EFD-6802-F573F52649DC}"/>
              </a:ext>
            </a:extLst>
          </p:cNvPr>
          <p:cNvSpPr>
            <a:spLocks noGrp="1"/>
          </p:cNvSpPr>
          <p:nvPr>
            <p:ph type="title"/>
          </p:nvPr>
        </p:nvSpPr>
        <p:spPr>
          <a:xfrm>
            <a:off x="7532834" y="1420706"/>
            <a:ext cx="3561877" cy="4016587"/>
          </a:xfrm>
        </p:spPr>
        <p:txBody>
          <a:bodyPr>
            <a:normAutofit/>
          </a:bodyPr>
          <a:lstStyle/>
          <a:p>
            <a:pPr algn="ctr"/>
            <a:r>
              <a:rPr lang="de-DE" sz="3600" dirty="0"/>
              <a:t>Angebote von </a:t>
            </a:r>
            <a:br>
              <a:rPr lang="de-DE" sz="3600" dirty="0"/>
            </a:br>
            <a:r>
              <a:rPr lang="de-DE" sz="3600" dirty="0"/>
              <a:t>Zeitgeist – </a:t>
            </a:r>
            <a:br>
              <a:rPr lang="de-DE" sz="3600" dirty="0"/>
            </a:br>
            <a:r>
              <a:rPr lang="de-DE" sz="3600" dirty="0"/>
              <a:t>Erziehungshilfen</a:t>
            </a:r>
            <a:br>
              <a:rPr lang="de-DE" sz="3600" dirty="0"/>
            </a:br>
            <a:br>
              <a:rPr lang="de-DE" sz="3600" dirty="0"/>
            </a:br>
            <a:r>
              <a:rPr lang="de-DE" sz="3600" b="1" dirty="0"/>
              <a:t>Hilfen zur Erziehung</a:t>
            </a:r>
          </a:p>
        </p:txBody>
      </p:sp>
      <p:sp>
        <p:nvSpPr>
          <p:cNvPr id="3" name="Inhaltsplatzhalter 2">
            <a:extLst>
              <a:ext uri="{FF2B5EF4-FFF2-40B4-BE49-F238E27FC236}">
                <a16:creationId xmlns:a16="http://schemas.microsoft.com/office/drawing/2014/main" id="{FD1DDF68-7878-CDE7-402C-7E19DD5AB8BA}"/>
              </a:ext>
            </a:extLst>
          </p:cNvPr>
          <p:cNvSpPr>
            <a:spLocks noGrp="1"/>
          </p:cNvSpPr>
          <p:nvPr>
            <p:ph idx="1"/>
          </p:nvPr>
        </p:nvSpPr>
        <p:spPr>
          <a:xfrm>
            <a:off x="784859" y="1146048"/>
            <a:ext cx="6570839" cy="4934712"/>
          </a:xfrm>
        </p:spPr>
        <p:txBody>
          <a:bodyPr anchor="ctr">
            <a:normAutofit lnSpcReduction="10000"/>
          </a:bodyPr>
          <a:lstStyle/>
          <a:p>
            <a:pPr marL="0" indent="0" algn="ctr">
              <a:buNone/>
            </a:pPr>
            <a:r>
              <a:rPr lang="de-DE" sz="2000" b="1" i="1" dirty="0">
                <a:solidFill>
                  <a:schemeClr val="tx1">
                    <a:lumMod val="75000"/>
                    <a:lumOff val="25000"/>
                  </a:schemeClr>
                </a:solidFill>
              </a:rPr>
              <a:t>Eingliederungshilfe für Kinder und Jugendliche </a:t>
            </a:r>
          </a:p>
          <a:p>
            <a:pPr marL="0" indent="0" algn="ctr">
              <a:buNone/>
            </a:pPr>
            <a:r>
              <a:rPr lang="de-DE" sz="2000" b="1" i="1" dirty="0">
                <a:solidFill>
                  <a:schemeClr val="tx1">
                    <a:lumMod val="75000"/>
                    <a:lumOff val="25000"/>
                  </a:schemeClr>
                </a:solidFill>
              </a:rPr>
              <a:t>mit seelischer Behinderung</a:t>
            </a:r>
          </a:p>
          <a:p>
            <a:pPr marL="0" indent="0" algn="ctr">
              <a:buNone/>
            </a:pPr>
            <a:r>
              <a:rPr lang="de-DE" sz="1600" i="1" dirty="0">
                <a:solidFill>
                  <a:schemeClr val="tx1">
                    <a:lumMod val="75000"/>
                    <a:lumOff val="25000"/>
                  </a:schemeClr>
                </a:solidFill>
              </a:rPr>
              <a:t>§35a SGB VIII</a:t>
            </a:r>
          </a:p>
          <a:p>
            <a:pPr marL="0" indent="0" algn="ctr">
              <a:buNone/>
            </a:pPr>
            <a:endParaRPr lang="de-DE" sz="2000" i="1" dirty="0">
              <a:solidFill>
                <a:schemeClr val="tx1">
                  <a:lumMod val="75000"/>
                  <a:lumOff val="25000"/>
                </a:schemeClr>
              </a:solidFill>
            </a:endParaRPr>
          </a:p>
          <a:p>
            <a:r>
              <a:rPr lang="de-DE" sz="1700" dirty="0">
                <a:solidFill>
                  <a:schemeClr val="tx1">
                    <a:lumMod val="75000"/>
                    <a:lumOff val="25000"/>
                  </a:schemeClr>
                </a:solidFill>
              </a:rPr>
              <a:t>Förderung der Persönlichkeit, Selbstwirksamkeit und seelischen Gesundheit (z. B. durch Entspannungsverfahren)</a:t>
            </a:r>
          </a:p>
          <a:p>
            <a:r>
              <a:rPr lang="de-DE" sz="1700" dirty="0">
                <a:solidFill>
                  <a:schemeClr val="tx1">
                    <a:lumMod val="75000"/>
                    <a:lumOff val="25000"/>
                  </a:schemeClr>
                </a:solidFill>
              </a:rPr>
              <a:t>Befähigung zur Alltagsbewältigung </a:t>
            </a:r>
          </a:p>
          <a:p>
            <a:r>
              <a:rPr lang="de-DE" sz="1700" dirty="0">
                <a:solidFill>
                  <a:schemeClr val="tx1">
                    <a:lumMod val="75000"/>
                    <a:lumOff val="25000"/>
                  </a:schemeClr>
                </a:solidFill>
              </a:rPr>
              <a:t>Vermittlung von sozialen und emotionalen Kompetenzen</a:t>
            </a:r>
          </a:p>
          <a:p>
            <a:r>
              <a:rPr lang="de-DE" sz="1700" dirty="0">
                <a:solidFill>
                  <a:schemeClr val="tx1">
                    <a:lumMod val="75000"/>
                    <a:lumOff val="25000"/>
                  </a:schemeClr>
                </a:solidFill>
              </a:rPr>
              <a:t>Anbindung an den Sozialraum</a:t>
            </a:r>
          </a:p>
          <a:p>
            <a:r>
              <a:rPr lang="de-DE" sz="1700" dirty="0">
                <a:solidFill>
                  <a:schemeClr val="tx1">
                    <a:lumMod val="75000"/>
                    <a:lumOff val="25000"/>
                  </a:schemeClr>
                </a:solidFill>
                <a:sym typeface="Wingdings" pitchFamily="2" charset="2"/>
              </a:rPr>
              <a:t>Auseinandersetzung mit der seelischen Behinderung </a:t>
            </a:r>
          </a:p>
          <a:p>
            <a:endParaRPr lang="de-DE" sz="1700" dirty="0">
              <a:solidFill>
                <a:schemeClr val="tx1">
                  <a:lumMod val="75000"/>
                  <a:lumOff val="25000"/>
                </a:schemeClr>
              </a:solidFill>
              <a:sym typeface="Wingdings" pitchFamily="2" charset="2"/>
            </a:endParaRPr>
          </a:p>
          <a:p>
            <a:pPr marL="0" indent="0">
              <a:buNone/>
            </a:pPr>
            <a:r>
              <a:rPr lang="de-DE" sz="1700" b="1" dirty="0">
                <a:solidFill>
                  <a:schemeClr val="tx1">
                    <a:lumMod val="75000"/>
                    <a:lumOff val="25000"/>
                  </a:schemeClr>
                </a:solidFill>
              </a:rPr>
              <a:t>Zielgruppe:</a:t>
            </a:r>
          </a:p>
          <a:p>
            <a:pPr marL="0" indent="0">
              <a:buNone/>
            </a:pPr>
            <a:r>
              <a:rPr lang="de-DE" sz="1700" dirty="0">
                <a:solidFill>
                  <a:schemeClr val="tx1">
                    <a:lumMod val="75000"/>
                    <a:lumOff val="25000"/>
                  </a:schemeClr>
                </a:solidFill>
              </a:rPr>
              <a:t>seelisch beeinträchtigte Kinder und Jugendliche, die über eine begleitende Therapie hinaus Unterstützung und Förderung benötigen  </a:t>
            </a: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39001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FEE10BB6-93C4-4EFD-6802-F573F52649DC}"/>
              </a:ext>
            </a:extLst>
          </p:cNvPr>
          <p:cNvSpPr>
            <a:spLocks noGrp="1"/>
          </p:cNvSpPr>
          <p:nvPr>
            <p:ph type="title"/>
          </p:nvPr>
        </p:nvSpPr>
        <p:spPr>
          <a:xfrm>
            <a:off x="7532834" y="1420706"/>
            <a:ext cx="3561877" cy="4016587"/>
          </a:xfrm>
        </p:spPr>
        <p:txBody>
          <a:bodyPr>
            <a:normAutofit/>
          </a:bodyPr>
          <a:lstStyle/>
          <a:p>
            <a:pPr algn="ctr"/>
            <a:r>
              <a:rPr lang="de-DE" sz="3600" dirty="0"/>
              <a:t>Angebote von </a:t>
            </a:r>
            <a:br>
              <a:rPr lang="de-DE" sz="3600" dirty="0"/>
            </a:br>
            <a:r>
              <a:rPr lang="de-DE" sz="3600" dirty="0"/>
              <a:t>Zeitgeist – </a:t>
            </a:r>
            <a:br>
              <a:rPr lang="de-DE" sz="3600" dirty="0"/>
            </a:br>
            <a:r>
              <a:rPr lang="de-DE" sz="3600" dirty="0"/>
              <a:t>Erziehungshilfen</a:t>
            </a:r>
            <a:br>
              <a:rPr lang="de-DE" sz="3600" dirty="0"/>
            </a:br>
            <a:br>
              <a:rPr lang="de-DE" sz="3600" dirty="0"/>
            </a:br>
            <a:r>
              <a:rPr lang="de-DE" sz="3600" b="1" dirty="0"/>
              <a:t>Hilfen zur Erziehung</a:t>
            </a:r>
          </a:p>
        </p:txBody>
      </p:sp>
      <p:sp>
        <p:nvSpPr>
          <p:cNvPr id="3" name="Inhaltsplatzhalter 2">
            <a:extLst>
              <a:ext uri="{FF2B5EF4-FFF2-40B4-BE49-F238E27FC236}">
                <a16:creationId xmlns:a16="http://schemas.microsoft.com/office/drawing/2014/main" id="{FD1DDF68-7878-CDE7-402C-7E19DD5AB8BA}"/>
              </a:ext>
            </a:extLst>
          </p:cNvPr>
          <p:cNvSpPr>
            <a:spLocks noGrp="1"/>
          </p:cNvSpPr>
          <p:nvPr>
            <p:ph idx="1"/>
          </p:nvPr>
        </p:nvSpPr>
        <p:spPr>
          <a:xfrm>
            <a:off x="784859" y="1146048"/>
            <a:ext cx="6570839" cy="4934712"/>
          </a:xfrm>
        </p:spPr>
        <p:txBody>
          <a:bodyPr anchor="ctr">
            <a:normAutofit/>
          </a:bodyPr>
          <a:lstStyle/>
          <a:p>
            <a:pPr marL="0" indent="0" algn="ctr">
              <a:buNone/>
            </a:pPr>
            <a:r>
              <a:rPr lang="de-DE" sz="2000" b="1" i="1" dirty="0">
                <a:solidFill>
                  <a:schemeClr val="tx1">
                    <a:lumMod val="75000"/>
                    <a:lumOff val="25000"/>
                  </a:schemeClr>
                </a:solidFill>
              </a:rPr>
              <a:t>Soziale Gruppenarbeit und Trainingsangebote </a:t>
            </a:r>
          </a:p>
          <a:p>
            <a:pPr marL="0" indent="0" algn="ctr">
              <a:buNone/>
            </a:pPr>
            <a:r>
              <a:rPr lang="de-DE" sz="1600" i="1" dirty="0">
                <a:solidFill>
                  <a:schemeClr val="tx1">
                    <a:lumMod val="75000"/>
                    <a:lumOff val="25000"/>
                  </a:schemeClr>
                </a:solidFill>
              </a:rPr>
              <a:t>§29 SGB VIII</a:t>
            </a:r>
          </a:p>
          <a:p>
            <a:pPr marL="0" indent="0" algn="ctr">
              <a:buNone/>
            </a:pPr>
            <a:endParaRPr lang="de-DE" sz="2000" i="1" dirty="0">
              <a:solidFill>
                <a:schemeClr val="tx1">
                  <a:lumMod val="75000"/>
                  <a:lumOff val="25000"/>
                </a:schemeClr>
              </a:solidFill>
            </a:endParaRPr>
          </a:p>
          <a:p>
            <a:r>
              <a:rPr lang="de-DE" sz="1700" dirty="0">
                <a:solidFill>
                  <a:schemeClr val="tx1">
                    <a:lumMod val="75000"/>
                    <a:lumOff val="25000"/>
                  </a:schemeClr>
                </a:solidFill>
              </a:rPr>
              <a:t>breites Spektrum an sozialpädagogischen, kreativen und erlebnispädagogischen Angeboten </a:t>
            </a:r>
          </a:p>
          <a:p>
            <a:r>
              <a:rPr lang="de-DE" sz="1700" dirty="0">
                <a:solidFill>
                  <a:schemeClr val="tx1">
                    <a:lumMod val="75000"/>
                    <a:lumOff val="25000"/>
                  </a:schemeClr>
                </a:solidFill>
              </a:rPr>
              <a:t>Unterstützung bei der persönlichen Entwicklung sowie Entwicklung von sozialen Kompetenzen und Handlungsalternativen in schwierigen Situationen</a:t>
            </a:r>
          </a:p>
          <a:p>
            <a:endParaRPr lang="de-DE" sz="1700" dirty="0">
              <a:solidFill>
                <a:schemeClr val="tx1">
                  <a:lumMod val="75000"/>
                  <a:lumOff val="25000"/>
                </a:schemeClr>
              </a:solidFill>
              <a:sym typeface="Wingdings" pitchFamily="2" charset="2"/>
            </a:endParaRPr>
          </a:p>
          <a:p>
            <a:pPr marL="0" indent="0">
              <a:buNone/>
            </a:pPr>
            <a:r>
              <a:rPr lang="de-DE" sz="1700" b="1" dirty="0">
                <a:solidFill>
                  <a:schemeClr val="tx1">
                    <a:lumMod val="75000"/>
                    <a:lumOff val="25000"/>
                  </a:schemeClr>
                </a:solidFill>
              </a:rPr>
              <a:t>Zielgruppe:</a:t>
            </a:r>
          </a:p>
          <a:p>
            <a:pPr marL="0" indent="0">
              <a:buNone/>
            </a:pPr>
            <a:r>
              <a:rPr lang="de-DE" sz="1700" dirty="0">
                <a:solidFill>
                  <a:schemeClr val="tx1">
                    <a:lumMod val="75000"/>
                    <a:lumOff val="25000"/>
                  </a:schemeClr>
                </a:solidFill>
              </a:rPr>
              <a:t>Kinder, Jugendliche, Familien, Schulen, Kitas, …</a:t>
            </a:r>
          </a:p>
          <a:p>
            <a:pPr marL="0" indent="0">
              <a:buNone/>
            </a:pPr>
            <a:r>
              <a:rPr lang="de-DE" sz="1700" b="1" dirty="0">
                <a:solidFill>
                  <a:schemeClr val="tx1">
                    <a:lumMod val="75000"/>
                    <a:lumOff val="25000"/>
                  </a:schemeClr>
                </a:solidFill>
              </a:rPr>
              <a:t>Trainingsangebote:</a:t>
            </a:r>
          </a:p>
          <a:p>
            <a:pPr marL="0" indent="0">
              <a:buNone/>
            </a:pPr>
            <a:r>
              <a:rPr lang="de-DE" sz="1700" dirty="0">
                <a:solidFill>
                  <a:schemeClr val="tx1">
                    <a:lumMod val="75000"/>
                    <a:lumOff val="25000"/>
                  </a:schemeClr>
                </a:solidFill>
              </a:rPr>
              <a:t>Coolnesstraining, Erkenne deinen Wert, Anti-Aggressivität-Training,…</a:t>
            </a: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45454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FEE10BB6-93C4-4EFD-6802-F573F52649DC}"/>
              </a:ext>
            </a:extLst>
          </p:cNvPr>
          <p:cNvSpPr>
            <a:spLocks noGrp="1"/>
          </p:cNvSpPr>
          <p:nvPr>
            <p:ph type="title"/>
          </p:nvPr>
        </p:nvSpPr>
        <p:spPr>
          <a:xfrm>
            <a:off x="7532834" y="1420706"/>
            <a:ext cx="3561877" cy="4016587"/>
          </a:xfrm>
        </p:spPr>
        <p:txBody>
          <a:bodyPr>
            <a:normAutofit/>
          </a:bodyPr>
          <a:lstStyle/>
          <a:p>
            <a:pPr algn="ctr"/>
            <a:r>
              <a:rPr lang="de-DE" sz="3600" dirty="0"/>
              <a:t>Meine Aufgaben</a:t>
            </a:r>
            <a:endParaRPr lang="de-DE" sz="3600" b="1" dirty="0"/>
          </a:p>
        </p:txBody>
      </p:sp>
      <p:sp>
        <p:nvSpPr>
          <p:cNvPr id="3" name="Inhaltsplatzhalter 2">
            <a:extLst>
              <a:ext uri="{FF2B5EF4-FFF2-40B4-BE49-F238E27FC236}">
                <a16:creationId xmlns:a16="http://schemas.microsoft.com/office/drawing/2014/main" id="{FD1DDF68-7878-CDE7-402C-7E19DD5AB8BA}"/>
              </a:ext>
            </a:extLst>
          </p:cNvPr>
          <p:cNvSpPr>
            <a:spLocks noGrp="1"/>
          </p:cNvSpPr>
          <p:nvPr>
            <p:ph idx="1"/>
          </p:nvPr>
        </p:nvSpPr>
        <p:spPr>
          <a:xfrm>
            <a:off x="784859" y="1853184"/>
            <a:ext cx="6570839" cy="4291245"/>
          </a:xfrm>
        </p:spPr>
        <p:txBody>
          <a:bodyPr anchor="ctr">
            <a:normAutofit lnSpcReduction="10000"/>
          </a:bodyPr>
          <a:lstStyle/>
          <a:p>
            <a:r>
              <a:rPr lang="de-DE" sz="1700" dirty="0">
                <a:solidFill>
                  <a:schemeClr val="tx1">
                    <a:lumMod val="75000"/>
                    <a:lumOff val="25000"/>
                  </a:schemeClr>
                </a:solidFill>
              </a:rPr>
              <a:t>Überarbeitung der Zeitgeist - Erziehungshilfen Konzeption</a:t>
            </a:r>
          </a:p>
          <a:p>
            <a:r>
              <a:rPr lang="de-DE" sz="1700" dirty="0">
                <a:solidFill>
                  <a:schemeClr val="tx1">
                    <a:lumMod val="75000"/>
                    <a:lumOff val="25000"/>
                  </a:schemeClr>
                </a:solidFill>
              </a:rPr>
              <a:t>Büroarbeiten </a:t>
            </a:r>
          </a:p>
          <a:p>
            <a:r>
              <a:rPr lang="de-DE" sz="1700" dirty="0">
                <a:solidFill>
                  <a:schemeClr val="tx1">
                    <a:lumMod val="75000"/>
                    <a:lumOff val="25000"/>
                  </a:schemeClr>
                </a:solidFill>
              </a:rPr>
              <a:t>Teilnahme am wöchentlichen Teammeeting </a:t>
            </a:r>
          </a:p>
          <a:p>
            <a:r>
              <a:rPr lang="de-DE" sz="1700" dirty="0">
                <a:solidFill>
                  <a:schemeClr val="tx1">
                    <a:lumMod val="75000"/>
                    <a:lumOff val="25000"/>
                  </a:schemeClr>
                </a:solidFill>
              </a:rPr>
              <a:t>Teilnahme an Teamtagen und Supervisionen</a:t>
            </a:r>
          </a:p>
          <a:p>
            <a:r>
              <a:rPr lang="de-DE" sz="1700" dirty="0">
                <a:solidFill>
                  <a:schemeClr val="tx1">
                    <a:lumMod val="75000"/>
                    <a:lumOff val="25000"/>
                  </a:schemeClr>
                </a:solidFill>
              </a:rPr>
              <a:t>Begleitung anderer Sozialarbeiter*innen im beruflichen Alltag </a:t>
            </a:r>
          </a:p>
          <a:p>
            <a:r>
              <a:rPr lang="de-DE" sz="1700" dirty="0">
                <a:solidFill>
                  <a:schemeClr val="tx1">
                    <a:lumMod val="75000"/>
                    <a:lumOff val="25000"/>
                  </a:schemeClr>
                </a:solidFill>
              </a:rPr>
              <a:t>Teilnahme an Doppel- und Gruppenterminen </a:t>
            </a:r>
          </a:p>
          <a:p>
            <a:r>
              <a:rPr lang="de-DE" sz="1700" dirty="0">
                <a:solidFill>
                  <a:schemeClr val="tx1">
                    <a:lumMod val="75000"/>
                    <a:lumOff val="25000"/>
                  </a:schemeClr>
                </a:solidFill>
              </a:rPr>
              <a:t>Kontaktaufnahme und Kennenlernen von Klienten </a:t>
            </a:r>
          </a:p>
          <a:p>
            <a:r>
              <a:rPr lang="de-DE" sz="1700" dirty="0">
                <a:solidFill>
                  <a:schemeClr val="tx1">
                    <a:lumMod val="75000"/>
                    <a:lumOff val="25000"/>
                  </a:schemeClr>
                </a:solidFill>
              </a:rPr>
              <a:t>Einblicke in die unterschiedlichen Angebote von Zeitgeist – Erziehungshilfen (Kontrollierter Umgang, EB, SPFH, Trainings)</a:t>
            </a:r>
          </a:p>
          <a:p>
            <a:r>
              <a:rPr lang="de-DE" sz="1700" dirty="0">
                <a:solidFill>
                  <a:schemeClr val="tx1">
                    <a:lumMod val="75000"/>
                    <a:lumOff val="25000"/>
                  </a:schemeClr>
                </a:solidFill>
              </a:rPr>
              <a:t>Einblicke in die Schulsozialarbeit an verschiedenen Schulen</a:t>
            </a:r>
          </a:p>
          <a:p>
            <a:r>
              <a:rPr lang="de-DE" sz="1700" dirty="0">
                <a:solidFill>
                  <a:schemeClr val="tx1">
                    <a:lumMod val="75000"/>
                    <a:lumOff val="25000"/>
                  </a:schemeClr>
                </a:solidFill>
              </a:rPr>
              <a:t>Eigenständige Planung und Durchführung von Einzelterminen mit Klienten </a:t>
            </a:r>
          </a:p>
          <a:p>
            <a:r>
              <a:rPr lang="de-DE" sz="1700" dirty="0">
                <a:solidFill>
                  <a:schemeClr val="tx1">
                    <a:lumMod val="75000"/>
                    <a:lumOff val="25000"/>
                  </a:schemeClr>
                </a:solidFill>
              </a:rPr>
              <a:t>Vor- und Nachbereitung von Terminen</a:t>
            </a:r>
          </a:p>
          <a:p>
            <a:pPr marL="0" indent="0">
              <a:buNone/>
            </a:pPr>
            <a:endParaRPr lang="de-DE" sz="1700" dirty="0">
              <a:solidFill>
                <a:schemeClr val="tx1">
                  <a:lumMod val="75000"/>
                  <a:lumOff val="25000"/>
                </a:schemeClr>
              </a:solidFill>
            </a:endParaRPr>
          </a:p>
          <a:p>
            <a:endParaRPr lang="de-DE" sz="1700" dirty="0">
              <a:solidFill>
                <a:schemeClr val="tx1">
                  <a:lumMod val="75000"/>
                  <a:lumOff val="25000"/>
                </a:schemeClr>
              </a:solidFill>
            </a:endParaRPr>
          </a:p>
          <a:p>
            <a:endParaRPr lang="de-DE" sz="1700" dirty="0">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85651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EEBAF343-F9DC-8DBF-E36E-CE0E90753147}"/>
              </a:ext>
            </a:extLst>
          </p:cNvPr>
          <p:cNvSpPr>
            <a:spLocks noGrp="1"/>
          </p:cNvSpPr>
          <p:nvPr>
            <p:ph type="title"/>
          </p:nvPr>
        </p:nvSpPr>
        <p:spPr>
          <a:xfrm>
            <a:off x="7532835" y="1420706"/>
            <a:ext cx="3466540" cy="4016587"/>
          </a:xfrm>
        </p:spPr>
        <p:txBody>
          <a:bodyPr>
            <a:normAutofit/>
          </a:bodyPr>
          <a:lstStyle/>
          <a:p>
            <a:r>
              <a:rPr lang="de-DE" sz="3600" dirty="0"/>
              <a:t>Was läuft gut?</a:t>
            </a:r>
          </a:p>
        </p:txBody>
      </p:sp>
      <p:sp>
        <p:nvSpPr>
          <p:cNvPr id="3" name="Inhaltsplatzhalter 2">
            <a:extLst>
              <a:ext uri="{FF2B5EF4-FFF2-40B4-BE49-F238E27FC236}">
                <a16:creationId xmlns:a16="http://schemas.microsoft.com/office/drawing/2014/main" id="{E8C6765C-5CD9-883D-6EDE-CCD6C7E84DE8}"/>
              </a:ext>
            </a:extLst>
          </p:cNvPr>
          <p:cNvSpPr>
            <a:spLocks noGrp="1"/>
          </p:cNvSpPr>
          <p:nvPr>
            <p:ph idx="1"/>
          </p:nvPr>
        </p:nvSpPr>
        <p:spPr>
          <a:xfrm>
            <a:off x="1440519" y="1783316"/>
            <a:ext cx="5514758" cy="4016587"/>
          </a:xfrm>
        </p:spPr>
        <p:txBody>
          <a:bodyPr anchor="ctr">
            <a:normAutofit/>
          </a:bodyPr>
          <a:lstStyle/>
          <a:p>
            <a:r>
              <a:rPr lang="de-DE" dirty="0">
                <a:solidFill>
                  <a:schemeClr val="tx1">
                    <a:lumMod val="75000"/>
                    <a:lumOff val="25000"/>
                  </a:schemeClr>
                </a:solidFill>
              </a:rPr>
              <a:t>selbstständiges Arbeiten</a:t>
            </a:r>
          </a:p>
          <a:p>
            <a:r>
              <a:rPr lang="de-DE" dirty="0">
                <a:solidFill>
                  <a:schemeClr val="tx1">
                    <a:lumMod val="75000"/>
                    <a:lumOff val="25000"/>
                  </a:schemeClr>
                </a:solidFill>
              </a:rPr>
              <a:t>eigenständiges Planen und Koordinieren von Terminen</a:t>
            </a:r>
          </a:p>
          <a:p>
            <a:r>
              <a:rPr lang="de-DE" dirty="0">
                <a:solidFill>
                  <a:schemeClr val="tx1">
                    <a:lumMod val="75000"/>
                    <a:lumOff val="25000"/>
                  </a:schemeClr>
                </a:solidFill>
              </a:rPr>
              <a:t>Offenheit der Mitarbeiter </a:t>
            </a:r>
          </a:p>
          <a:p>
            <a:r>
              <a:rPr lang="de-DE" dirty="0">
                <a:solidFill>
                  <a:schemeClr val="tx1">
                    <a:lumMod val="75000"/>
                    <a:lumOff val="25000"/>
                  </a:schemeClr>
                </a:solidFill>
              </a:rPr>
              <a:t>Hilfe und Input von Anderen </a:t>
            </a:r>
          </a:p>
          <a:p>
            <a:r>
              <a:rPr lang="de-DE" dirty="0">
                <a:solidFill>
                  <a:schemeClr val="tx1">
                    <a:lumMod val="75000"/>
                    <a:lumOff val="25000"/>
                  </a:schemeClr>
                </a:solidFill>
              </a:rPr>
              <a:t>Reflexion</a:t>
            </a:r>
          </a:p>
          <a:p>
            <a:r>
              <a:rPr lang="de-DE" dirty="0">
                <a:solidFill>
                  <a:schemeClr val="tx1">
                    <a:lumMod val="75000"/>
                    <a:lumOff val="25000"/>
                  </a:schemeClr>
                </a:solidFill>
              </a:rPr>
              <a:t>Teammeetings </a:t>
            </a:r>
          </a:p>
          <a:p>
            <a:endParaRPr lang="de-DE" dirty="0">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41285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35C58-548E-AC36-3734-C50720A6329C}"/>
              </a:ext>
            </a:extLst>
          </p:cNvPr>
          <p:cNvSpPr>
            <a:spLocks noGrp="1"/>
          </p:cNvSpPr>
          <p:nvPr>
            <p:ph type="title"/>
          </p:nvPr>
        </p:nvSpPr>
        <p:spPr/>
        <p:txBody>
          <a:bodyPr/>
          <a:lstStyle/>
          <a:p>
            <a:r>
              <a:rPr lang="de-DE" dirty="0"/>
              <a:t>Habt ihr noch Fragen zu… </a:t>
            </a:r>
          </a:p>
        </p:txBody>
      </p:sp>
      <p:pic>
        <p:nvPicPr>
          <p:cNvPr id="4" name="Picture 2" descr="ZEITGEIST Erziehungshilfen - Hilfe für Kinder, Jugentlichen und deren  Familien">
            <a:extLst>
              <a:ext uri="{FF2B5EF4-FFF2-40B4-BE49-F238E27FC236}">
                <a16:creationId xmlns:a16="http://schemas.microsoft.com/office/drawing/2014/main" id="{0C930150-7EF7-AA93-BB0B-12B1A61B4A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19906" y="2308910"/>
            <a:ext cx="6552187" cy="319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61503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89AB6-6FFB-812F-6DDF-FCBBF49FF0CC}"/>
              </a:ext>
            </a:extLst>
          </p:cNvPr>
          <p:cNvSpPr>
            <a:spLocks noGrp="1"/>
          </p:cNvSpPr>
          <p:nvPr>
            <p:ph type="title"/>
          </p:nvPr>
        </p:nvSpPr>
        <p:spPr>
          <a:xfrm>
            <a:off x="1066800" y="642594"/>
            <a:ext cx="10058400" cy="1371600"/>
          </a:xfrm>
        </p:spPr>
        <p:txBody>
          <a:bodyPr>
            <a:normAutofit/>
          </a:bodyPr>
          <a:lstStyle/>
          <a:p>
            <a:pPr algn="ctr"/>
            <a:r>
              <a:rPr lang="de-DE" dirty="0"/>
              <a:t>Gliederung</a:t>
            </a:r>
          </a:p>
        </p:txBody>
      </p:sp>
      <p:graphicFrame>
        <p:nvGraphicFramePr>
          <p:cNvPr id="5" name="Inhaltsplatzhalter 2">
            <a:extLst>
              <a:ext uri="{FF2B5EF4-FFF2-40B4-BE49-F238E27FC236}">
                <a16:creationId xmlns:a16="http://schemas.microsoft.com/office/drawing/2014/main" id="{B964CFA8-676E-3473-48BD-DD7CC0E285F0}"/>
              </a:ext>
            </a:extLst>
          </p:cNvPr>
          <p:cNvGraphicFramePr>
            <a:graphicFrameLocks noGrp="1"/>
          </p:cNvGraphicFramePr>
          <p:nvPr>
            <p:ph idx="1"/>
            <p:extLst>
              <p:ext uri="{D42A27DB-BD31-4B8C-83A1-F6EECF244321}">
                <p14:modId xmlns:p14="http://schemas.microsoft.com/office/powerpoint/2010/main" val="201516448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404510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AB1AB550-905C-A6EF-6066-D6B1F29DB94D}"/>
              </a:ext>
            </a:extLst>
          </p:cNvPr>
          <p:cNvSpPr>
            <a:spLocks noGrp="1"/>
          </p:cNvSpPr>
          <p:nvPr>
            <p:ph type="title"/>
          </p:nvPr>
        </p:nvSpPr>
        <p:spPr>
          <a:xfrm>
            <a:off x="7532835" y="1420706"/>
            <a:ext cx="3466540" cy="4016587"/>
          </a:xfrm>
        </p:spPr>
        <p:txBody>
          <a:bodyPr>
            <a:normAutofit/>
          </a:bodyPr>
          <a:lstStyle/>
          <a:p>
            <a:pPr algn="ctr"/>
            <a:br>
              <a:rPr lang="de-DE" sz="3600" dirty="0"/>
            </a:br>
            <a:r>
              <a:rPr lang="de-DE" sz="3600" dirty="0"/>
              <a:t>Fakten</a:t>
            </a:r>
          </a:p>
        </p:txBody>
      </p:sp>
      <p:sp>
        <p:nvSpPr>
          <p:cNvPr id="3" name="Inhaltsplatzhalter 2">
            <a:extLst>
              <a:ext uri="{FF2B5EF4-FFF2-40B4-BE49-F238E27FC236}">
                <a16:creationId xmlns:a16="http://schemas.microsoft.com/office/drawing/2014/main" id="{5A560235-0188-4775-1B82-9EACBAB27F23}"/>
              </a:ext>
            </a:extLst>
          </p:cNvPr>
          <p:cNvSpPr>
            <a:spLocks noGrp="1"/>
          </p:cNvSpPr>
          <p:nvPr>
            <p:ph idx="1"/>
          </p:nvPr>
        </p:nvSpPr>
        <p:spPr>
          <a:xfrm>
            <a:off x="982033" y="3600455"/>
            <a:ext cx="5486801" cy="2563448"/>
          </a:xfrm>
        </p:spPr>
        <p:txBody>
          <a:bodyPr anchor="ctr">
            <a:normAutofit fontScale="85000" lnSpcReduction="20000"/>
          </a:bodyPr>
          <a:lstStyle/>
          <a:p>
            <a:r>
              <a:rPr lang="de-DE" sz="2000" dirty="0">
                <a:solidFill>
                  <a:schemeClr val="tx1">
                    <a:lumMod val="75000"/>
                    <a:lumOff val="25000"/>
                  </a:schemeClr>
                </a:solidFill>
              </a:rPr>
              <a:t>Gründung: 01.03.2022</a:t>
            </a:r>
          </a:p>
          <a:p>
            <a:r>
              <a:rPr lang="de-DE" sz="2000" dirty="0">
                <a:solidFill>
                  <a:schemeClr val="tx1">
                    <a:lumMod val="75000"/>
                    <a:lumOff val="25000"/>
                  </a:schemeClr>
                </a:solidFill>
              </a:rPr>
              <a:t>Inhaber: </a:t>
            </a:r>
            <a:r>
              <a:rPr lang="de-DE" sz="2000" dirty="0" err="1">
                <a:solidFill>
                  <a:schemeClr val="tx1">
                    <a:lumMod val="75000"/>
                    <a:lumOff val="25000"/>
                  </a:schemeClr>
                </a:solidFill>
              </a:rPr>
              <a:t>Franlin</a:t>
            </a:r>
            <a:r>
              <a:rPr lang="de-DE" sz="2000" dirty="0">
                <a:solidFill>
                  <a:schemeClr val="tx1">
                    <a:lumMod val="75000"/>
                    <a:lumOff val="25000"/>
                  </a:schemeClr>
                </a:solidFill>
              </a:rPr>
              <a:t> Toma </a:t>
            </a:r>
          </a:p>
          <a:p>
            <a:r>
              <a:rPr lang="de-DE" sz="2000" dirty="0">
                <a:solidFill>
                  <a:schemeClr val="tx1">
                    <a:lumMod val="75000"/>
                    <a:lumOff val="25000"/>
                  </a:schemeClr>
                </a:solidFill>
              </a:rPr>
              <a:t>Standpunkt im Zentrum von Neuwied </a:t>
            </a:r>
          </a:p>
          <a:p>
            <a:r>
              <a:rPr lang="de-DE" sz="2000" dirty="0">
                <a:solidFill>
                  <a:schemeClr val="tx1">
                    <a:lumMod val="75000"/>
                    <a:lumOff val="25000"/>
                  </a:schemeClr>
                </a:solidFill>
              </a:rPr>
              <a:t>Hilfen zur Erziehung nach §§ 27 ff. SGB VIII </a:t>
            </a:r>
          </a:p>
          <a:p>
            <a:r>
              <a:rPr lang="de-DE" sz="2000" dirty="0">
                <a:solidFill>
                  <a:schemeClr val="tx1">
                    <a:lumMod val="75000"/>
                    <a:lumOff val="25000"/>
                  </a:schemeClr>
                </a:solidFill>
              </a:rPr>
              <a:t>Schulsozialarbeit nach § 13a SGB VIII</a:t>
            </a:r>
          </a:p>
          <a:p>
            <a:r>
              <a:rPr lang="de-DE" sz="2000" dirty="0">
                <a:solidFill>
                  <a:schemeClr val="tx1">
                    <a:lumMod val="75000"/>
                    <a:lumOff val="25000"/>
                  </a:schemeClr>
                </a:solidFill>
              </a:rPr>
              <a:t>hauptsächlich Jungenarbeit </a:t>
            </a:r>
          </a:p>
          <a:p>
            <a:r>
              <a:rPr lang="de-DE" sz="2000" dirty="0">
                <a:solidFill>
                  <a:schemeClr val="tx1">
                    <a:lumMod val="75000"/>
                    <a:lumOff val="25000"/>
                  </a:schemeClr>
                </a:solidFill>
              </a:rPr>
              <a:t>anfangs zwei – mittlerweile elf Mitarbeiter, </a:t>
            </a:r>
          </a:p>
          <a:p>
            <a:pPr marL="0" indent="0">
              <a:buNone/>
            </a:pPr>
            <a:r>
              <a:rPr lang="de-DE" sz="2000" dirty="0">
                <a:solidFill>
                  <a:schemeClr val="tx1">
                    <a:lumMod val="75000"/>
                    <a:lumOff val="25000"/>
                  </a:schemeClr>
                </a:solidFill>
              </a:rPr>
              <a:t>   ein IT - Mitarbeiter, eine Praktikantin  </a:t>
            </a:r>
          </a:p>
          <a:p>
            <a:pPr marL="0" indent="0">
              <a:buNone/>
            </a:pPr>
            <a:endParaRPr lang="de-DE" dirty="0">
              <a:solidFill>
                <a:schemeClr val="tx1">
                  <a:lumMod val="75000"/>
                  <a:lumOff val="25000"/>
                </a:schemeClr>
              </a:solidFill>
            </a:endParaRPr>
          </a:p>
          <a:p>
            <a:endParaRPr lang="de-DE" dirty="0">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ZEITGEIST Erziehungshilfen - Hilfe für Kinder, Jugentlichen und deren  Familien">
            <a:extLst>
              <a:ext uri="{FF2B5EF4-FFF2-40B4-BE49-F238E27FC236}">
                <a16:creationId xmlns:a16="http://schemas.microsoft.com/office/drawing/2014/main" id="{2D07E594-7C64-306A-D925-3C93B036EE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40518" y="827237"/>
            <a:ext cx="4618524" cy="2258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87049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C5513677-0158-296D-78D8-870B4FC08458}"/>
              </a:ext>
            </a:extLst>
          </p:cNvPr>
          <p:cNvSpPr>
            <a:spLocks noGrp="1"/>
          </p:cNvSpPr>
          <p:nvPr>
            <p:ph type="title"/>
          </p:nvPr>
        </p:nvSpPr>
        <p:spPr>
          <a:xfrm>
            <a:off x="7532835" y="1420706"/>
            <a:ext cx="3466540" cy="4016587"/>
          </a:xfrm>
        </p:spPr>
        <p:txBody>
          <a:bodyPr>
            <a:normAutofit/>
          </a:bodyPr>
          <a:lstStyle/>
          <a:p>
            <a:pPr algn="ctr"/>
            <a:br>
              <a:rPr lang="de-DE" sz="3600" dirty="0"/>
            </a:br>
            <a:r>
              <a:rPr lang="de-DE" sz="3600" dirty="0"/>
              <a:t>Organigramm </a:t>
            </a:r>
            <a:br>
              <a:rPr lang="de-DE" sz="3600" dirty="0"/>
            </a:br>
            <a:endParaRPr lang="de-DE" sz="3600" dirty="0"/>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Franlin Toma">
            <a:extLst>
              <a:ext uri="{FF2B5EF4-FFF2-40B4-BE49-F238E27FC236}">
                <a16:creationId xmlns:a16="http://schemas.microsoft.com/office/drawing/2014/main" id="{58054874-F270-EC70-0E94-483E77CA47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3130" y="2804306"/>
            <a:ext cx="2302935" cy="23029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rio Heinz">
            <a:extLst>
              <a:ext uri="{FF2B5EF4-FFF2-40B4-BE49-F238E27FC236}">
                <a16:creationId xmlns:a16="http://schemas.microsoft.com/office/drawing/2014/main" id="{75303CE4-5C23-5175-E274-43607942F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895" y="840967"/>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8B810EBE-7542-5B90-342B-4127AD129C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604" y="822421"/>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evin Toma">
            <a:extLst>
              <a:ext uri="{FF2B5EF4-FFF2-40B4-BE49-F238E27FC236}">
                <a16:creationId xmlns:a16="http://schemas.microsoft.com/office/drawing/2014/main" id="{43448761-0DD2-31DE-681F-7D77E087D4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670" y="4850531"/>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38063533-8AF5-83A4-5437-60FC19EC8A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8603" y="180944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08B1ACA0-595E-B50C-1FCE-F16A578AEF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4963" y="1809440"/>
            <a:ext cx="899999"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0D033D05-3CE3-3318-AF65-FA081C244B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0291" y="829566"/>
            <a:ext cx="900000" cy="85340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A4841FDC-4D8D-A161-B508-F9EE7CF41B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5789" y="1832266"/>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Jan Niklas Hofmann">
            <a:extLst>
              <a:ext uri="{FF2B5EF4-FFF2-40B4-BE49-F238E27FC236}">
                <a16:creationId xmlns:a16="http://schemas.microsoft.com/office/drawing/2014/main" id="{7B5D7A1A-7FAB-5FBC-EC93-7F2F0E2CB6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4917" y="822421"/>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Dirk Molly">
            <a:extLst>
              <a:ext uri="{FF2B5EF4-FFF2-40B4-BE49-F238E27FC236}">
                <a16:creationId xmlns:a16="http://schemas.microsoft.com/office/drawing/2014/main" id="{C882617A-F780-BCEA-D6AE-B8B1F8CD05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8844" y="3428999"/>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a:extLst>
              <a:ext uri="{FF2B5EF4-FFF2-40B4-BE49-F238E27FC236}">
                <a16:creationId xmlns:a16="http://schemas.microsoft.com/office/drawing/2014/main" id="{061316FA-4925-1519-E903-8A8E8E8810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9670" y="3428999"/>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E6F09FE9-5B31-B626-F060-F8C4F9D0DE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3007" y="3411508"/>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074522CB-1735-215D-806D-D2E2B9A4E239}"/>
              </a:ext>
            </a:extLst>
          </p:cNvPr>
          <p:cNvSpPr txBox="1"/>
          <p:nvPr/>
        </p:nvSpPr>
        <p:spPr>
          <a:xfrm>
            <a:off x="1256209" y="2754587"/>
            <a:ext cx="4742689" cy="523220"/>
          </a:xfrm>
          <a:prstGeom prst="rect">
            <a:avLst/>
          </a:prstGeom>
          <a:noFill/>
        </p:spPr>
        <p:txBody>
          <a:bodyPr wrap="square" rtlCol="0">
            <a:spAutoFit/>
          </a:bodyPr>
          <a:lstStyle/>
          <a:p>
            <a:r>
              <a:rPr lang="de-DE" sz="1400" dirty="0" err="1"/>
              <a:t>Sozialpädagog</a:t>
            </a:r>
            <a:r>
              <a:rPr lang="de-DE" sz="1400" dirty="0"/>
              <a:t>*innen, Sozialarbeiter*innen </a:t>
            </a:r>
          </a:p>
          <a:p>
            <a:r>
              <a:rPr lang="de-DE" sz="1400" dirty="0"/>
              <a:t>und Trainer für soziale Trainingskurse</a:t>
            </a:r>
          </a:p>
        </p:txBody>
      </p:sp>
      <p:sp>
        <p:nvSpPr>
          <p:cNvPr id="6" name="Textfeld 5">
            <a:extLst>
              <a:ext uri="{FF2B5EF4-FFF2-40B4-BE49-F238E27FC236}">
                <a16:creationId xmlns:a16="http://schemas.microsoft.com/office/drawing/2014/main" id="{D579C714-D5FD-C8C4-9944-37053D69F6E4}"/>
              </a:ext>
            </a:extLst>
          </p:cNvPr>
          <p:cNvSpPr txBox="1"/>
          <p:nvPr/>
        </p:nvSpPr>
        <p:spPr>
          <a:xfrm>
            <a:off x="1731573" y="4360406"/>
            <a:ext cx="3111347" cy="307777"/>
          </a:xfrm>
          <a:prstGeom prst="rect">
            <a:avLst/>
          </a:prstGeom>
          <a:noFill/>
        </p:spPr>
        <p:txBody>
          <a:bodyPr wrap="square" rtlCol="0">
            <a:spAutoFit/>
          </a:bodyPr>
          <a:lstStyle/>
          <a:p>
            <a:r>
              <a:rPr lang="de-DE" sz="1400" dirty="0"/>
              <a:t>Schulsozialarbeiter*in</a:t>
            </a:r>
          </a:p>
        </p:txBody>
      </p:sp>
      <p:sp>
        <p:nvSpPr>
          <p:cNvPr id="7" name="Textfeld 6">
            <a:extLst>
              <a:ext uri="{FF2B5EF4-FFF2-40B4-BE49-F238E27FC236}">
                <a16:creationId xmlns:a16="http://schemas.microsoft.com/office/drawing/2014/main" id="{E3397401-6780-3DF5-3CF6-F6CDE1FBE707}"/>
              </a:ext>
            </a:extLst>
          </p:cNvPr>
          <p:cNvSpPr txBox="1"/>
          <p:nvPr/>
        </p:nvSpPr>
        <p:spPr>
          <a:xfrm>
            <a:off x="1792533" y="5774915"/>
            <a:ext cx="2283389" cy="307777"/>
          </a:xfrm>
          <a:prstGeom prst="rect">
            <a:avLst/>
          </a:prstGeom>
          <a:noFill/>
        </p:spPr>
        <p:txBody>
          <a:bodyPr wrap="square" rtlCol="0">
            <a:spAutoFit/>
          </a:bodyPr>
          <a:lstStyle/>
          <a:p>
            <a:r>
              <a:rPr lang="de-DE" sz="1400" dirty="0"/>
              <a:t>Verwaltung und IT</a:t>
            </a:r>
          </a:p>
        </p:txBody>
      </p:sp>
      <p:sp>
        <p:nvSpPr>
          <p:cNvPr id="4" name="Textfeld 3">
            <a:extLst>
              <a:ext uri="{FF2B5EF4-FFF2-40B4-BE49-F238E27FC236}">
                <a16:creationId xmlns:a16="http://schemas.microsoft.com/office/drawing/2014/main" id="{72E441B9-5D91-1713-E720-BCEE9129AF06}"/>
              </a:ext>
            </a:extLst>
          </p:cNvPr>
          <p:cNvSpPr txBox="1"/>
          <p:nvPr/>
        </p:nvSpPr>
        <p:spPr>
          <a:xfrm>
            <a:off x="5602443" y="5131647"/>
            <a:ext cx="2125774" cy="307777"/>
          </a:xfrm>
          <a:prstGeom prst="rect">
            <a:avLst/>
          </a:prstGeom>
          <a:noFill/>
        </p:spPr>
        <p:txBody>
          <a:bodyPr wrap="square" rtlCol="0">
            <a:spAutoFit/>
          </a:bodyPr>
          <a:lstStyle/>
          <a:p>
            <a:r>
              <a:rPr lang="de-DE" sz="1400" dirty="0"/>
              <a:t>Inhaber</a:t>
            </a:r>
          </a:p>
        </p:txBody>
      </p:sp>
    </p:spTree>
    <p:extLst>
      <p:ext uri="{BB962C8B-B14F-4D97-AF65-F5344CB8AC3E}">
        <p14:creationId xmlns:p14="http://schemas.microsoft.com/office/powerpoint/2010/main" val="293781347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FEE10BB6-93C4-4EFD-6802-F573F52649DC}"/>
              </a:ext>
            </a:extLst>
          </p:cNvPr>
          <p:cNvSpPr>
            <a:spLocks noGrp="1"/>
          </p:cNvSpPr>
          <p:nvPr>
            <p:ph type="title"/>
          </p:nvPr>
        </p:nvSpPr>
        <p:spPr>
          <a:xfrm>
            <a:off x="7532834" y="1420706"/>
            <a:ext cx="3561877" cy="4016587"/>
          </a:xfrm>
        </p:spPr>
        <p:txBody>
          <a:bodyPr>
            <a:normAutofit/>
          </a:bodyPr>
          <a:lstStyle/>
          <a:p>
            <a:pPr algn="ctr"/>
            <a:r>
              <a:rPr lang="de-DE" sz="3600" dirty="0"/>
              <a:t>Angebote von </a:t>
            </a:r>
            <a:br>
              <a:rPr lang="de-DE" sz="3600" dirty="0"/>
            </a:br>
            <a:r>
              <a:rPr lang="de-DE" sz="3600" dirty="0"/>
              <a:t>Zeitgeist – </a:t>
            </a:r>
            <a:br>
              <a:rPr lang="de-DE" sz="3600" dirty="0"/>
            </a:br>
            <a:r>
              <a:rPr lang="de-DE" sz="3600" dirty="0"/>
              <a:t>Erziehungshilfen</a:t>
            </a:r>
            <a:br>
              <a:rPr lang="de-DE" sz="3600" dirty="0"/>
            </a:br>
            <a:br>
              <a:rPr lang="de-DE" sz="3600" dirty="0"/>
            </a:br>
            <a:r>
              <a:rPr lang="de-DE" sz="3600" b="1" dirty="0"/>
              <a:t>Hilfen zur Erziehung</a:t>
            </a:r>
          </a:p>
        </p:txBody>
      </p:sp>
      <p:sp>
        <p:nvSpPr>
          <p:cNvPr id="3" name="Inhaltsplatzhalter 2">
            <a:extLst>
              <a:ext uri="{FF2B5EF4-FFF2-40B4-BE49-F238E27FC236}">
                <a16:creationId xmlns:a16="http://schemas.microsoft.com/office/drawing/2014/main" id="{FD1DDF68-7878-CDE7-402C-7E19DD5AB8BA}"/>
              </a:ext>
            </a:extLst>
          </p:cNvPr>
          <p:cNvSpPr>
            <a:spLocks noGrp="1"/>
          </p:cNvSpPr>
          <p:nvPr>
            <p:ph idx="1"/>
          </p:nvPr>
        </p:nvSpPr>
        <p:spPr>
          <a:xfrm>
            <a:off x="784859" y="1146048"/>
            <a:ext cx="6570839" cy="4934712"/>
          </a:xfrm>
        </p:spPr>
        <p:txBody>
          <a:bodyPr anchor="ctr">
            <a:normAutofit fontScale="92500" lnSpcReduction="10000"/>
          </a:bodyPr>
          <a:lstStyle/>
          <a:p>
            <a:pPr marL="0" indent="0" algn="ctr">
              <a:buNone/>
            </a:pPr>
            <a:r>
              <a:rPr lang="de-DE" sz="2200" b="1" i="1" dirty="0">
                <a:solidFill>
                  <a:schemeClr val="tx1">
                    <a:lumMod val="75000"/>
                    <a:lumOff val="25000"/>
                  </a:schemeClr>
                </a:solidFill>
              </a:rPr>
              <a:t>Sozialpädagogisches ambulantes Clearing </a:t>
            </a:r>
          </a:p>
          <a:p>
            <a:pPr marL="0" indent="0" algn="ctr">
              <a:buNone/>
            </a:pPr>
            <a:r>
              <a:rPr lang="de-DE" sz="1700" i="1" dirty="0">
                <a:solidFill>
                  <a:schemeClr val="tx1">
                    <a:lumMod val="75000"/>
                    <a:lumOff val="25000"/>
                  </a:schemeClr>
                </a:solidFill>
              </a:rPr>
              <a:t>§27 Abs. 2 SGB VIII</a:t>
            </a:r>
          </a:p>
          <a:p>
            <a:pPr marL="0" indent="0" algn="ctr">
              <a:buNone/>
            </a:pPr>
            <a:endParaRPr lang="de-DE" sz="2000" i="1" dirty="0">
              <a:solidFill>
                <a:schemeClr val="tx1">
                  <a:lumMod val="75000"/>
                  <a:lumOff val="25000"/>
                </a:schemeClr>
              </a:solidFill>
            </a:endParaRPr>
          </a:p>
          <a:p>
            <a:r>
              <a:rPr lang="de-DE" dirty="0">
                <a:solidFill>
                  <a:schemeClr val="tx1">
                    <a:lumMod val="75000"/>
                    <a:lumOff val="25000"/>
                  </a:schemeClr>
                </a:solidFill>
              </a:rPr>
              <a:t>Erkennen von Herausforderungen in Familien mit Hilfebedarf</a:t>
            </a:r>
          </a:p>
          <a:p>
            <a:r>
              <a:rPr lang="de-DE" dirty="0">
                <a:solidFill>
                  <a:schemeClr val="tx1">
                    <a:lumMod val="75000"/>
                    <a:lumOff val="25000"/>
                  </a:schemeClr>
                </a:solidFill>
              </a:rPr>
              <a:t>Aussprechen von fachlich begründeten Empfehlungen auf Grundlage von verschiedenen Beobachtungsmethoden </a:t>
            </a:r>
          </a:p>
          <a:p>
            <a:r>
              <a:rPr lang="de-DE" dirty="0">
                <a:solidFill>
                  <a:schemeClr val="tx1">
                    <a:lumMod val="75000"/>
                    <a:lumOff val="25000"/>
                  </a:schemeClr>
                </a:solidFill>
              </a:rPr>
              <a:t>Gemeinsames Erstellen von Genogrammen und Ressourcenkarten</a:t>
            </a:r>
          </a:p>
          <a:p>
            <a:endParaRPr lang="de-DE" dirty="0">
              <a:solidFill>
                <a:schemeClr val="tx1">
                  <a:lumMod val="75000"/>
                  <a:lumOff val="25000"/>
                </a:schemeClr>
              </a:solidFill>
            </a:endParaRPr>
          </a:p>
          <a:p>
            <a:pPr>
              <a:buFont typeface="Wingdings" pitchFamily="2" charset="2"/>
              <a:buChar char="à"/>
            </a:pPr>
            <a:r>
              <a:rPr lang="de-DE" dirty="0">
                <a:solidFill>
                  <a:schemeClr val="tx1">
                    <a:lumMod val="75000"/>
                    <a:lumOff val="25000"/>
                  </a:schemeClr>
                </a:solidFill>
                <a:sym typeface="Wingdings" pitchFamily="2" charset="2"/>
              </a:rPr>
              <a:t> wird eingesetzt, wenn Hilfebedarf vorhanden ist, aber die Art der</a:t>
            </a:r>
          </a:p>
          <a:p>
            <a:pPr marL="0" indent="0">
              <a:buNone/>
            </a:pPr>
            <a:r>
              <a:rPr lang="de-DE" dirty="0">
                <a:solidFill>
                  <a:schemeClr val="tx1">
                    <a:lumMod val="75000"/>
                    <a:lumOff val="25000"/>
                  </a:schemeClr>
                </a:solidFill>
                <a:sym typeface="Wingdings" pitchFamily="2" charset="2"/>
              </a:rPr>
              <a:t>     Hilfe noch unklar ist oder Hilfe bei Einschätzung von § 8a nötig ist </a:t>
            </a:r>
          </a:p>
          <a:p>
            <a:pPr marL="0" indent="0">
              <a:buNone/>
            </a:pPr>
            <a:endParaRPr lang="de-DE" dirty="0">
              <a:solidFill>
                <a:schemeClr val="tx1">
                  <a:lumMod val="75000"/>
                  <a:lumOff val="25000"/>
                </a:schemeClr>
              </a:solidFill>
              <a:sym typeface="Wingdings" pitchFamily="2" charset="2"/>
            </a:endParaRPr>
          </a:p>
          <a:p>
            <a:pPr marL="0" indent="0">
              <a:buNone/>
            </a:pPr>
            <a:r>
              <a:rPr lang="de-DE" b="1" dirty="0">
                <a:solidFill>
                  <a:schemeClr val="tx1">
                    <a:lumMod val="75000"/>
                    <a:lumOff val="25000"/>
                  </a:schemeClr>
                </a:solidFill>
              </a:rPr>
              <a:t>Zielgruppe: </a:t>
            </a:r>
          </a:p>
          <a:p>
            <a:pPr marL="0" indent="0">
              <a:buNone/>
            </a:pPr>
            <a:r>
              <a:rPr lang="de-DE" dirty="0">
                <a:solidFill>
                  <a:schemeClr val="tx1">
                    <a:lumMod val="75000"/>
                    <a:lumOff val="25000"/>
                  </a:schemeClr>
                </a:solidFill>
              </a:rPr>
              <a:t>Familien mit Kindern/Jugendlichen in unterschiedlichen</a:t>
            </a:r>
          </a:p>
          <a:p>
            <a:pPr marL="0" indent="0">
              <a:buNone/>
            </a:pPr>
            <a:r>
              <a:rPr lang="de-DE" dirty="0">
                <a:solidFill>
                  <a:schemeClr val="tx1">
                    <a:lumMod val="75000"/>
                    <a:lumOff val="25000"/>
                  </a:schemeClr>
                </a:solidFill>
              </a:rPr>
              <a:t>Lebenssituationen, die sich auf das Angebot einlassen können</a:t>
            </a: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40855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FEE10BB6-93C4-4EFD-6802-F573F52649DC}"/>
              </a:ext>
            </a:extLst>
          </p:cNvPr>
          <p:cNvSpPr>
            <a:spLocks noGrp="1"/>
          </p:cNvSpPr>
          <p:nvPr>
            <p:ph type="title"/>
          </p:nvPr>
        </p:nvSpPr>
        <p:spPr>
          <a:xfrm>
            <a:off x="7532834" y="1420706"/>
            <a:ext cx="3561877" cy="4016587"/>
          </a:xfrm>
        </p:spPr>
        <p:txBody>
          <a:bodyPr>
            <a:normAutofit/>
          </a:bodyPr>
          <a:lstStyle/>
          <a:p>
            <a:pPr algn="ctr"/>
            <a:r>
              <a:rPr lang="de-DE" sz="3600" dirty="0"/>
              <a:t>Angebote von </a:t>
            </a:r>
            <a:br>
              <a:rPr lang="de-DE" sz="3600" dirty="0"/>
            </a:br>
            <a:r>
              <a:rPr lang="de-DE" sz="3600" dirty="0"/>
              <a:t>Zeitgeist – </a:t>
            </a:r>
            <a:br>
              <a:rPr lang="de-DE" sz="3600" dirty="0"/>
            </a:br>
            <a:r>
              <a:rPr lang="de-DE" sz="3600" dirty="0"/>
              <a:t>Erziehungshilfen</a:t>
            </a:r>
            <a:br>
              <a:rPr lang="de-DE" sz="3600" dirty="0"/>
            </a:br>
            <a:br>
              <a:rPr lang="de-DE" sz="3600" dirty="0"/>
            </a:br>
            <a:r>
              <a:rPr lang="de-DE" sz="3600" b="1" dirty="0"/>
              <a:t>Hilfen zur Erziehung</a:t>
            </a:r>
          </a:p>
        </p:txBody>
      </p:sp>
      <p:sp>
        <p:nvSpPr>
          <p:cNvPr id="3" name="Inhaltsplatzhalter 2">
            <a:extLst>
              <a:ext uri="{FF2B5EF4-FFF2-40B4-BE49-F238E27FC236}">
                <a16:creationId xmlns:a16="http://schemas.microsoft.com/office/drawing/2014/main" id="{FD1DDF68-7878-CDE7-402C-7E19DD5AB8BA}"/>
              </a:ext>
            </a:extLst>
          </p:cNvPr>
          <p:cNvSpPr>
            <a:spLocks noGrp="1"/>
          </p:cNvSpPr>
          <p:nvPr>
            <p:ph idx="1"/>
          </p:nvPr>
        </p:nvSpPr>
        <p:spPr>
          <a:xfrm>
            <a:off x="784859" y="1146048"/>
            <a:ext cx="6570839" cy="4934712"/>
          </a:xfrm>
        </p:spPr>
        <p:txBody>
          <a:bodyPr anchor="ctr">
            <a:normAutofit fontScale="92500" lnSpcReduction="10000"/>
          </a:bodyPr>
          <a:lstStyle/>
          <a:p>
            <a:pPr marL="0" indent="0" algn="ctr">
              <a:buNone/>
            </a:pPr>
            <a:r>
              <a:rPr lang="de-DE" sz="2200" b="1" i="1" dirty="0">
                <a:solidFill>
                  <a:schemeClr val="tx1">
                    <a:lumMod val="75000"/>
                    <a:lumOff val="25000"/>
                  </a:schemeClr>
                </a:solidFill>
              </a:rPr>
              <a:t>Sozialpädagogische Familienhilfe (SPFH)</a:t>
            </a:r>
          </a:p>
          <a:p>
            <a:pPr marL="0" indent="0" algn="ctr">
              <a:buNone/>
            </a:pPr>
            <a:r>
              <a:rPr lang="de-DE" sz="1700" i="1" dirty="0">
                <a:solidFill>
                  <a:schemeClr val="tx1">
                    <a:lumMod val="75000"/>
                    <a:lumOff val="25000"/>
                  </a:schemeClr>
                </a:solidFill>
              </a:rPr>
              <a:t>§31 SGB VIII</a:t>
            </a:r>
          </a:p>
          <a:p>
            <a:pPr marL="0" indent="0" algn="ctr">
              <a:buNone/>
            </a:pPr>
            <a:endParaRPr lang="de-DE" sz="2000" i="1" dirty="0">
              <a:solidFill>
                <a:schemeClr val="tx1">
                  <a:lumMod val="75000"/>
                  <a:lumOff val="25000"/>
                </a:schemeClr>
              </a:solidFill>
            </a:endParaRPr>
          </a:p>
          <a:p>
            <a:r>
              <a:rPr lang="de-DE" dirty="0">
                <a:solidFill>
                  <a:schemeClr val="tx1">
                    <a:lumMod val="75000"/>
                    <a:lumOff val="25000"/>
                  </a:schemeClr>
                </a:solidFill>
              </a:rPr>
              <a:t>“…soll durch intensive Betreuung und Begleitung Familien in ihren Erziehungsaufgaben, bei der Bewältigung von Alltagsproblemen, der Lösung von Konflikten und Krisen, im Kontakt mit Ämtern und Institutionen unterstützen und Hilfe zur Selbsthilfe geben. Sie ist in der Regel auf längere Dauer angelegt und erfordert die Mitarbeit der Familie.“</a:t>
            </a:r>
          </a:p>
          <a:p>
            <a:endParaRPr lang="de-DE" dirty="0">
              <a:solidFill>
                <a:schemeClr val="tx1">
                  <a:lumMod val="75000"/>
                  <a:lumOff val="25000"/>
                </a:schemeClr>
              </a:solidFill>
            </a:endParaRPr>
          </a:p>
          <a:p>
            <a:pPr marL="0" indent="0">
              <a:buNone/>
            </a:pPr>
            <a:r>
              <a:rPr lang="de-DE" dirty="0">
                <a:solidFill>
                  <a:schemeClr val="tx1">
                    <a:lumMod val="75000"/>
                    <a:lumOff val="25000"/>
                  </a:schemeClr>
                </a:solidFill>
                <a:sym typeface="Wingdings" pitchFamily="2" charset="2"/>
              </a:rPr>
              <a:t> </a:t>
            </a:r>
            <a:r>
              <a:rPr lang="de-DE" dirty="0">
                <a:solidFill>
                  <a:schemeClr val="tx1">
                    <a:lumMod val="75000"/>
                    <a:lumOff val="25000"/>
                  </a:schemeClr>
                </a:solidFill>
              </a:rPr>
              <a:t>Hilfe zur Selbsthilfe und Aktivierung von Ressourcen im Familiensystem</a:t>
            </a:r>
          </a:p>
          <a:p>
            <a:pPr marL="0" indent="0">
              <a:buNone/>
            </a:pPr>
            <a:endParaRPr lang="de-DE" dirty="0">
              <a:solidFill>
                <a:schemeClr val="tx1">
                  <a:lumMod val="75000"/>
                  <a:lumOff val="25000"/>
                </a:schemeClr>
              </a:solidFill>
              <a:sym typeface="Wingdings" pitchFamily="2" charset="2"/>
            </a:endParaRPr>
          </a:p>
          <a:p>
            <a:pPr marL="0" indent="0">
              <a:buNone/>
            </a:pPr>
            <a:r>
              <a:rPr lang="de-DE" b="1" dirty="0">
                <a:solidFill>
                  <a:schemeClr val="tx1">
                    <a:lumMod val="75000"/>
                    <a:lumOff val="25000"/>
                  </a:schemeClr>
                </a:solidFill>
              </a:rPr>
              <a:t>Zielgruppe: </a:t>
            </a:r>
          </a:p>
          <a:p>
            <a:pPr marL="0" indent="0">
              <a:buNone/>
            </a:pPr>
            <a:r>
              <a:rPr lang="de-DE" dirty="0">
                <a:solidFill>
                  <a:schemeClr val="tx1">
                    <a:lumMod val="75000"/>
                    <a:lumOff val="25000"/>
                  </a:schemeClr>
                </a:solidFill>
              </a:rPr>
              <a:t>Familien und Alleinerziehende mit minderjährigen Kindern, die durch gesellschaftliche Entwicklung und innerfamiliären Probleme belastet sind </a:t>
            </a: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39835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FEE10BB6-93C4-4EFD-6802-F573F52649DC}"/>
              </a:ext>
            </a:extLst>
          </p:cNvPr>
          <p:cNvSpPr>
            <a:spLocks noGrp="1"/>
          </p:cNvSpPr>
          <p:nvPr>
            <p:ph type="title"/>
          </p:nvPr>
        </p:nvSpPr>
        <p:spPr>
          <a:xfrm>
            <a:off x="7532834" y="1420706"/>
            <a:ext cx="3561877" cy="4016587"/>
          </a:xfrm>
        </p:spPr>
        <p:txBody>
          <a:bodyPr>
            <a:normAutofit/>
          </a:bodyPr>
          <a:lstStyle/>
          <a:p>
            <a:pPr algn="ctr"/>
            <a:r>
              <a:rPr lang="de-DE" sz="3600" dirty="0"/>
              <a:t>Angebote von </a:t>
            </a:r>
            <a:br>
              <a:rPr lang="de-DE" sz="3600" dirty="0"/>
            </a:br>
            <a:r>
              <a:rPr lang="de-DE" sz="3600" dirty="0"/>
              <a:t>Zeitgeist – </a:t>
            </a:r>
            <a:br>
              <a:rPr lang="de-DE" sz="3600" dirty="0"/>
            </a:br>
            <a:r>
              <a:rPr lang="de-DE" sz="3600" dirty="0"/>
              <a:t>Erziehungshilfen</a:t>
            </a:r>
            <a:br>
              <a:rPr lang="de-DE" sz="3600" dirty="0"/>
            </a:br>
            <a:br>
              <a:rPr lang="de-DE" sz="3600" dirty="0"/>
            </a:br>
            <a:r>
              <a:rPr lang="de-DE" sz="3600" b="1" dirty="0"/>
              <a:t>Hilfen zur Erziehung</a:t>
            </a:r>
          </a:p>
        </p:txBody>
      </p:sp>
      <p:sp>
        <p:nvSpPr>
          <p:cNvPr id="3" name="Inhaltsplatzhalter 2">
            <a:extLst>
              <a:ext uri="{FF2B5EF4-FFF2-40B4-BE49-F238E27FC236}">
                <a16:creationId xmlns:a16="http://schemas.microsoft.com/office/drawing/2014/main" id="{FD1DDF68-7878-CDE7-402C-7E19DD5AB8BA}"/>
              </a:ext>
            </a:extLst>
          </p:cNvPr>
          <p:cNvSpPr>
            <a:spLocks noGrp="1"/>
          </p:cNvSpPr>
          <p:nvPr>
            <p:ph idx="1"/>
          </p:nvPr>
        </p:nvSpPr>
        <p:spPr>
          <a:xfrm>
            <a:off x="784860" y="1146048"/>
            <a:ext cx="6255928" cy="4934712"/>
          </a:xfrm>
        </p:spPr>
        <p:txBody>
          <a:bodyPr anchor="ctr">
            <a:normAutofit fontScale="92500" lnSpcReduction="10000"/>
          </a:bodyPr>
          <a:lstStyle/>
          <a:p>
            <a:pPr marL="0" indent="0" algn="ctr">
              <a:buNone/>
            </a:pPr>
            <a:r>
              <a:rPr lang="de-DE" sz="2200" b="1" i="1" dirty="0">
                <a:solidFill>
                  <a:schemeClr val="tx1">
                    <a:lumMod val="75000"/>
                    <a:lumOff val="25000"/>
                  </a:schemeClr>
                </a:solidFill>
              </a:rPr>
              <a:t>Erziehungsbeistand (EB), Betreuungshelfer</a:t>
            </a:r>
          </a:p>
          <a:p>
            <a:pPr marL="0" indent="0" algn="ctr">
              <a:buNone/>
            </a:pPr>
            <a:r>
              <a:rPr lang="de-DE" sz="1700" i="1" dirty="0">
                <a:solidFill>
                  <a:schemeClr val="tx1">
                    <a:lumMod val="75000"/>
                    <a:lumOff val="25000"/>
                  </a:schemeClr>
                </a:solidFill>
              </a:rPr>
              <a:t>§30 SGB VIII</a:t>
            </a:r>
          </a:p>
          <a:p>
            <a:pPr marL="0" indent="0" algn="ctr">
              <a:buNone/>
            </a:pPr>
            <a:endParaRPr lang="de-DE" sz="2000" i="1" dirty="0">
              <a:solidFill>
                <a:schemeClr val="tx1">
                  <a:lumMod val="75000"/>
                  <a:lumOff val="25000"/>
                </a:schemeClr>
              </a:solidFill>
            </a:endParaRPr>
          </a:p>
          <a:p>
            <a:r>
              <a:rPr lang="de-DE" dirty="0">
                <a:solidFill>
                  <a:schemeClr val="tx1">
                    <a:lumMod val="75000"/>
                    <a:lumOff val="25000"/>
                  </a:schemeClr>
                </a:solidFill>
              </a:rPr>
              <a:t>klassische ambulante Hilfe, unterstützt die familiäre Erziehung unter Einbeziehung des sozialen Umfelds </a:t>
            </a:r>
          </a:p>
          <a:p>
            <a:r>
              <a:rPr lang="de-DE" dirty="0">
                <a:solidFill>
                  <a:schemeClr val="tx1">
                    <a:lumMod val="75000"/>
                    <a:lumOff val="25000"/>
                  </a:schemeClr>
                </a:solidFill>
              </a:rPr>
              <a:t>Unterstützung in herausfordernden und konfliktbehafteten Situationen</a:t>
            </a:r>
          </a:p>
          <a:p>
            <a:r>
              <a:rPr lang="de-DE" dirty="0">
                <a:solidFill>
                  <a:schemeClr val="tx1">
                    <a:lumMod val="75000"/>
                    <a:lumOff val="25000"/>
                  </a:schemeClr>
                </a:solidFill>
              </a:rPr>
              <a:t>Hilfe bei der Förderung der Eigenverantwortung und Selbstbestimmung</a:t>
            </a:r>
          </a:p>
          <a:p>
            <a:pPr>
              <a:buFont typeface="Wingdings" pitchFamily="2" charset="2"/>
              <a:buChar char="à"/>
            </a:pPr>
            <a:endParaRPr lang="de-DE" dirty="0">
              <a:solidFill>
                <a:schemeClr val="tx1">
                  <a:lumMod val="75000"/>
                  <a:lumOff val="25000"/>
                </a:schemeClr>
              </a:solidFill>
              <a:sym typeface="Wingdings" pitchFamily="2" charset="2"/>
            </a:endParaRPr>
          </a:p>
          <a:p>
            <a:pPr marL="0" indent="0">
              <a:buNone/>
            </a:pPr>
            <a:r>
              <a:rPr lang="de-DE" b="1" dirty="0">
                <a:solidFill>
                  <a:schemeClr val="tx1">
                    <a:lumMod val="75000"/>
                    <a:lumOff val="25000"/>
                  </a:schemeClr>
                </a:solidFill>
              </a:rPr>
              <a:t>Zielgruppe: </a:t>
            </a:r>
          </a:p>
          <a:p>
            <a:pPr marL="0" indent="0">
              <a:buNone/>
            </a:pPr>
            <a:r>
              <a:rPr lang="de-DE" dirty="0">
                <a:solidFill>
                  <a:schemeClr val="tx1">
                    <a:lumMod val="75000"/>
                    <a:lumOff val="25000"/>
                  </a:schemeClr>
                </a:solidFill>
              </a:rPr>
              <a:t>Männliche Kinder und Jugendliche, bei deren die geistige oder seelische altersentsprechende Entwicklung gefährdet oder geschädigt ist</a:t>
            </a:r>
          </a:p>
          <a:p>
            <a:pPr marL="0" indent="0">
              <a:buNone/>
            </a:pPr>
            <a:r>
              <a:rPr lang="de-DE" dirty="0">
                <a:solidFill>
                  <a:schemeClr val="tx1">
                    <a:lumMod val="75000"/>
                    <a:lumOff val="25000"/>
                  </a:schemeClr>
                </a:solidFill>
              </a:rPr>
              <a:t>(z.B. Betroffene aus problematischen Familien, belasteten Familien,</a:t>
            </a:r>
          </a:p>
          <a:p>
            <a:pPr marL="0" indent="0">
              <a:buNone/>
            </a:pPr>
            <a:r>
              <a:rPr lang="de-DE" dirty="0">
                <a:solidFill>
                  <a:schemeClr val="tx1">
                    <a:lumMod val="75000"/>
                    <a:lumOff val="25000"/>
                  </a:schemeClr>
                </a:solidFill>
              </a:rPr>
              <a:t>        Alleinerziehenden Familien )</a:t>
            </a: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92066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FEE10BB6-93C4-4EFD-6802-F573F52649DC}"/>
              </a:ext>
            </a:extLst>
          </p:cNvPr>
          <p:cNvSpPr>
            <a:spLocks noGrp="1"/>
          </p:cNvSpPr>
          <p:nvPr>
            <p:ph type="title"/>
          </p:nvPr>
        </p:nvSpPr>
        <p:spPr>
          <a:xfrm>
            <a:off x="7532834" y="1420706"/>
            <a:ext cx="3561877" cy="4016587"/>
          </a:xfrm>
        </p:spPr>
        <p:txBody>
          <a:bodyPr>
            <a:normAutofit/>
          </a:bodyPr>
          <a:lstStyle/>
          <a:p>
            <a:pPr algn="ctr"/>
            <a:r>
              <a:rPr lang="de-DE" sz="3600" dirty="0"/>
              <a:t>Angebote von </a:t>
            </a:r>
            <a:br>
              <a:rPr lang="de-DE" sz="3600" dirty="0"/>
            </a:br>
            <a:r>
              <a:rPr lang="de-DE" sz="3600" dirty="0"/>
              <a:t>Zeitgeist – </a:t>
            </a:r>
            <a:br>
              <a:rPr lang="de-DE" sz="3600" dirty="0"/>
            </a:br>
            <a:r>
              <a:rPr lang="de-DE" sz="3600" dirty="0"/>
              <a:t>Erziehungshilfen</a:t>
            </a:r>
            <a:br>
              <a:rPr lang="de-DE" sz="3600" dirty="0"/>
            </a:br>
            <a:br>
              <a:rPr lang="de-DE" sz="3600" dirty="0"/>
            </a:br>
            <a:r>
              <a:rPr lang="de-DE" sz="3600" b="1" dirty="0"/>
              <a:t>Hilfen zur Erziehung</a:t>
            </a:r>
          </a:p>
        </p:txBody>
      </p:sp>
      <p:sp>
        <p:nvSpPr>
          <p:cNvPr id="3" name="Inhaltsplatzhalter 2">
            <a:extLst>
              <a:ext uri="{FF2B5EF4-FFF2-40B4-BE49-F238E27FC236}">
                <a16:creationId xmlns:a16="http://schemas.microsoft.com/office/drawing/2014/main" id="{FD1DDF68-7878-CDE7-402C-7E19DD5AB8BA}"/>
              </a:ext>
            </a:extLst>
          </p:cNvPr>
          <p:cNvSpPr>
            <a:spLocks noGrp="1"/>
          </p:cNvSpPr>
          <p:nvPr>
            <p:ph idx="1"/>
          </p:nvPr>
        </p:nvSpPr>
        <p:spPr>
          <a:xfrm>
            <a:off x="760475" y="1146048"/>
            <a:ext cx="6570839" cy="4934712"/>
          </a:xfrm>
        </p:spPr>
        <p:txBody>
          <a:bodyPr anchor="ctr">
            <a:normAutofit lnSpcReduction="10000"/>
          </a:bodyPr>
          <a:lstStyle/>
          <a:p>
            <a:pPr marL="0" indent="0" algn="ctr">
              <a:buNone/>
            </a:pPr>
            <a:r>
              <a:rPr lang="de-DE" sz="2000" b="1" i="1" dirty="0">
                <a:solidFill>
                  <a:schemeClr val="tx1">
                    <a:lumMod val="75000"/>
                    <a:lumOff val="25000"/>
                  </a:schemeClr>
                </a:solidFill>
              </a:rPr>
              <a:t>Betreuungsweisungen</a:t>
            </a:r>
            <a:endParaRPr lang="de-DE" sz="2200" b="1" i="1" dirty="0">
              <a:solidFill>
                <a:schemeClr val="tx1">
                  <a:lumMod val="75000"/>
                  <a:lumOff val="25000"/>
                </a:schemeClr>
              </a:solidFill>
            </a:endParaRPr>
          </a:p>
          <a:p>
            <a:pPr marL="0" indent="0" algn="ctr">
              <a:buNone/>
            </a:pPr>
            <a:r>
              <a:rPr lang="de-DE" sz="1600" i="1" dirty="0">
                <a:solidFill>
                  <a:schemeClr val="tx1">
                    <a:lumMod val="75000"/>
                    <a:lumOff val="25000"/>
                  </a:schemeClr>
                </a:solidFill>
              </a:rPr>
              <a:t>§§10 JGG (Jugendgerichtsgesetz)</a:t>
            </a:r>
          </a:p>
          <a:p>
            <a:pPr marL="0" indent="0" algn="ctr">
              <a:buNone/>
            </a:pPr>
            <a:endParaRPr lang="de-DE" sz="2000" i="1" dirty="0">
              <a:solidFill>
                <a:schemeClr val="tx1">
                  <a:lumMod val="75000"/>
                  <a:lumOff val="25000"/>
                </a:schemeClr>
              </a:solidFill>
            </a:endParaRPr>
          </a:p>
          <a:p>
            <a:r>
              <a:rPr lang="de-DE" dirty="0">
                <a:solidFill>
                  <a:schemeClr val="tx1">
                    <a:lumMod val="75000"/>
                    <a:lumOff val="25000"/>
                  </a:schemeClr>
                </a:solidFill>
              </a:rPr>
              <a:t>Einzelbetreuung, die durch Jugendrichter*innen angeordnet wird</a:t>
            </a:r>
          </a:p>
          <a:p>
            <a:r>
              <a:rPr lang="de-DE" b="1" dirty="0">
                <a:solidFill>
                  <a:schemeClr val="tx1">
                    <a:lumMod val="75000"/>
                    <a:lumOff val="25000"/>
                  </a:schemeClr>
                </a:solidFill>
              </a:rPr>
              <a:t>Ziel: </a:t>
            </a:r>
            <a:r>
              <a:rPr lang="de-DE" dirty="0">
                <a:solidFill>
                  <a:schemeClr val="tx1">
                    <a:lumMod val="75000"/>
                    <a:lumOff val="25000"/>
                  </a:schemeClr>
                </a:solidFill>
              </a:rPr>
              <a:t>jugendliche Straftäter in ihrer Lebenswelt abholen, Unterstützung bei kritischen Lebenssituationen, Entwicklungsdefizite abbauen und Selbstwirksamkeit stärken</a:t>
            </a:r>
          </a:p>
          <a:p>
            <a:endParaRPr lang="de-DE" dirty="0">
              <a:solidFill>
                <a:schemeClr val="tx1">
                  <a:lumMod val="75000"/>
                  <a:lumOff val="25000"/>
                </a:schemeClr>
              </a:solidFill>
            </a:endParaRPr>
          </a:p>
          <a:p>
            <a:pPr>
              <a:buFont typeface="Wingdings" pitchFamily="2" charset="2"/>
              <a:buChar char="à"/>
            </a:pPr>
            <a:r>
              <a:rPr lang="de-DE" dirty="0">
                <a:solidFill>
                  <a:schemeClr val="tx1">
                    <a:lumMod val="75000"/>
                    <a:lumOff val="25000"/>
                  </a:schemeClr>
                </a:solidFill>
                <a:sym typeface="Wingdings" pitchFamily="2" charset="2"/>
              </a:rPr>
              <a:t> „Klare Linie mit Herz“: klarer Raum durch Einfordern von Zuverlässigkeit und Verantwortung , gegenseitigem Respekt und Verständnis für die Person bei gleichzeitiger Ablehnung der schädlichen Verhaltensweisen </a:t>
            </a:r>
          </a:p>
          <a:p>
            <a:pPr marL="0" indent="0">
              <a:buNone/>
            </a:pPr>
            <a:endParaRPr lang="de-DE" dirty="0">
              <a:solidFill>
                <a:schemeClr val="tx1">
                  <a:lumMod val="75000"/>
                  <a:lumOff val="25000"/>
                </a:schemeClr>
              </a:solidFill>
              <a:sym typeface="Wingdings" pitchFamily="2" charset="2"/>
            </a:endParaRPr>
          </a:p>
          <a:p>
            <a:pPr marL="0" indent="0">
              <a:buNone/>
            </a:pPr>
            <a:r>
              <a:rPr lang="de-DE" b="1" dirty="0">
                <a:solidFill>
                  <a:schemeClr val="tx1">
                    <a:lumMod val="75000"/>
                    <a:lumOff val="25000"/>
                  </a:schemeClr>
                </a:solidFill>
              </a:rPr>
              <a:t>Zielgruppe: </a:t>
            </a:r>
          </a:p>
          <a:p>
            <a:pPr marL="0" indent="0">
              <a:buNone/>
            </a:pPr>
            <a:r>
              <a:rPr lang="de-DE" dirty="0">
                <a:solidFill>
                  <a:schemeClr val="tx1">
                    <a:lumMod val="75000"/>
                    <a:lumOff val="25000"/>
                  </a:schemeClr>
                </a:solidFill>
              </a:rPr>
              <a:t>männliche Jugendliche und Heranwachsende Straftäter </a:t>
            </a: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32825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FEE10BB6-93C4-4EFD-6802-F573F52649DC}"/>
              </a:ext>
            </a:extLst>
          </p:cNvPr>
          <p:cNvSpPr>
            <a:spLocks noGrp="1"/>
          </p:cNvSpPr>
          <p:nvPr>
            <p:ph type="title"/>
          </p:nvPr>
        </p:nvSpPr>
        <p:spPr>
          <a:xfrm>
            <a:off x="7532834" y="1420706"/>
            <a:ext cx="3561877" cy="4016587"/>
          </a:xfrm>
        </p:spPr>
        <p:txBody>
          <a:bodyPr>
            <a:normAutofit/>
          </a:bodyPr>
          <a:lstStyle/>
          <a:p>
            <a:pPr algn="ctr"/>
            <a:r>
              <a:rPr lang="de-DE" sz="3600" dirty="0"/>
              <a:t>Angebote von </a:t>
            </a:r>
            <a:br>
              <a:rPr lang="de-DE" sz="3600" dirty="0"/>
            </a:br>
            <a:r>
              <a:rPr lang="de-DE" sz="3600" dirty="0"/>
              <a:t>Zeitgeist – </a:t>
            </a:r>
            <a:br>
              <a:rPr lang="de-DE" sz="3600" dirty="0"/>
            </a:br>
            <a:r>
              <a:rPr lang="de-DE" sz="3600" dirty="0"/>
              <a:t>Erziehungshilfen</a:t>
            </a:r>
            <a:br>
              <a:rPr lang="de-DE" sz="3600" dirty="0"/>
            </a:br>
            <a:br>
              <a:rPr lang="de-DE" sz="3600" dirty="0"/>
            </a:br>
            <a:r>
              <a:rPr lang="de-DE" sz="3600" b="1" dirty="0"/>
              <a:t>Hilfen zur Erziehung</a:t>
            </a:r>
          </a:p>
        </p:txBody>
      </p:sp>
      <p:sp>
        <p:nvSpPr>
          <p:cNvPr id="3" name="Inhaltsplatzhalter 2">
            <a:extLst>
              <a:ext uri="{FF2B5EF4-FFF2-40B4-BE49-F238E27FC236}">
                <a16:creationId xmlns:a16="http://schemas.microsoft.com/office/drawing/2014/main" id="{FD1DDF68-7878-CDE7-402C-7E19DD5AB8BA}"/>
              </a:ext>
            </a:extLst>
          </p:cNvPr>
          <p:cNvSpPr>
            <a:spLocks noGrp="1"/>
          </p:cNvSpPr>
          <p:nvPr>
            <p:ph idx="1"/>
          </p:nvPr>
        </p:nvSpPr>
        <p:spPr>
          <a:xfrm>
            <a:off x="784859" y="1146048"/>
            <a:ext cx="6570839" cy="4934712"/>
          </a:xfrm>
        </p:spPr>
        <p:txBody>
          <a:bodyPr anchor="ctr">
            <a:normAutofit fontScale="92500" lnSpcReduction="20000"/>
          </a:bodyPr>
          <a:lstStyle/>
          <a:p>
            <a:pPr marL="0" indent="0" algn="ctr">
              <a:buNone/>
            </a:pPr>
            <a:r>
              <a:rPr lang="de-DE" sz="2200" b="1" i="1" dirty="0">
                <a:solidFill>
                  <a:schemeClr val="tx1">
                    <a:lumMod val="75000"/>
                    <a:lumOff val="25000"/>
                  </a:schemeClr>
                </a:solidFill>
              </a:rPr>
              <a:t>Kontrollierter Umgang</a:t>
            </a:r>
          </a:p>
          <a:p>
            <a:pPr marL="0" indent="0" algn="ctr">
              <a:buNone/>
            </a:pPr>
            <a:r>
              <a:rPr lang="de-DE" sz="1700" i="1" dirty="0">
                <a:solidFill>
                  <a:schemeClr val="tx1">
                    <a:lumMod val="75000"/>
                    <a:lumOff val="25000"/>
                  </a:schemeClr>
                </a:solidFill>
              </a:rPr>
              <a:t>§18 Abs. 3 SGB VIII</a:t>
            </a:r>
          </a:p>
          <a:p>
            <a:pPr marL="0" indent="0" algn="ctr">
              <a:buNone/>
            </a:pPr>
            <a:endParaRPr lang="de-DE" sz="2000" i="1" dirty="0">
              <a:solidFill>
                <a:schemeClr val="tx1">
                  <a:lumMod val="75000"/>
                  <a:lumOff val="25000"/>
                </a:schemeClr>
              </a:solidFill>
            </a:endParaRPr>
          </a:p>
          <a:p>
            <a:r>
              <a:rPr lang="de-DE" dirty="0">
                <a:solidFill>
                  <a:schemeClr val="tx1">
                    <a:lumMod val="75000"/>
                    <a:lumOff val="25000"/>
                  </a:schemeClr>
                </a:solidFill>
              </a:rPr>
              <a:t>Maßnahme nach einer Kindeswohlgefährdung </a:t>
            </a:r>
          </a:p>
          <a:p>
            <a:r>
              <a:rPr lang="de-DE" dirty="0">
                <a:solidFill>
                  <a:schemeClr val="tx1">
                    <a:lumMod val="75000"/>
                    <a:lumOff val="25000"/>
                  </a:schemeClr>
                </a:solidFill>
              </a:rPr>
              <a:t>zur Aufrechterhaltung des Kontaktes zwischen Kind und Elternteil</a:t>
            </a:r>
          </a:p>
          <a:p>
            <a:r>
              <a:rPr lang="de-DE" dirty="0">
                <a:solidFill>
                  <a:schemeClr val="tx1">
                    <a:lumMod val="75000"/>
                    <a:lumOff val="25000"/>
                  </a:schemeClr>
                </a:solidFill>
              </a:rPr>
              <a:t>Umsetzung des Umgangsrechtes nach §1684 Abs. 1 BGB auf neutralem Boden unter Anwesenheit einer qualifizierten Begleitperson </a:t>
            </a:r>
          </a:p>
          <a:p>
            <a:r>
              <a:rPr lang="de-DE" dirty="0">
                <a:solidFill>
                  <a:schemeClr val="tx1">
                    <a:lumMod val="75000"/>
                    <a:lumOff val="25000"/>
                  </a:schemeClr>
                </a:solidFill>
              </a:rPr>
              <a:t>Möglichkeit einer Kontaktanbahnung bei Kindern, die ein Elternteil schon lange nicht mehr gesehen haben</a:t>
            </a:r>
          </a:p>
          <a:p>
            <a:pPr marL="0" indent="0">
              <a:buNone/>
            </a:pPr>
            <a:endParaRPr lang="de-DE" dirty="0">
              <a:solidFill>
                <a:schemeClr val="tx1">
                  <a:lumMod val="75000"/>
                  <a:lumOff val="25000"/>
                </a:schemeClr>
              </a:solidFill>
              <a:sym typeface="Wingdings" pitchFamily="2" charset="2"/>
            </a:endParaRPr>
          </a:p>
          <a:p>
            <a:pPr marL="0" indent="0">
              <a:buNone/>
            </a:pPr>
            <a:r>
              <a:rPr lang="de-DE" b="1" dirty="0">
                <a:solidFill>
                  <a:schemeClr val="tx1">
                    <a:lumMod val="75000"/>
                    <a:lumOff val="25000"/>
                  </a:schemeClr>
                </a:solidFill>
              </a:rPr>
              <a:t>Zielgruppe: </a:t>
            </a:r>
            <a:r>
              <a:rPr lang="de-DE" sz="1500" dirty="0">
                <a:solidFill>
                  <a:schemeClr val="tx1">
                    <a:lumMod val="75000"/>
                    <a:lumOff val="25000"/>
                  </a:schemeClr>
                </a:solidFill>
              </a:rPr>
              <a:t>Ein kontrollierter Umgang ist sinnvoll bei:</a:t>
            </a:r>
          </a:p>
          <a:p>
            <a:r>
              <a:rPr lang="de-DE" dirty="0">
                <a:solidFill>
                  <a:schemeClr val="tx1">
                    <a:lumMod val="75000"/>
                    <a:lumOff val="25000"/>
                  </a:schemeClr>
                </a:solidFill>
              </a:rPr>
              <a:t>Trennungs- und/oder Scheidungskonflikten</a:t>
            </a:r>
          </a:p>
          <a:p>
            <a:r>
              <a:rPr lang="de-DE" dirty="0">
                <a:solidFill>
                  <a:schemeClr val="tx1">
                    <a:lumMod val="75000"/>
                    <a:lumOff val="25000"/>
                  </a:schemeClr>
                </a:solidFill>
              </a:rPr>
              <a:t>Verdacht auf sexuellen Missbrauch, häusliche Gewalt</a:t>
            </a:r>
          </a:p>
          <a:p>
            <a:r>
              <a:rPr lang="de-DE" dirty="0">
                <a:solidFill>
                  <a:schemeClr val="tx1">
                    <a:lumMod val="75000"/>
                    <a:lumOff val="25000"/>
                  </a:schemeClr>
                </a:solidFill>
              </a:rPr>
              <a:t>Umgangsberechtigten mit Suchterkrankung </a:t>
            </a:r>
          </a:p>
          <a:p>
            <a:r>
              <a:rPr lang="de-DE" dirty="0">
                <a:solidFill>
                  <a:schemeClr val="tx1">
                    <a:lumMod val="75000"/>
                    <a:lumOff val="25000"/>
                  </a:schemeClr>
                </a:solidFill>
              </a:rPr>
              <a:t>Umgangsberechtigten, die auf Grund ihrer begrenzten Ressourcen nicht allein mit dem Kind sein sollen oder können</a:t>
            </a:r>
          </a:p>
          <a:p>
            <a:pPr marL="0" indent="0">
              <a:buNone/>
            </a:pPr>
            <a:endParaRPr lang="de-DE" dirty="0">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660553"/>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{8D72DE4A-ED30-314A-B92D-325F2D3A2F07}tf10001067</Template>
  <TotalTime>0</TotalTime>
  <Words>884</Words>
  <Application>Microsoft Macintosh PowerPoint</Application>
  <PresentationFormat>Breitbild</PresentationFormat>
  <Paragraphs>146</Paragraphs>
  <Slides>15</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15</vt:i4>
      </vt:variant>
    </vt:vector>
  </HeadingPairs>
  <TitlesOfParts>
    <vt:vector size="18" baseType="lpstr">
      <vt:lpstr>Garamond</vt:lpstr>
      <vt:lpstr>Wingdings</vt:lpstr>
      <vt:lpstr>Savon</vt:lpstr>
      <vt:lpstr>PowerPoint-Präsentation</vt:lpstr>
      <vt:lpstr>Gliederung</vt:lpstr>
      <vt:lpstr> Fakten</vt:lpstr>
      <vt:lpstr> Organigramm  </vt:lpstr>
      <vt:lpstr>Angebote von  Zeitgeist –  Erziehungshilfen  Hilfen zur Erziehung</vt:lpstr>
      <vt:lpstr>Angebote von  Zeitgeist –  Erziehungshilfen  Hilfen zur Erziehung</vt:lpstr>
      <vt:lpstr>Angebote von  Zeitgeist –  Erziehungshilfen  Hilfen zur Erziehung</vt:lpstr>
      <vt:lpstr>Angebote von  Zeitgeist –  Erziehungshilfen  Hilfen zur Erziehung</vt:lpstr>
      <vt:lpstr>Angebote von  Zeitgeist –  Erziehungshilfen  Hilfen zur Erziehung</vt:lpstr>
      <vt:lpstr>Angebote von  Zeitgeist –  Erziehungshilfen  Hilfen zur Erziehung</vt:lpstr>
      <vt:lpstr>Angebote von  Zeitgeist –  Erziehungshilfen  Hilfen zur Erziehung</vt:lpstr>
      <vt:lpstr>Angebote von  Zeitgeist –  Erziehungshilfen  Hilfen zur Erziehung</vt:lpstr>
      <vt:lpstr>Meine Aufgaben</vt:lpstr>
      <vt:lpstr>Was läuft gut?</vt:lpstr>
      <vt:lpstr>Habt ihr noch Fragen zu…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Marie Vogel</dc:creator>
  <cp:lastModifiedBy>Marie Vogel</cp:lastModifiedBy>
  <cp:revision>9</cp:revision>
  <dcterms:created xsi:type="dcterms:W3CDTF">2024-04-15T14:04:07Z</dcterms:created>
  <dcterms:modified xsi:type="dcterms:W3CDTF">2024-04-19T09:40:31Z</dcterms:modified>
</cp:coreProperties>
</file>