
<file path=[Content_Types].xml><?xml version="1.0" encoding="utf-8"?>
<Types xmlns="http://schemas.openxmlformats.org/package/2006/content-types">
  <Default Extension="glb" ContentType="model/gltf.binary"/>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slides/slide260.xml" ContentType="application/vnd.openxmlformats-officedocument.presentationml.slide+xml"/>
  <Override PartName="/ppt/slides/slide270.xml" ContentType="application/vnd.openxmlformats-officedocument.presentationml.slide+xml"/>
  <Override PartName="/ppt/slides/slide280.xml" ContentType="application/vnd.openxmlformats-officedocument.presentationml.slide+xml"/>
  <Override PartName="/ppt/slides/slide290.xml" ContentType="application/vnd.openxmlformats-officedocument.presentationml.slide+xml"/>
  <Override PartName="/ppt/notesSlides/notesSlide40.xml" ContentType="application/vnd.openxmlformats-officedocument.presentationml.notesSlide+xml"/>
  <Override PartName="/ppt/slideLayouts/slideLayout20.xml" ContentType="application/vnd.openxmlformats-officedocument.presentationml.slideLayout+xml"/>
  <Override PartName="/ppt/notesSlides/notesSlide50.xml" ContentType="application/vnd.openxmlformats-officedocument.presentationml.notesSlide+xml"/>
  <Override PartName="/ppt/notesMasters/notesMaster10.xml" ContentType="application/vnd.openxmlformats-officedocument.presentationml.notesMaster+xml"/>
  <Override PartName="/ppt/slideMasters/slideMaster10.xml" ContentType="application/vnd.openxmlformats-officedocument.presentationml.slideMaster+xml"/>
  <Override PartName="/ppt/theme/theme20.xml" ContentType="application/vnd.openxmlformats-officedocument.theme+xml"/>
  <Override PartName="/ppt/slideLayouts/slideLayout80.xml" ContentType="application/vnd.openxmlformats-officedocument.presentationml.slideLayout+xml"/>
  <Override PartName="/ppt/slideLayouts/slideLayout30.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slideLayouts/slideLayout60.xml" ContentType="application/vnd.openxmlformats-officedocument.presentationml.slideLayout+xml"/>
  <Override PartName="/ppt/slideLayouts/slideLayout110.xml" ContentType="application/vnd.openxmlformats-officedocument.presentationml.slideLayout+xml"/>
  <Override PartName="/ppt/slideLayouts/slideLayout50.xml" ContentType="application/vnd.openxmlformats-officedocument.presentationml.slideLayout+xml"/>
  <Override PartName="/ppt/slideLayouts/slideLayout100.xml" ContentType="application/vnd.openxmlformats-officedocument.presentationml.slideLayout+xml"/>
  <Override PartName="/ppt/slideLayouts/slideLayout40.xml" ContentType="application/vnd.openxmlformats-officedocument.presentationml.slideLayout+xml"/>
  <Override PartName="/ppt/slideLayouts/slideLayout9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62" r:id="rId2"/>
    <p:sldId id="279" r:id="rId3"/>
    <p:sldId id="269" r:id="rId4"/>
    <p:sldId id="271" r:id="rId5"/>
    <p:sldId id="292" r:id="rId6"/>
    <p:sldId id="315" r:id="rId7"/>
    <p:sldId id="316" r:id="rId8"/>
    <p:sldId id="317" r:id="rId9"/>
    <p:sldId id="313" r:id="rId10"/>
    <p:sldId id="314" r:id="rId11"/>
    <p:sldId id="293" r:id="rId12"/>
    <p:sldId id="294" r:id="rId13"/>
    <p:sldId id="295" r:id="rId14"/>
    <p:sldId id="321" r:id="rId15"/>
    <p:sldId id="281" r:id="rId16"/>
    <p:sldId id="298" r:id="rId17"/>
    <p:sldId id="306" r:id="rId18"/>
    <p:sldId id="318" r:id="rId19"/>
    <p:sldId id="300" r:id="rId20"/>
    <p:sldId id="303" r:id="rId21"/>
    <p:sldId id="301" r:id="rId22"/>
    <p:sldId id="319" r:id="rId23"/>
    <p:sldId id="308" r:id="rId24"/>
    <p:sldId id="278" r:id="rId25"/>
    <p:sldId id="274" r:id="rId26"/>
    <p:sldId id="275" r:id="rId27"/>
    <p:sldId id="276" r:id="rId28"/>
    <p:sldId id="277" r:id="rId29"/>
    <p:sldId id="283" r:id="rId30"/>
    <p:sldId id="284" r:id="rId31"/>
    <p:sldId id="285" r:id="rId32"/>
    <p:sldId id="287" r:id="rId33"/>
    <p:sldId id="286" r:id="rId34"/>
    <p:sldId id="288" r:id="rId35"/>
    <p:sldId id="289" r:id="rId36"/>
    <p:sldId id="290" r:id="rId37"/>
    <p:sldId id="338" r:id="rId38"/>
    <p:sldId id="335" r:id="rId39"/>
    <p:sldId id="336" r:id="rId40"/>
    <p:sldId id="310" r:id="rId41"/>
    <p:sldId id="322" r:id="rId42"/>
    <p:sldId id="329" r:id="rId43"/>
    <p:sldId id="323" r:id="rId44"/>
    <p:sldId id="330" r:id="rId45"/>
    <p:sldId id="324" r:id="rId46"/>
    <p:sldId id="331" r:id="rId47"/>
    <p:sldId id="325" r:id="rId48"/>
    <p:sldId id="332" r:id="rId49"/>
    <p:sldId id="327" r:id="rId50"/>
    <p:sldId id="328" r:id="rId51"/>
    <p:sldId id="333" r:id="rId5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1429"/>
    <a:srgbClr val="00FFA9"/>
    <a:srgbClr val="3AB98E"/>
    <a:srgbClr val="05142C"/>
    <a:srgbClr val="08162B"/>
    <a:srgbClr val="FFFEFF"/>
    <a:srgbClr val="2FB5FF"/>
    <a:srgbClr val="FDFFFF"/>
    <a:srgbClr val="222A36"/>
    <a:srgbClr val="C228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3B8447-B97F-481C-9591-EF0E386C839C}" v="1465" dt="2023-12-19T09:31:17.608"/>
    <p1510:client id="{3438FFBF-ED1B-4FB6-9592-371A7FC3E508}" v="726" dt="2023-12-19T12:54:58.104"/>
    <p1510:client id="{C09DFA3C-24A0-E14A-A308-331ED837680B}" v="2483" dt="2023-12-19T23:52:09.658"/>
    <p1510:client id="{C55E000A-4AA7-48CE-AD2B-9775E69288C2}" v="224" dt="2023-12-19T14:18:07.737"/>
    <p1510:client id="{D4EE164B-88C3-488C-880A-EB398ABE903D}" v="333" dt="2023-12-19T08:11:22.975"/>
    <p1510:client id="{E9EA1BE4-0E54-4F09-B6CA-2B2C46E85310}" v="3176" dt="2023-12-19T10:23:44.296"/>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p:cViewPr varScale="1">
        <p:scale>
          <a:sx n="117" d="100"/>
          <a:sy n="117" d="100"/>
        </p:scale>
        <p:origin x="360"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Arbeitsblat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Tabelle1!$B$1</c:f>
              <c:strCache>
                <c:ptCount val="1"/>
                <c:pt idx="0">
                  <c:v>Kauf</c:v>
                </c:pt>
              </c:strCache>
            </c:strRef>
          </c:tx>
          <c:spPr>
            <a:solidFill>
              <a:srgbClr val="0071B0"/>
            </a:solidFill>
            <a:ln>
              <a:noFill/>
            </a:ln>
            <a:effectLst/>
          </c:spPr>
          <c:invertIfNegative val="0"/>
          <c:dLbls>
            <c:delete val="1"/>
          </c:dLbls>
          <c:cat>
            <c:strRef>
              <c:f>Tabelle1!$A$2:$A$4</c:f>
              <c:strCache>
                <c:ptCount val="3"/>
                <c:pt idx="0">
                  <c:v>Jahr 1</c:v>
                </c:pt>
                <c:pt idx="1">
                  <c:v>Jahr 2</c:v>
                </c:pt>
                <c:pt idx="2">
                  <c:v>Jahr 3</c:v>
                </c:pt>
              </c:strCache>
            </c:strRef>
          </c:cat>
          <c:val>
            <c:numRef>
              <c:f>Tabelle1!$B$2:$B$4</c:f>
              <c:numCache>
                <c:formatCode>General</c:formatCode>
                <c:ptCount val="3"/>
                <c:pt idx="0">
                  <c:v>2000000</c:v>
                </c:pt>
                <c:pt idx="1">
                  <c:v>3000000</c:v>
                </c:pt>
                <c:pt idx="2">
                  <c:v>4500000</c:v>
                </c:pt>
              </c:numCache>
            </c:numRef>
          </c:val>
          <c:extLst>
            <c:ext xmlns:c16="http://schemas.microsoft.com/office/drawing/2014/chart" uri="{C3380CC4-5D6E-409C-BE32-E72D297353CC}">
              <c16:uniqueId val="{00000000-8A2F-4C2D-9B86-4F38D3BCE166}"/>
            </c:ext>
          </c:extLst>
        </c:ser>
        <c:ser>
          <c:idx val="1"/>
          <c:order val="1"/>
          <c:tx>
            <c:strRef>
              <c:f>Tabelle1!$C$1</c:f>
              <c:strCache>
                <c:ptCount val="1"/>
                <c:pt idx="0">
                  <c:v>Abo</c:v>
                </c:pt>
              </c:strCache>
            </c:strRef>
          </c:tx>
          <c:spPr>
            <a:solidFill>
              <a:srgbClr val="2FB5FF"/>
            </a:solidFill>
            <a:ln>
              <a:noFill/>
            </a:ln>
            <a:effectLst/>
          </c:spPr>
          <c:invertIfNegative val="0"/>
          <c:dLbls>
            <c:delete val="1"/>
          </c:dLbls>
          <c:cat>
            <c:strRef>
              <c:f>Tabelle1!$A$2:$A$4</c:f>
              <c:strCache>
                <c:ptCount val="3"/>
                <c:pt idx="0">
                  <c:v>Jahr 1</c:v>
                </c:pt>
                <c:pt idx="1">
                  <c:v>Jahr 2</c:v>
                </c:pt>
                <c:pt idx="2">
                  <c:v>Jahr 3</c:v>
                </c:pt>
              </c:strCache>
            </c:strRef>
          </c:cat>
          <c:val>
            <c:numRef>
              <c:f>Tabelle1!$C$2:$C$4</c:f>
              <c:numCache>
                <c:formatCode>General</c:formatCode>
                <c:ptCount val="3"/>
                <c:pt idx="0">
                  <c:v>240000</c:v>
                </c:pt>
                <c:pt idx="1">
                  <c:v>599910</c:v>
                </c:pt>
                <c:pt idx="2">
                  <c:v>779865</c:v>
                </c:pt>
              </c:numCache>
            </c:numRef>
          </c:val>
          <c:extLst>
            <c:ext xmlns:c16="http://schemas.microsoft.com/office/drawing/2014/chart" uri="{C3380CC4-5D6E-409C-BE32-E72D297353CC}">
              <c16:uniqueId val="{00000001-8A2F-4C2D-9B86-4F38D3BCE166}"/>
            </c:ext>
          </c:extLst>
        </c:ser>
        <c:dLbls>
          <c:showLegendKey val="0"/>
          <c:showVal val="1"/>
          <c:showCatName val="0"/>
          <c:showSerName val="0"/>
          <c:showPercent val="0"/>
          <c:showBubbleSize val="0"/>
        </c:dLbls>
        <c:gapWidth val="100"/>
        <c:overlap val="100"/>
        <c:axId val="1352882960"/>
        <c:axId val="612511007"/>
      </c:barChart>
      <c:catAx>
        <c:axId val="1352882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de-DE"/>
          </a:p>
        </c:txPr>
        <c:crossAx val="612511007"/>
        <c:crosses val="autoZero"/>
        <c:auto val="1"/>
        <c:lblAlgn val="ctr"/>
        <c:lblOffset val="100"/>
        <c:noMultiLvlLbl val="0"/>
      </c:catAx>
      <c:valAx>
        <c:axId val="612511007"/>
        <c:scaling>
          <c:orientation val="minMax"/>
        </c:scaling>
        <c:delete val="0"/>
        <c:axPos val="l"/>
        <c:majorGridlines>
          <c:spPr>
            <a:ln w="9525" cap="flat" cmpd="sng" algn="ctr">
              <a:solidFill>
                <a:schemeClr val="tx1">
                  <a:lumMod val="15000"/>
                  <a:lumOff val="85000"/>
                </a:schemeClr>
              </a:solidFill>
              <a:round/>
            </a:ln>
            <a:effectLst/>
          </c:spPr>
        </c:majorGridlines>
        <c:numFmt formatCode="#,##0\ &quot;€&quot;"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de-DE"/>
          </a:p>
        </c:txPr>
        <c:crossAx val="13528829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bg1"/>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Tabelle1!$B$1</c:f>
              <c:strCache>
                <c:ptCount val="1"/>
                <c:pt idx="0">
                  <c:v>Gewinn</c:v>
                </c:pt>
              </c:strCache>
            </c:strRef>
          </c:tx>
          <c:spPr>
            <a:solidFill>
              <a:srgbClr val="0071B0"/>
            </a:solidFill>
            <a:ln>
              <a:noFill/>
            </a:ln>
            <a:effectLst/>
          </c:spPr>
          <c:invertIfNegative val="0"/>
          <c:dLbls>
            <c:delete val="1"/>
          </c:dLbls>
          <c:cat>
            <c:strRef>
              <c:f>Tabelle1!$A$2:$A$4</c:f>
              <c:strCache>
                <c:ptCount val="3"/>
                <c:pt idx="0">
                  <c:v>Jahr 1</c:v>
                </c:pt>
                <c:pt idx="1">
                  <c:v>Jahr 2</c:v>
                </c:pt>
                <c:pt idx="2">
                  <c:v>Jahr 3</c:v>
                </c:pt>
              </c:strCache>
            </c:strRef>
          </c:cat>
          <c:val>
            <c:numRef>
              <c:f>Tabelle1!$B$2:$B$4</c:f>
              <c:numCache>
                <c:formatCode>General</c:formatCode>
                <c:ptCount val="3"/>
                <c:pt idx="0">
                  <c:v>1171000</c:v>
                </c:pt>
                <c:pt idx="1">
                  <c:v>1756500</c:v>
                </c:pt>
                <c:pt idx="2">
                  <c:v>2634750</c:v>
                </c:pt>
              </c:numCache>
            </c:numRef>
          </c:val>
          <c:extLst>
            <c:ext xmlns:c16="http://schemas.microsoft.com/office/drawing/2014/chart" uri="{C3380CC4-5D6E-409C-BE32-E72D297353CC}">
              <c16:uniqueId val="{00000000-014F-43B4-BB5E-8C3A8D457503}"/>
            </c:ext>
          </c:extLst>
        </c:ser>
        <c:dLbls>
          <c:showLegendKey val="0"/>
          <c:showVal val="1"/>
          <c:showCatName val="0"/>
          <c:showSerName val="0"/>
          <c:showPercent val="0"/>
          <c:showBubbleSize val="0"/>
        </c:dLbls>
        <c:gapWidth val="100"/>
        <c:overlap val="100"/>
        <c:axId val="1352882960"/>
        <c:axId val="612511007"/>
      </c:barChart>
      <c:catAx>
        <c:axId val="1352882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de-DE"/>
          </a:p>
        </c:txPr>
        <c:crossAx val="612511007"/>
        <c:crosses val="autoZero"/>
        <c:auto val="1"/>
        <c:lblAlgn val="ctr"/>
        <c:lblOffset val="100"/>
        <c:noMultiLvlLbl val="0"/>
      </c:catAx>
      <c:valAx>
        <c:axId val="612511007"/>
        <c:scaling>
          <c:orientation val="minMax"/>
        </c:scaling>
        <c:delete val="0"/>
        <c:axPos val="l"/>
        <c:majorGridlines>
          <c:spPr>
            <a:ln w="9525" cap="flat" cmpd="sng" algn="ctr">
              <a:solidFill>
                <a:schemeClr val="tx1">
                  <a:lumMod val="15000"/>
                  <a:lumOff val="85000"/>
                </a:schemeClr>
              </a:solidFill>
              <a:round/>
            </a:ln>
            <a:effectLst/>
          </c:spPr>
        </c:majorGridlines>
        <c:numFmt formatCode="#,##0\ &quot;€&quot;"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de-DE"/>
          </a:p>
        </c:txPr>
        <c:crossAx val="13528829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bg1"/>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_rels/notesMaster10.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7A5E68-A88A-6640-A740-3AC8B5A1F645}" type="datetimeFigureOut">
              <a:rPr lang="de-DE" smtClean="0"/>
              <a:t>20.12.23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CB026D-D22D-5D43-894E-0F878D25EBC9}" type="slidenum">
              <a:rPr lang="de-DE" smtClean="0"/>
              <a:t>‹Nr.›</a:t>
            </a:fld>
            <a:endParaRPr lang="de-DE"/>
          </a:p>
        </p:txBody>
      </p:sp>
    </p:spTree>
    <p:extLst>
      <p:ext uri="{BB962C8B-B14F-4D97-AF65-F5344CB8AC3E}">
        <p14:creationId xmlns:p14="http://schemas.microsoft.com/office/powerpoint/2010/main" val="1909399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notesMaster10.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7A5E68-A88A-6640-A740-3AC8B5A1F645}" type="datetimeFigureOut">
              <a:rPr lang="de-DE" smtClean="0"/>
              <a:t>19.12.2023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CB026D-D22D-5D43-894E-0F878D25EBC9}" type="slidenum">
              <a:rPr lang="de-DE" smtClean="0"/>
              <a:t>‹#›</a:t>
            </a:fld>
            <a:endParaRPr lang="de-DE"/>
          </a:p>
        </p:txBody>
      </p:sp>
    </p:spTree>
    <p:extLst>
      <p:ext uri="{BB962C8B-B14F-4D97-AF65-F5344CB8AC3E}">
        <p14:creationId xmlns:p14="http://schemas.microsoft.com/office/powerpoint/2010/main" val="1909399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0.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0.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CCB026D-D22D-5D43-894E-0F878D25EBC9}" type="slidenum">
              <a:rPr lang="de-DE" smtClean="0"/>
              <a:t>3</a:t>
            </a:fld>
            <a:endParaRPr lang="de-DE"/>
          </a:p>
        </p:txBody>
      </p:sp>
    </p:spTree>
    <p:extLst>
      <p:ext uri="{BB962C8B-B14F-4D97-AF65-F5344CB8AC3E}">
        <p14:creationId xmlns:p14="http://schemas.microsoft.com/office/powerpoint/2010/main" val="3570078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CCB026D-D22D-5D43-894E-0F878D25EBC9}" type="slidenum">
              <a:rPr lang="de-DE" smtClean="0"/>
              <a:t>20</a:t>
            </a:fld>
            <a:endParaRPr lang="de-DE"/>
          </a:p>
        </p:txBody>
      </p:sp>
    </p:spTree>
    <p:extLst>
      <p:ext uri="{BB962C8B-B14F-4D97-AF65-F5344CB8AC3E}">
        <p14:creationId xmlns:p14="http://schemas.microsoft.com/office/powerpoint/2010/main" val="107289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CCB026D-D22D-5D43-894E-0F878D25EBC9}" type="slidenum">
              <a:rPr lang="de-DE" smtClean="0"/>
              <a:t>22</a:t>
            </a:fld>
            <a:endParaRPr lang="de-DE"/>
          </a:p>
        </p:txBody>
      </p:sp>
    </p:spTree>
    <p:extLst>
      <p:ext uri="{BB962C8B-B14F-4D97-AF65-F5344CB8AC3E}">
        <p14:creationId xmlns:p14="http://schemas.microsoft.com/office/powerpoint/2010/main" val="1965768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CCB026D-D22D-5D43-894E-0F878D25EBC9}" type="slidenum">
              <a:rPr lang="de-DE" smtClean="0"/>
              <a:t>25</a:t>
            </a:fld>
            <a:endParaRPr lang="de-DE"/>
          </a:p>
        </p:txBody>
      </p:sp>
    </p:spTree>
    <p:extLst>
      <p:ext uri="{BB962C8B-B14F-4D97-AF65-F5344CB8AC3E}">
        <p14:creationId xmlns:p14="http://schemas.microsoft.com/office/powerpoint/2010/main" val="31989943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CCB026D-D22D-5D43-894E-0F878D25EBC9}" type="slidenum">
              <a:rPr lang="de-DE" smtClean="0"/>
              <a:t>26</a:t>
            </a:fld>
            <a:endParaRPr lang="de-DE"/>
          </a:p>
        </p:txBody>
      </p:sp>
    </p:spTree>
    <p:extLst>
      <p:ext uri="{BB962C8B-B14F-4D97-AF65-F5344CB8AC3E}">
        <p14:creationId xmlns:p14="http://schemas.microsoft.com/office/powerpoint/2010/main" val="3198994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CCB026D-D22D-5D43-894E-0F878D25EBC9}" type="slidenum">
              <a:rPr lang="de-DE" smtClean="0"/>
              <a:t>26</a:t>
            </a:fld>
            <a:endParaRPr lang="de-DE"/>
          </a:p>
        </p:txBody>
      </p:sp>
    </p:spTree>
    <p:extLst>
      <p:ext uri="{BB962C8B-B14F-4D97-AF65-F5344CB8AC3E}">
        <p14:creationId xmlns:p14="http://schemas.microsoft.com/office/powerpoint/2010/main" val="29091845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CCB026D-D22D-5D43-894E-0F878D25EBC9}" type="slidenum">
              <a:rPr lang="de-DE" smtClean="0"/>
              <a:t>27</a:t>
            </a:fld>
            <a:endParaRPr lang="de-DE"/>
          </a:p>
        </p:txBody>
      </p:sp>
    </p:spTree>
    <p:extLst>
      <p:ext uri="{BB962C8B-B14F-4D97-AF65-F5344CB8AC3E}">
        <p14:creationId xmlns:p14="http://schemas.microsoft.com/office/powerpoint/2010/main" val="2909184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1F2EC-E889-D202-AB28-132BFC66A36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1CE478A-57B8-2F67-3A8A-9BFFE9B7D12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0D37B83-B164-FB0F-6CC7-604E5A9066F6}"/>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B56B83C5-8082-0D96-B8EC-0C75CB5F2409}"/>
              </a:ext>
            </a:extLst>
          </p:cNvPr>
          <p:cNvSpPr>
            <a:spLocks noGrp="1"/>
          </p:cNvSpPr>
          <p:nvPr>
            <p:ph type="sldNum" sz="quarter" idx="5"/>
          </p:nvPr>
        </p:nvSpPr>
        <p:spPr/>
        <p:txBody>
          <a:bodyPr/>
          <a:lstStyle/>
          <a:p>
            <a:fld id="{2CCB026D-D22D-5D43-894E-0F878D25EBC9}" type="slidenum">
              <a:rPr lang="de-DE" smtClean="0"/>
              <a:t>37</a:t>
            </a:fld>
            <a:endParaRPr lang="de-DE"/>
          </a:p>
        </p:txBody>
      </p:sp>
    </p:spTree>
    <p:extLst>
      <p:ext uri="{BB962C8B-B14F-4D97-AF65-F5344CB8AC3E}">
        <p14:creationId xmlns:p14="http://schemas.microsoft.com/office/powerpoint/2010/main" val="1375786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87C94-2F2C-E71F-CBDA-8F1C4547F8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69153FD-7973-9737-6247-F8BA233EDF7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2D7781B-2439-D454-955B-3F3974C99CF0}"/>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0303F554-1959-14C8-C853-4310CFFDFC81}"/>
              </a:ext>
            </a:extLst>
          </p:cNvPr>
          <p:cNvSpPr>
            <a:spLocks noGrp="1"/>
          </p:cNvSpPr>
          <p:nvPr>
            <p:ph type="sldNum" sz="quarter" idx="5"/>
          </p:nvPr>
        </p:nvSpPr>
        <p:spPr/>
        <p:txBody>
          <a:bodyPr/>
          <a:lstStyle/>
          <a:p>
            <a:fld id="{2CCB026D-D22D-5D43-894E-0F878D25EBC9}" type="slidenum">
              <a:rPr lang="de-DE" smtClean="0"/>
              <a:t>38</a:t>
            </a:fld>
            <a:endParaRPr lang="de-DE"/>
          </a:p>
        </p:txBody>
      </p:sp>
    </p:spTree>
    <p:extLst>
      <p:ext uri="{BB962C8B-B14F-4D97-AF65-F5344CB8AC3E}">
        <p14:creationId xmlns:p14="http://schemas.microsoft.com/office/powerpoint/2010/main" val="128250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062F5-049F-67F9-B872-0C24277E79B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D28E5DC-6632-0F61-9AB3-5664F5B719C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6E37190-22AF-B7F0-3B86-DAA4D5709E3E}"/>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CBCD4A34-608B-5BB7-9056-344E5D7B1979}"/>
              </a:ext>
            </a:extLst>
          </p:cNvPr>
          <p:cNvSpPr>
            <a:spLocks noGrp="1"/>
          </p:cNvSpPr>
          <p:nvPr>
            <p:ph type="sldNum" sz="quarter" idx="5"/>
          </p:nvPr>
        </p:nvSpPr>
        <p:spPr/>
        <p:txBody>
          <a:bodyPr/>
          <a:lstStyle/>
          <a:p>
            <a:fld id="{2CCB026D-D22D-5D43-894E-0F878D25EBC9}" type="slidenum">
              <a:rPr lang="de-DE" smtClean="0"/>
              <a:t>39</a:t>
            </a:fld>
            <a:endParaRPr lang="de-DE"/>
          </a:p>
        </p:txBody>
      </p:sp>
    </p:spTree>
    <p:extLst>
      <p:ext uri="{BB962C8B-B14F-4D97-AF65-F5344CB8AC3E}">
        <p14:creationId xmlns:p14="http://schemas.microsoft.com/office/powerpoint/2010/main" val="384373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93D9CE-D48C-7621-01E6-14B33297DABB}"/>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862386F7-BC8C-D586-91E0-6DAB147C8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FD59A35A-6539-C517-87AB-F845FD6169D6}"/>
              </a:ext>
            </a:extLst>
          </p:cNvPr>
          <p:cNvSpPr>
            <a:spLocks noGrp="1"/>
          </p:cNvSpPr>
          <p:nvPr>
            <p:ph type="dt" sz="half" idx="10"/>
          </p:nvPr>
        </p:nvSpPr>
        <p:spPr/>
        <p:txBody>
          <a:bodyPr/>
          <a:lstStyle/>
          <a:p>
            <a:fld id="{9DC4C92E-F741-45F5-906C-278343F1141F}" type="datetimeFigureOut">
              <a:rPr lang="de-DE" smtClean="0"/>
              <a:t>20.12.23</a:t>
            </a:fld>
            <a:endParaRPr lang="de-DE"/>
          </a:p>
        </p:txBody>
      </p:sp>
      <p:sp>
        <p:nvSpPr>
          <p:cNvPr id="5" name="Fußzeilenplatzhalter 4">
            <a:extLst>
              <a:ext uri="{FF2B5EF4-FFF2-40B4-BE49-F238E27FC236}">
                <a16:creationId xmlns:a16="http://schemas.microsoft.com/office/drawing/2014/main" id="{8BA6A163-0F61-A9CD-8D45-DC3EED704CE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3599EB3-0EB8-2C78-FFBA-C87D1A366A1F}"/>
              </a:ext>
            </a:extLst>
          </p:cNvPr>
          <p:cNvSpPr>
            <a:spLocks noGrp="1"/>
          </p:cNvSpPr>
          <p:nvPr>
            <p:ph type="sldNum" sz="quarter" idx="12"/>
          </p:nvPr>
        </p:nvSpPr>
        <p:spPr/>
        <p:txBody>
          <a:bodyPr/>
          <a:lstStyle/>
          <a:p>
            <a:fld id="{1107C1F9-4A4A-4716-8FFF-3FC23A43A861}" type="slidenum">
              <a:rPr lang="de-DE" smtClean="0"/>
              <a:t>‹Nr.›</a:t>
            </a:fld>
            <a:endParaRPr lang="de-DE"/>
          </a:p>
        </p:txBody>
      </p:sp>
    </p:spTree>
    <p:extLst>
      <p:ext uri="{BB962C8B-B14F-4D97-AF65-F5344CB8AC3E}">
        <p14:creationId xmlns:p14="http://schemas.microsoft.com/office/powerpoint/2010/main" val="2510310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06F2CB-445E-17F0-BC1C-7055060541AB}"/>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5A738FDE-8033-55C6-BF9E-F0EAA874B46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C88AEAA-22B2-BDFC-69F8-86C9B482C0D5}"/>
              </a:ext>
            </a:extLst>
          </p:cNvPr>
          <p:cNvSpPr>
            <a:spLocks noGrp="1"/>
          </p:cNvSpPr>
          <p:nvPr>
            <p:ph type="dt" sz="half" idx="10"/>
          </p:nvPr>
        </p:nvSpPr>
        <p:spPr/>
        <p:txBody>
          <a:bodyPr/>
          <a:lstStyle/>
          <a:p>
            <a:fld id="{9DC4C92E-F741-45F5-906C-278343F1141F}" type="datetimeFigureOut">
              <a:rPr lang="de-DE" smtClean="0"/>
              <a:t>20.12.23</a:t>
            </a:fld>
            <a:endParaRPr lang="de-DE"/>
          </a:p>
        </p:txBody>
      </p:sp>
      <p:sp>
        <p:nvSpPr>
          <p:cNvPr id="5" name="Fußzeilenplatzhalter 4">
            <a:extLst>
              <a:ext uri="{FF2B5EF4-FFF2-40B4-BE49-F238E27FC236}">
                <a16:creationId xmlns:a16="http://schemas.microsoft.com/office/drawing/2014/main" id="{EAB8566B-51A8-AF13-4457-F01FB658866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C8BE115-E3E9-A4C3-3EB8-DFFED19706F4}"/>
              </a:ext>
            </a:extLst>
          </p:cNvPr>
          <p:cNvSpPr>
            <a:spLocks noGrp="1"/>
          </p:cNvSpPr>
          <p:nvPr>
            <p:ph type="sldNum" sz="quarter" idx="12"/>
          </p:nvPr>
        </p:nvSpPr>
        <p:spPr/>
        <p:txBody>
          <a:bodyPr/>
          <a:lstStyle/>
          <a:p>
            <a:fld id="{1107C1F9-4A4A-4716-8FFF-3FC23A43A861}" type="slidenum">
              <a:rPr lang="de-DE" smtClean="0"/>
              <a:t>‹Nr.›</a:t>
            </a:fld>
            <a:endParaRPr lang="de-DE"/>
          </a:p>
        </p:txBody>
      </p:sp>
    </p:spTree>
    <p:extLst>
      <p:ext uri="{BB962C8B-B14F-4D97-AF65-F5344CB8AC3E}">
        <p14:creationId xmlns:p14="http://schemas.microsoft.com/office/powerpoint/2010/main" val="26412096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06F2CB-445E-17F0-BC1C-7055060541AB}"/>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5A738FDE-8033-55C6-BF9E-F0EAA874B46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C88AEAA-22B2-BDFC-69F8-86C9B482C0D5}"/>
              </a:ext>
            </a:extLst>
          </p:cNvPr>
          <p:cNvSpPr>
            <a:spLocks noGrp="1"/>
          </p:cNvSpPr>
          <p:nvPr>
            <p:ph type="dt" sz="half" idx="10"/>
          </p:nvPr>
        </p:nvSpPr>
        <p:spPr/>
        <p:txBody>
          <a:bodyPr/>
          <a:lstStyle/>
          <a:p>
            <a:fld id="{9DC4C92E-F741-45F5-906C-278343F1141F}" type="datetimeFigureOut">
              <a:rPr lang="de-DE" smtClean="0"/>
              <a:t>19.12.2023</a:t>
            </a:fld>
            <a:endParaRPr lang="de-DE"/>
          </a:p>
        </p:txBody>
      </p:sp>
      <p:sp>
        <p:nvSpPr>
          <p:cNvPr id="5" name="Fußzeilenplatzhalter 4">
            <a:extLst>
              <a:ext uri="{FF2B5EF4-FFF2-40B4-BE49-F238E27FC236}">
                <a16:creationId xmlns:a16="http://schemas.microsoft.com/office/drawing/2014/main" id="{EAB8566B-51A8-AF13-4457-F01FB658866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C8BE115-E3E9-A4C3-3EB8-DFFED19706F4}"/>
              </a:ext>
            </a:extLst>
          </p:cNvPr>
          <p:cNvSpPr>
            <a:spLocks noGrp="1"/>
          </p:cNvSpPr>
          <p:nvPr>
            <p:ph type="sldNum" sz="quarter" idx="12"/>
          </p:nvPr>
        </p:nvSpPr>
        <p:spPr/>
        <p:txBody>
          <a:bodyPr/>
          <a:lstStyle/>
          <a:p>
            <a:fld id="{1107C1F9-4A4A-4716-8FFF-3FC23A43A861}" type="slidenum">
              <a:rPr lang="de-DE" smtClean="0"/>
              <a:t>‹#›</a:t>
            </a:fld>
            <a:endParaRPr lang="de-DE"/>
          </a:p>
        </p:txBody>
      </p:sp>
    </p:spTree>
    <p:extLst>
      <p:ext uri="{BB962C8B-B14F-4D97-AF65-F5344CB8AC3E}">
        <p14:creationId xmlns:p14="http://schemas.microsoft.com/office/powerpoint/2010/main" val="2641209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7315436E-3A93-2FF6-DDC5-69E336CAD40E}"/>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7049F9E0-EC98-C106-ED64-16CF24B0BD61}"/>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C96DF9F-6F66-F40C-8492-D5942899EE4C}"/>
              </a:ext>
            </a:extLst>
          </p:cNvPr>
          <p:cNvSpPr>
            <a:spLocks noGrp="1"/>
          </p:cNvSpPr>
          <p:nvPr>
            <p:ph type="dt" sz="half" idx="10"/>
          </p:nvPr>
        </p:nvSpPr>
        <p:spPr/>
        <p:txBody>
          <a:bodyPr/>
          <a:lstStyle/>
          <a:p>
            <a:fld id="{9DC4C92E-F741-45F5-906C-278343F1141F}" type="datetimeFigureOut">
              <a:rPr lang="de-DE" smtClean="0"/>
              <a:t>20.12.23</a:t>
            </a:fld>
            <a:endParaRPr lang="de-DE"/>
          </a:p>
        </p:txBody>
      </p:sp>
      <p:sp>
        <p:nvSpPr>
          <p:cNvPr id="5" name="Fußzeilenplatzhalter 4">
            <a:extLst>
              <a:ext uri="{FF2B5EF4-FFF2-40B4-BE49-F238E27FC236}">
                <a16:creationId xmlns:a16="http://schemas.microsoft.com/office/drawing/2014/main" id="{5C67604B-BE59-9CA4-7BFE-1A48139E0D9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47ADA5C-3368-8436-810F-C1FEC49A0743}"/>
              </a:ext>
            </a:extLst>
          </p:cNvPr>
          <p:cNvSpPr>
            <a:spLocks noGrp="1"/>
          </p:cNvSpPr>
          <p:nvPr>
            <p:ph type="sldNum" sz="quarter" idx="12"/>
          </p:nvPr>
        </p:nvSpPr>
        <p:spPr/>
        <p:txBody>
          <a:bodyPr/>
          <a:lstStyle/>
          <a:p>
            <a:fld id="{1107C1F9-4A4A-4716-8FFF-3FC23A43A861}" type="slidenum">
              <a:rPr lang="de-DE" smtClean="0"/>
              <a:t>‹Nr.›</a:t>
            </a:fld>
            <a:endParaRPr lang="de-DE"/>
          </a:p>
        </p:txBody>
      </p:sp>
    </p:spTree>
    <p:extLst>
      <p:ext uri="{BB962C8B-B14F-4D97-AF65-F5344CB8AC3E}">
        <p14:creationId xmlns:p14="http://schemas.microsoft.com/office/powerpoint/2010/main" val="30773240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7315436E-3A93-2FF6-DDC5-69E336CAD40E}"/>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7049F9E0-EC98-C106-ED64-16CF24B0BD61}"/>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C96DF9F-6F66-F40C-8492-D5942899EE4C}"/>
              </a:ext>
            </a:extLst>
          </p:cNvPr>
          <p:cNvSpPr>
            <a:spLocks noGrp="1"/>
          </p:cNvSpPr>
          <p:nvPr>
            <p:ph type="dt" sz="half" idx="10"/>
          </p:nvPr>
        </p:nvSpPr>
        <p:spPr/>
        <p:txBody>
          <a:bodyPr/>
          <a:lstStyle/>
          <a:p>
            <a:fld id="{9DC4C92E-F741-45F5-906C-278343F1141F}" type="datetimeFigureOut">
              <a:rPr lang="de-DE" smtClean="0"/>
              <a:t>19.12.2023</a:t>
            </a:fld>
            <a:endParaRPr lang="de-DE"/>
          </a:p>
        </p:txBody>
      </p:sp>
      <p:sp>
        <p:nvSpPr>
          <p:cNvPr id="5" name="Fußzeilenplatzhalter 4">
            <a:extLst>
              <a:ext uri="{FF2B5EF4-FFF2-40B4-BE49-F238E27FC236}">
                <a16:creationId xmlns:a16="http://schemas.microsoft.com/office/drawing/2014/main" id="{5C67604B-BE59-9CA4-7BFE-1A48139E0D9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47ADA5C-3368-8436-810F-C1FEC49A0743}"/>
              </a:ext>
            </a:extLst>
          </p:cNvPr>
          <p:cNvSpPr>
            <a:spLocks noGrp="1"/>
          </p:cNvSpPr>
          <p:nvPr>
            <p:ph type="sldNum" sz="quarter" idx="12"/>
          </p:nvPr>
        </p:nvSpPr>
        <p:spPr/>
        <p:txBody>
          <a:bodyPr/>
          <a:lstStyle/>
          <a:p>
            <a:fld id="{1107C1F9-4A4A-4716-8FFF-3FC23A43A861}" type="slidenum">
              <a:rPr lang="de-DE" smtClean="0"/>
              <a:t>‹#›</a:t>
            </a:fld>
            <a:endParaRPr lang="de-DE"/>
          </a:p>
        </p:txBody>
      </p:sp>
    </p:spTree>
    <p:extLst>
      <p:ext uri="{BB962C8B-B14F-4D97-AF65-F5344CB8AC3E}">
        <p14:creationId xmlns:p14="http://schemas.microsoft.com/office/powerpoint/2010/main" val="3077324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93D9CE-D48C-7621-01E6-14B33297DABB}"/>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862386F7-BC8C-D586-91E0-6DAB147C8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FD59A35A-6539-C517-87AB-F845FD6169D6}"/>
              </a:ext>
            </a:extLst>
          </p:cNvPr>
          <p:cNvSpPr>
            <a:spLocks noGrp="1"/>
          </p:cNvSpPr>
          <p:nvPr>
            <p:ph type="dt" sz="half" idx="10"/>
          </p:nvPr>
        </p:nvSpPr>
        <p:spPr/>
        <p:txBody>
          <a:bodyPr/>
          <a:lstStyle/>
          <a:p>
            <a:fld id="{9DC4C92E-F741-45F5-906C-278343F1141F}" type="datetimeFigureOut">
              <a:rPr lang="de-DE" smtClean="0"/>
              <a:t>19.12.2023</a:t>
            </a:fld>
            <a:endParaRPr lang="de-DE"/>
          </a:p>
        </p:txBody>
      </p:sp>
      <p:sp>
        <p:nvSpPr>
          <p:cNvPr id="5" name="Fußzeilenplatzhalter 4">
            <a:extLst>
              <a:ext uri="{FF2B5EF4-FFF2-40B4-BE49-F238E27FC236}">
                <a16:creationId xmlns:a16="http://schemas.microsoft.com/office/drawing/2014/main" id="{8BA6A163-0F61-A9CD-8D45-DC3EED704CE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3599EB3-0EB8-2C78-FFBA-C87D1A366A1F}"/>
              </a:ext>
            </a:extLst>
          </p:cNvPr>
          <p:cNvSpPr>
            <a:spLocks noGrp="1"/>
          </p:cNvSpPr>
          <p:nvPr>
            <p:ph type="sldNum" sz="quarter" idx="12"/>
          </p:nvPr>
        </p:nvSpPr>
        <p:spPr/>
        <p:txBody>
          <a:bodyPr/>
          <a:lstStyle/>
          <a:p>
            <a:fld id="{1107C1F9-4A4A-4716-8FFF-3FC23A43A861}" type="slidenum">
              <a:rPr lang="de-DE" smtClean="0"/>
              <a:t>‹#›</a:t>
            </a:fld>
            <a:endParaRPr lang="de-DE"/>
          </a:p>
        </p:txBody>
      </p:sp>
    </p:spTree>
    <p:extLst>
      <p:ext uri="{BB962C8B-B14F-4D97-AF65-F5344CB8AC3E}">
        <p14:creationId xmlns:p14="http://schemas.microsoft.com/office/powerpoint/2010/main" val="2510310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DC882F-7016-C5FB-F5E1-E081A24A7B0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262B1E8-F5BF-0ED8-D6CB-54073FB7CAE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6B78D6C-5026-19C2-7C49-EA17D78CE383}"/>
              </a:ext>
            </a:extLst>
          </p:cNvPr>
          <p:cNvSpPr>
            <a:spLocks noGrp="1"/>
          </p:cNvSpPr>
          <p:nvPr>
            <p:ph type="dt" sz="half" idx="10"/>
          </p:nvPr>
        </p:nvSpPr>
        <p:spPr/>
        <p:txBody>
          <a:bodyPr/>
          <a:lstStyle/>
          <a:p>
            <a:fld id="{9DC4C92E-F741-45F5-906C-278343F1141F}" type="datetimeFigureOut">
              <a:rPr lang="de-DE" smtClean="0"/>
              <a:t>20.12.23</a:t>
            </a:fld>
            <a:endParaRPr lang="de-DE"/>
          </a:p>
        </p:txBody>
      </p:sp>
      <p:sp>
        <p:nvSpPr>
          <p:cNvPr id="5" name="Fußzeilenplatzhalter 4">
            <a:extLst>
              <a:ext uri="{FF2B5EF4-FFF2-40B4-BE49-F238E27FC236}">
                <a16:creationId xmlns:a16="http://schemas.microsoft.com/office/drawing/2014/main" id="{E94598E9-8DCB-CA38-A93F-6CF6260A9AE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0E5D921-0F8D-0902-48A3-E63CDF435F79}"/>
              </a:ext>
            </a:extLst>
          </p:cNvPr>
          <p:cNvSpPr>
            <a:spLocks noGrp="1"/>
          </p:cNvSpPr>
          <p:nvPr>
            <p:ph type="sldNum" sz="quarter" idx="12"/>
          </p:nvPr>
        </p:nvSpPr>
        <p:spPr/>
        <p:txBody>
          <a:bodyPr/>
          <a:lstStyle/>
          <a:p>
            <a:fld id="{1107C1F9-4A4A-4716-8FFF-3FC23A43A861}" type="slidenum">
              <a:rPr lang="de-DE" smtClean="0"/>
              <a:t>‹Nr.›</a:t>
            </a:fld>
            <a:endParaRPr lang="de-DE"/>
          </a:p>
        </p:txBody>
      </p:sp>
    </p:spTree>
    <p:extLst>
      <p:ext uri="{BB962C8B-B14F-4D97-AF65-F5344CB8AC3E}">
        <p14:creationId xmlns:p14="http://schemas.microsoft.com/office/powerpoint/2010/main" val="37124282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DC882F-7016-C5FB-F5E1-E081A24A7B0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262B1E8-F5BF-0ED8-D6CB-54073FB7CAE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6B78D6C-5026-19C2-7C49-EA17D78CE383}"/>
              </a:ext>
            </a:extLst>
          </p:cNvPr>
          <p:cNvSpPr>
            <a:spLocks noGrp="1"/>
          </p:cNvSpPr>
          <p:nvPr>
            <p:ph type="dt" sz="half" idx="10"/>
          </p:nvPr>
        </p:nvSpPr>
        <p:spPr/>
        <p:txBody>
          <a:bodyPr/>
          <a:lstStyle/>
          <a:p>
            <a:fld id="{9DC4C92E-F741-45F5-906C-278343F1141F}" type="datetimeFigureOut">
              <a:rPr lang="de-DE" smtClean="0"/>
              <a:t>19.12.2023</a:t>
            </a:fld>
            <a:endParaRPr lang="de-DE"/>
          </a:p>
        </p:txBody>
      </p:sp>
      <p:sp>
        <p:nvSpPr>
          <p:cNvPr id="5" name="Fußzeilenplatzhalter 4">
            <a:extLst>
              <a:ext uri="{FF2B5EF4-FFF2-40B4-BE49-F238E27FC236}">
                <a16:creationId xmlns:a16="http://schemas.microsoft.com/office/drawing/2014/main" id="{E94598E9-8DCB-CA38-A93F-6CF6260A9AE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0E5D921-0F8D-0902-48A3-E63CDF435F79}"/>
              </a:ext>
            </a:extLst>
          </p:cNvPr>
          <p:cNvSpPr>
            <a:spLocks noGrp="1"/>
          </p:cNvSpPr>
          <p:nvPr>
            <p:ph type="sldNum" sz="quarter" idx="12"/>
          </p:nvPr>
        </p:nvSpPr>
        <p:spPr/>
        <p:txBody>
          <a:bodyPr/>
          <a:lstStyle/>
          <a:p>
            <a:fld id="{1107C1F9-4A4A-4716-8FFF-3FC23A43A861}" type="slidenum">
              <a:rPr lang="de-DE" smtClean="0"/>
              <a:t>‹#›</a:t>
            </a:fld>
            <a:endParaRPr lang="de-DE"/>
          </a:p>
        </p:txBody>
      </p:sp>
    </p:spTree>
    <p:extLst>
      <p:ext uri="{BB962C8B-B14F-4D97-AF65-F5344CB8AC3E}">
        <p14:creationId xmlns:p14="http://schemas.microsoft.com/office/powerpoint/2010/main" val="3712428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62623E-622C-DD34-CAE7-384646E239A9}"/>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9676BFF5-AFCD-5AC1-5AEC-C721045D28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89DA274F-6543-E6A9-4D13-4B3D3E221808}"/>
              </a:ext>
            </a:extLst>
          </p:cNvPr>
          <p:cNvSpPr>
            <a:spLocks noGrp="1"/>
          </p:cNvSpPr>
          <p:nvPr>
            <p:ph type="dt" sz="half" idx="10"/>
          </p:nvPr>
        </p:nvSpPr>
        <p:spPr/>
        <p:txBody>
          <a:bodyPr/>
          <a:lstStyle/>
          <a:p>
            <a:fld id="{9DC4C92E-F741-45F5-906C-278343F1141F}" type="datetimeFigureOut">
              <a:rPr lang="de-DE" smtClean="0"/>
              <a:t>20.12.23</a:t>
            </a:fld>
            <a:endParaRPr lang="de-DE"/>
          </a:p>
        </p:txBody>
      </p:sp>
      <p:sp>
        <p:nvSpPr>
          <p:cNvPr id="5" name="Fußzeilenplatzhalter 4">
            <a:extLst>
              <a:ext uri="{FF2B5EF4-FFF2-40B4-BE49-F238E27FC236}">
                <a16:creationId xmlns:a16="http://schemas.microsoft.com/office/drawing/2014/main" id="{CD134667-D13A-64CC-CC97-B3C81568ECF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F672EAE-44B1-1E26-68B6-5CB870B79886}"/>
              </a:ext>
            </a:extLst>
          </p:cNvPr>
          <p:cNvSpPr>
            <a:spLocks noGrp="1"/>
          </p:cNvSpPr>
          <p:nvPr>
            <p:ph type="sldNum" sz="quarter" idx="12"/>
          </p:nvPr>
        </p:nvSpPr>
        <p:spPr/>
        <p:txBody>
          <a:bodyPr/>
          <a:lstStyle/>
          <a:p>
            <a:fld id="{1107C1F9-4A4A-4716-8FFF-3FC23A43A861}" type="slidenum">
              <a:rPr lang="de-DE" smtClean="0"/>
              <a:t>‹Nr.›</a:t>
            </a:fld>
            <a:endParaRPr lang="de-DE"/>
          </a:p>
        </p:txBody>
      </p:sp>
    </p:spTree>
    <p:extLst>
      <p:ext uri="{BB962C8B-B14F-4D97-AF65-F5344CB8AC3E}">
        <p14:creationId xmlns:p14="http://schemas.microsoft.com/office/powerpoint/2010/main" val="6031075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62623E-622C-DD34-CAE7-384646E239A9}"/>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9676BFF5-AFCD-5AC1-5AEC-C721045D28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89DA274F-6543-E6A9-4D13-4B3D3E221808}"/>
              </a:ext>
            </a:extLst>
          </p:cNvPr>
          <p:cNvSpPr>
            <a:spLocks noGrp="1"/>
          </p:cNvSpPr>
          <p:nvPr>
            <p:ph type="dt" sz="half" idx="10"/>
          </p:nvPr>
        </p:nvSpPr>
        <p:spPr/>
        <p:txBody>
          <a:bodyPr/>
          <a:lstStyle/>
          <a:p>
            <a:fld id="{9DC4C92E-F741-45F5-906C-278343F1141F}" type="datetimeFigureOut">
              <a:rPr lang="de-DE" smtClean="0"/>
              <a:t>19.12.2023</a:t>
            </a:fld>
            <a:endParaRPr lang="de-DE"/>
          </a:p>
        </p:txBody>
      </p:sp>
      <p:sp>
        <p:nvSpPr>
          <p:cNvPr id="5" name="Fußzeilenplatzhalter 4">
            <a:extLst>
              <a:ext uri="{FF2B5EF4-FFF2-40B4-BE49-F238E27FC236}">
                <a16:creationId xmlns:a16="http://schemas.microsoft.com/office/drawing/2014/main" id="{CD134667-D13A-64CC-CC97-B3C81568ECF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F672EAE-44B1-1E26-68B6-5CB870B79886}"/>
              </a:ext>
            </a:extLst>
          </p:cNvPr>
          <p:cNvSpPr>
            <a:spLocks noGrp="1"/>
          </p:cNvSpPr>
          <p:nvPr>
            <p:ph type="sldNum" sz="quarter" idx="12"/>
          </p:nvPr>
        </p:nvSpPr>
        <p:spPr/>
        <p:txBody>
          <a:bodyPr/>
          <a:lstStyle/>
          <a:p>
            <a:fld id="{1107C1F9-4A4A-4716-8FFF-3FC23A43A861}" type="slidenum">
              <a:rPr lang="de-DE" smtClean="0"/>
              <a:t>‹#›</a:t>
            </a:fld>
            <a:endParaRPr lang="de-DE"/>
          </a:p>
        </p:txBody>
      </p:sp>
    </p:spTree>
    <p:extLst>
      <p:ext uri="{BB962C8B-B14F-4D97-AF65-F5344CB8AC3E}">
        <p14:creationId xmlns:p14="http://schemas.microsoft.com/office/powerpoint/2010/main" val="603107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00ABC7-EBBF-69F7-0416-AB02273130E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C54DB7B-5788-A00B-7021-26C771A7FB1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08E556D-DCF1-E279-1075-4EA2A3AB2188}"/>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319F7C08-4B00-82A2-18B6-FF5DE802471D}"/>
              </a:ext>
            </a:extLst>
          </p:cNvPr>
          <p:cNvSpPr>
            <a:spLocks noGrp="1"/>
          </p:cNvSpPr>
          <p:nvPr>
            <p:ph type="dt" sz="half" idx="10"/>
          </p:nvPr>
        </p:nvSpPr>
        <p:spPr/>
        <p:txBody>
          <a:bodyPr/>
          <a:lstStyle/>
          <a:p>
            <a:fld id="{9DC4C92E-F741-45F5-906C-278343F1141F}" type="datetimeFigureOut">
              <a:rPr lang="de-DE" smtClean="0"/>
              <a:t>20.12.23</a:t>
            </a:fld>
            <a:endParaRPr lang="de-DE"/>
          </a:p>
        </p:txBody>
      </p:sp>
      <p:sp>
        <p:nvSpPr>
          <p:cNvPr id="6" name="Fußzeilenplatzhalter 5">
            <a:extLst>
              <a:ext uri="{FF2B5EF4-FFF2-40B4-BE49-F238E27FC236}">
                <a16:creationId xmlns:a16="http://schemas.microsoft.com/office/drawing/2014/main" id="{8D18368D-F978-6355-9273-9A4BDB1FB8F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4A9914A-D0B7-87EF-057B-9D6B9910CA70}"/>
              </a:ext>
            </a:extLst>
          </p:cNvPr>
          <p:cNvSpPr>
            <a:spLocks noGrp="1"/>
          </p:cNvSpPr>
          <p:nvPr>
            <p:ph type="sldNum" sz="quarter" idx="12"/>
          </p:nvPr>
        </p:nvSpPr>
        <p:spPr/>
        <p:txBody>
          <a:bodyPr/>
          <a:lstStyle/>
          <a:p>
            <a:fld id="{1107C1F9-4A4A-4716-8FFF-3FC23A43A861}" type="slidenum">
              <a:rPr lang="de-DE" smtClean="0"/>
              <a:t>‹Nr.›</a:t>
            </a:fld>
            <a:endParaRPr lang="de-DE"/>
          </a:p>
        </p:txBody>
      </p:sp>
    </p:spTree>
    <p:extLst>
      <p:ext uri="{BB962C8B-B14F-4D97-AF65-F5344CB8AC3E}">
        <p14:creationId xmlns:p14="http://schemas.microsoft.com/office/powerpoint/2010/main" val="7871107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00ABC7-EBBF-69F7-0416-AB02273130E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C54DB7B-5788-A00B-7021-26C771A7FB1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08E556D-DCF1-E279-1075-4EA2A3AB2188}"/>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319F7C08-4B00-82A2-18B6-FF5DE802471D}"/>
              </a:ext>
            </a:extLst>
          </p:cNvPr>
          <p:cNvSpPr>
            <a:spLocks noGrp="1"/>
          </p:cNvSpPr>
          <p:nvPr>
            <p:ph type="dt" sz="half" idx="10"/>
          </p:nvPr>
        </p:nvSpPr>
        <p:spPr/>
        <p:txBody>
          <a:bodyPr/>
          <a:lstStyle/>
          <a:p>
            <a:fld id="{9DC4C92E-F741-45F5-906C-278343F1141F}" type="datetimeFigureOut">
              <a:rPr lang="de-DE" smtClean="0"/>
              <a:t>19.12.2023</a:t>
            </a:fld>
            <a:endParaRPr lang="de-DE"/>
          </a:p>
        </p:txBody>
      </p:sp>
      <p:sp>
        <p:nvSpPr>
          <p:cNvPr id="6" name="Fußzeilenplatzhalter 5">
            <a:extLst>
              <a:ext uri="{FF2B5EF4-FFF2-40B4-BE49-F238E27FC236}">
                <a16:creationId xmlns:a16="http://schemas.microsoft.com/office/drawing/2014/main" id="{8D18368D-F978-6355-9273-9A4BDB1FB8F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4A9914A-D0B7-87EF-057B-9D6B9910CA70}"/>
              </a:ext>
            </a:extLst>
          </p:cNvPr>
          <p:cNvSpPr>
            <a:spLocks noGrp="1"/>
          </p:cNvSpPr>
          <p:nvPr>
            <p:ph type="sldNum" sz="quarter" idx="12"/>
          </p:nvPr>
        </p:nvSpPr>
        <p:spPr/>
        <p:txBody>
          <a:bodyPr/>
          <a:lstStyle/>
          <a:p>
            <a:fld id="{1107C1F9-4A4A-4716-8FFF-3FC23A43A861}" type="slidenum">
              <a:rPr lang="de-DE" smtClean="0"/>
              <a:t>‹#›</a:t>
            </a:fld>
            <a:endParaRPr lang="de-DE"/>
          </a:p>
        </p:txBody>
      </p:sp>
    </p:spTree>
    <p:extLst>
      <p:ext uri="{BB962C8B-B14F-4D97-AF65-F5344CB8AC3E}">
        <p14:creationId xmlns:p14="http://schemas.microsoft.com/office/powerpoint/2010/main" val="787110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DE0E5B-BE7A-0D8F-DED2-82C8C73C3C1B}"/>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E95544AF-FC3B-4929-9DB1-0A0BE752D4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0E2EC5F-0C76-EE28-FC7B-C2EF25B31C48}"/>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F2B44C1F-DE10-7D57-6980-762E0BA949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217138E-2D58-8B5C-9FB2-FF0D919DE567}"/>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DD4BC7A9-E200-99AE-C4D6-DE51EC635232}"/>
              </a:ext>
            </a:extLst>
          </p:cNvPr>
          <p:cNvSpPr>
            <a:spLocks noGrp="1"/>
          </p:cNvSpPr>
          <p:nvPr>
            <p:ph type="dt" sz="half" idx="10"/>
          </p:nvPr>
        </p:nvSpPr>
        <p:spPr/>
        <p:txBody>
          <a:bodyPr/>
          <a:lstStyle/>
          <a:p>
            <a:fld id="{9DC4C92E-F741-45F5-906C-278343F1141F}" type="datetimeFigureOut">
              <a:rPr lang="de-DE" smtClean="0"/>
              <a:t>20.12.23</a:t>
            </a:fld>
            <a:endParaRPr lang="de-DE"/>
          </a:p>
        </p:txBody>
      </p:sp>
      <p:sp>
        <p:nvSpPr>
          <p:cNvPr id="8" name="Fußzeilenplatzhalter 7">
            <a:extLst>
              <a:ext uri="{FF2B5EF4-FFF2-40B4-BE49-F238E27FC236}">
                <a16:creationId xmlns:a16="http://schemas.microsoft.com/office/drawing/2014/main" id="{2FE85DA8-6A07-532B-AE03-F1A84AEA2946}"/>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129832B2-0284-49DD-9687-CE47D2BF70AE}"/>
              </a:ext>
            </a:extLst>
          </p:cNvPr>
          <p:cNvSpPr>
            <a:spLocks noGrp="1"/>
          </p:cNvSpPr>
          <p:nvPr>
            <p:ph type="sldNum" sz="quarter" idx="12"/>
          </p:nvPr>
        </p:nvSpPr>
        <p:spPr/>
        <p:txBody>
          <a:bodyPr/>
          <a:lstStyle/>
          <a:p>
            <a:fld id="{1107C1F9-4A4A-4716-8FFF-3FC23A43A861}" type="slidenum">
              <a:rPr lang="de-DE" smtClean="0"/>
              <a:t>‹Nr.›</a:t>
            </a:fld>
            <a:endParaRPr lang="de-DE"/>
          </a:p>
        </p:txBody>
      </p:sp>
    </p:spTree>
    <p:extLst>
      <p:ext uri="{BB962C8B-B14F-4D97-AF65-F5344CB8AC3E}">
        <p14:creationId xmlns:p14="http://schemas.microsoft.com/office/powerpoint/2010/main" val="36057706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DE0E5B-BE7A-0D8F-DED2-82C8C73C3C1B}"/>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E95544AF-FC3B-4929-9DB1-0A0BE752D4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0E2EC5F-0C76-EE28-FC7B-C2EF25B31C48}"/>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F2B44C1F-DE10-7D57-6980-762E0BA949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217138E-2D58-8B5C-9FB2-FF0D919DE567}"/>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DD4BC7A9-E200-99AE-C4D6-DE51EC635232}"/>
              </a:ext>
            </a:extLst>
          </p:cNvPr>
          <p:cNvSpPr>
            <a:spLocks noGrp="1"/>
          </p:cNvSpPr>
          <p:nvPr>
            <p:ph type="dt" sz="half" idx="10"/>
          </p:nvPr>
        </p:nvSpPr>
        <p:spPr/>
        <p:txBody>
          <a:bodyPr/>
          <a:lstStyle/>
          <a:p>
            <a:fld id="{9DC4C92E-F741-45F5-906C-278343F1141F}" type="datetimeFigureOut">
              <a:rPr lang="de-DE" smtClean="0"/>
              <a:t>19.12.2023</a:t>
            </a:fld>
            <a:endParaRPr lang="de-DE"/>
          </a:p>
        </p:txBody>
      </p:sp>
      <p:sp>
        <p:nvSpPr>
          <p:cNvPr id="8" name="Fußzeilenplatzhalter 7">
            <a:extLst>
              <a:ext uri="{FF2B5EF4-FFF2-40B4-BE49-F238E27FC236}">
                <a16:creationId xmlns:a16="http://schemas.microsoft.com/office/drawing/2014/main" id="{2FE85DA8-6A07-532B-AE03-F1A84AEA2946}"/>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129832B2-0284-49DD-9687-CE47D2BF70AE}"/>
              </a:ext>
            </a:extLst>
          </p:cNvPr>
          <p:cNvSpPr>
            <a:spLocks noGrp="1"/>
          </p:cNvSpPr>
          <p:nvPr>
            <p:ph type="sldNum" sz="quarter" idx="12"/>
          </p:nvPr>
        </p:nvSpPr>
        <p:spPr/>
        <p:txBody>
          <a:bodyPr/>
          <a:lstStyle/>
          <a:p>
            <a:fld id="{1107C1F9-4A4A-4716-8FFF-3FC23A43A861}" type="slidenum">
              <a:rPr lang="de-DE" smtClean="0"/>
              <a:t>‹#›</a:t>
            </a:fld>
            <a:endParaRPr lang="de-DE"/>
          </a:p>
        </p:txBody>
      </p:sp>
    </p:spTree>
    <p:extLst>
      <p:ext uri="{BB962C8B-B14F-4D97-AF65-F5344CB8AC3E}">
        <p14:creationId xmlns:p14="http://schemas.microsoft.com/office/powerpoint/2010/main" val="3605770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B13714-FEC3-7BDB-9B31-1F997636CB2E}"/>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15CF3E3F-FEE1-8466-C292-2A3B769D1703}"/>
              </a:ext>
            </a:extLst>
          </p:cNvPr>
          <p:cNvSpPr>
            <a:spLocks noGrp="1"/>
          </p:cNvSpPr>
          <p:nvPr>
            <p:ph type="dt" sz="half" idx="10"/>
          </p:nvPr>
        </p:nvSpPr>
        <p:spPr/>
        <p:txBody>
          <a:bodyPr/>
          <a:lstStyle/>
          <a:p>
            <a:fld id="{9DC4C92E-F741-45F5-906C-278343F1141F}" type="datetimeFigureOut">
              <a:rPr lang="de-DE" smtClean="0"/>
              <a:t>20.12.23</a:t>
            </a:fld>
            <a:endParaRPr lang="de-DE"/>
          </a:p>
        </p:txBody>
      </p:sp>
      <p:sp>
        <p:nvSpPr>
          <p:cNvPr id="4" name="Fußzeilenplatzhalter 3">
            <a:extLst>
              <a:ext uri="{FF2B5EF4-FFF2-40B4-BE49-F238E27FC236}">
                <a16:creationId xmlns:a16="http://schemas.microsoft.com/office/drawing/2014/main" id="{D123E4B5-969C-B7D9-789F-C67D0296701C}"/>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D656FF8E-70DE-93D2-1053-8F37DA2FF22F}"/>
              </a:ext>
            </a:extLst>
          </p:cNvPr>
          <p:cNvSpPr>
            <a:spLocks noGrp="1"/>
          </p:cNvSpPr>
          <p:nvPr>
            <p:ph type="sldNum" sz="quarter" idx="12"/>
          </p:nvPr>
        </p:nvSpPr>
        <p:spPr/>
        <p:txBody>
          <a:bodyPr/>
          <a:lstStyle/>
          <a:p>
            <a:fld id="{1107C1F9-4A4A-4716-8FFF-3FC23A43A861}" type="slidenum">
              <a:rPr lang="de-DE" smtClean="0"/>
              <a:t>‹Nr.›</a:t>
            </a:fld>
            <a:endParaRPr lang="de-DE"/>
          </a:p>
        </p:txBody>
      </p:sp>
    </p:spTree>
    <p:extLst>
      <p:ext uri="{BB962C8B-B14F-4D97-AF65-F5344CB8AC3E}">
        <p14:creationId xmlns:p14="http://schemas.microsoft.com/office/powerpoint/2010/main" val="1342111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B13714-FEC3-7BDB-9B31-1F997636CB2E}"/>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15CF3E3F-FEE1-8466-C292-2A3B769D1703}"/>
              </a:ext>
            </a:extLst>
          </p:cNvPr>
          <p:cNvSpPr>
            <a:spLocks noGrp="1"/>
          </p:cNvSpPr>
          <p:nvPr>
            <p:ph type="dt" sz="half" idx="10"/>
          </p:nvPr>
        </p:nvSpPr>
        <p:spPr/>
        <p:txBody>
          <a:bodyPr/>
          <a:lstStyle/>
          <a:p>
            <a:fld id="{9DC4C92E-F741-45F5-906C-278343F1141F}" type="datetimeFigureOut">
              <a:rPr lang="de-DE" smtClean="0"/>
              <a:t>19.12.2023</a:t>
            </a:fld>
            <a:endParaRPr lang="de-DE"/>
          </a:p>
        </p:txBody>
      </p:sp>
      <p:sp>
        <p:nvSpPr>
          <p:cNvPr id="4" name="Fußzeilenplatzhalter 3">
            <a:extLst>
              <a:ext uri="{FF2B5EF4-FFF2-40B4-BE49-F238E27FC236}">
                <a16:creationId xmlns:a16="http://schemas.microsoft.com/office/drawing/2014/main" id="{D123E4B5-969C-B7D9-789F-C67D0296701C}"/>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D656FF8E-70DE-93D2-1053-8F37DA2FF22F}"/>
              </a:ext>
            </a:extLst>
          </p:cNvPr>
          <p:cNvSpPr>
            <a:spLocks noGrp="1"/>
          </p:cNvSpPr>
          <p:nvPr>
            <p:ph type="sldNum" sz="quarter" idx="12"/>
          </p:nvPr>
        </p:nvSpPr>
        <p:spPr/>
        <p:txBody>
          <a:bodyPr/>
          <a:lstStyle/>
          <a:p>
            <a:fld id="{1107C1F9-4A4A-4716-8FFF-3FC23A43A861}" type="slidenum">
              <a:rPr lang="de-DE" smtClean="0"/>
              <a:t>‹#›</a:t>
            </a:fld>
            <a:endParaRPr lang="de-DE"/>
          </a:p>
        </p:txBody>
      </p:sp>
    </p:spTree>
    <p:extLst>
      <p:ext uri="{BB962C8B-B14F-4D97-AF65-F5344CB8AC3E}">
        <p14:creationId xmlns:p14="http://schemas.microsoft.com/office/powerpoint/2010/main" val="1342111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F8420CC-7B32-5D64-22AC-E2FC793BFFB8}"/>
              </a:ext>
            </a:extLst>
          </p:cNvPr>
          <p:cNvSpPr>
            <a:spLocks noGrp="1"/>
          </p:cNvSpPr>
          <p:nvPr>
            <p:ph type="dt" sz="half" idx="10"/>
          </p:nvPr>
        </p:nvSpPr>
        <p:spPr/>
        <p:txBody>
          <a:bodyPr/>
          <a:lstStyle/>
          <a:p>
            <a:fld id="{9DC4C92E-F741-45F5-906C-278343F1141F}" type="datetimeFigureOut">
              <a:rPr lang="de-DE" smtClean="0"/>
              <a:t>20.12.23</a:t>
            </a:fld>
            <a:endParaRPr lang="de-DE"/>
          </a:p>
        </p:txBody>
      </p:sp>
      <p:sp>
        <p:nvSpPr>
          <p:cNvPr id="3" name="Fußzeilenplatzhalter 2">
            <a:extLst>
              <a:ext uri="{FF2B5EF4-FFF2-40B4-BE49-F238E27FC236}">
                <a16:creationId xmlns:a16="http://schemas.microsoft.com/office/drawing/2014/main" id="{7BA5516F-3EE4-C4A5-224D-FD90C7DA2C7E}"/>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68FCC657-A096-E091-F70F-17255B51EB3E}"/>
              </a:ext>
            </a:extLst>
          </p:cNvPr>
          <p:cNvSpPr>
            <a:spLocks noGrp="1"/>
          </p:cNvSpPr>
          <p:nvPr>
            <p:ph type="sldNum" sz="quarter" idx="12"/>
          </p:nvPr>
        </p:nvSpPr>
        <p:spPr/>
        <p:txBody>
          <a:bodyPr/>
          <a:lstStyle/>
          <a:p>
            <a:fld id="{1107C1F9-4A4A-4716-8FFF-3FC23A43A861}" type="slidenum">
              <a:rPr lang="de-DE" smtClean="0"/>
              <a:t>‹Nr.›</a:t>
            </a:fld>
            <a:endParaRPr lang="de-DE"/>
          </a:p>
        </p:txBody>
      </p:sp>
    </p:spTree>
    <p:extLst>
      <p:ext uri="{BB962C8B-B14F-4D97-AF65-F5344CB8AC3E}">
        <p14:creationId xmlns:p14="http://schemas.microsoft.com/office/powerpoint/2010/main" val="42397917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F8420CC-7B32-5D64-22AC-E2FC793BFFB8}"/>
              </a:ext>
            </a:extLst>
          </p:cNvPr>
          <p:cNvSpPr>
            <a:spLocks noGrp="1"/>
          </p:cNvSpPr>
          <p:nvPr>
            <p:ph type="dt" sz="half" idx="10"/>
          </p:nvPr>
        </p:nvSpPr>
        <p:spPr/>
        <p:txBody>
          <a:bodyPr/>
          <a:lstStyle/>
          <a:p>
            <a:fld id="{9DC4C92E-F741-45F5-906C-278343F1141F}" type="datetimeFigureOut">
              <a:rPr lang="de-DE" smtClean="0"/>
              <a:t>19.12.2023</a:t>
            </a:fld>
            <a:endParaRPr lang="de-DE"/>
          </a:p>
        </p:txBody>
      </p:sp>
      <p:sp>
        <p:nvSpPr>
          <p:cNvPr id="3" name="Fußzeilenplatzhalter 2">
            <a:extLst>
              <a:ext uri="{FF2B5EF4-FFF2-40B4-BE49-F238E27FC236}">
                <a16:creationId xmlns:a16="http://schemas.microsoft.com/office/drawing/2014/main" id="{7BA5516F-3EE4-C4A5-224D-FD90C7DA2C7E}"/>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68FCC657-A096-E091-F70F-17255B51EB3E}"/>
              </a:ext>
            </a:extLst>
          </p:cNvPr>
          <p:cNvSpPr>
            <a:spLocks noGrp="1"/>
          </p:cNvSpPr>
          <p:nvPr>
            <p:ph type="sldNum" sz="quarter" idx="12"/>
          </p:nvPr>
        </p:nvSpPr>
        <p:spPr/>
        <p:txBody>
          <a:bodyPr/>
          <a:lstStyle/>
          <a:p>
            <a:fld id="{1107C1F9-4A4A-4716-8FFF-3FC23A43A861}" type="slidenum">
              <a:rPr lang="de-DE" smtClean="0"/>
              <a:t>‹#›</a:t>
            </a:fld>
            <a:endParaRPr lang="de-DE"/>
          </a:p>
        </p:txBody>
      </p:sp>
    </p:spTree>
    <p:extLst>
      <p:ext uri="{BB962C8B-B14F-4D97-AF65-F5344CB8AC3E}">
        <p14:creationId xmlns:p14="http://schemas.microsoft.com/office/powerpoint/2010/main" val="4239791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C97A08-8136-E8ED-1F80-6B6FE2B9F5A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893145E4-0CE1-D504-60DD-4FA4487C34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3F90F754-A39C-21C6-CC98-4E6FFD32AB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51FFF1C-B17C-D832-ACEE-A4ED9B4EBA44}"/>
              </a:ext>
            </a:extLst>
          </p:cNvPr>
          <p:cNvSpPr>
            <a:spLocks noGrp="1"/>
          </p:cNvSpPr>
          <p:nvPr>
            <p:ph type="dt" sz="half" idx="10"/>
          </p:nvPr>
        </p:nvSpPr>
        <p:spPr/>
        <p:txBody>
          <a:bodyPr/>
          <a:lstStyle/>
          <a:p>
            <a:fld id="{9DC4C92E-F741-45F5-906C-278343F1141F}" type="datetimeFigureOut">
              <a:rPr lang="de-DE" smtClean="0"/>
              <a:t>20.12.23</a:t>
            </a:fld>
            <a:endParaRPr lang="de-DE"/>
          </a:p>
        </p:txBody>
      </p:sp>
      <p:sp>
        <p:nvSpPr>
          <p:cNvPr id="6" name="Fußzeilenplatzhalter 5">
            <a:extLst>
              <a:ext uri="{FF2B5EF4-FFF2-40B4-BE49-F238E27FC236}">
                <a16:creationId xmlns:a16="http://schemas.microsoft.com/office/drawing/2014/main" id="{5B2D3130-FCB7-F3AD-07B3-BAF0CAB7ECB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7403D47-2EF1-7B74-AEDC-2A9F395A76A2}"/>
              </a:ext>
            </a:extLst>
          </p:cNvPr>
          <p:cNvSpPr>
            <a:spLocks noGrp="1"/>
          </p:cNvSpPr>
          <p:nvPr>
            <p:ph type="sldNum" sz="quarter" idx="12"/>
          </p:nvPr>
        </p:nvSpPr>
        <p:spPr/>
        <p:txBody>
          <a:bodyPr/>
          <a:lstStyle/>
          <a:p>
            <a:fld id="{1107C1F9-4A4A-4716-8FFF-3FC23A43A861}" type="slidenum">
              <a:rPr lang="de-DE" smtClean="0"/>
              <a:t>‹Nr.›</a:t>
            </a:fld>
            <a:endParaRPr lang="de-DE"/>
          </a:p>
        </p:txBody>
      </p:sp>
    </p:spTree>
    <p:extLst>
      <p:ext uri="{BB962C8B-B14F-4D97-AF65-F5344CB8AC3E}">
        <p14:creationId xmlns:p14="http://schemas.microsoft.com/office/powerpoint/2010/main" val="33165210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C97A08-8136-E8ED-1F80-6B6FE2B9F5A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893145E4-0CE1-D504-60DD-4FA4487C34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3F90F754-A39C-21C6-CC98-4E6FFD32AB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51FFF1C-B17C-D832-ACEE-A4ED9B4EBA44}"/>
              </a:ext>
            </a:extLst>
          </p:cNvPr>
          <p:cNvSpPr>
            <a:spLocks noGrp="1"/>
          </p:cNvSpPr>
          <p:nvPr>
            <p:ph type="dt" sz="half" idx="10"/>
          </p:nvPr>
        </p:nvSpPr>
        <p:spPr/>
        <p:txBody>
          <a:bodyPr/>
          <a:lstStyle/>
          <a:p>
            <a:fld id="{9DC4C92E-F741-45F5-906C-278343F1141F}" type="datetimeFigureOut">
              <a:rPr lang="de-DE" smtClean="0"/>
              <a:t>19.12.2023</a:t>
            </a:fld>
            <a:endParaRPr lang="de-DE"/>
          </a:p>
        </p:txBody>
      </p:sp>
      <p:sp>
        <p:nvSpPr>
          <p:cNvPr id="6" name="Fußzeilenplatzhalter 5">
            <a:extLst>
              <a:ext uri="{FF2B5EF4-FFF2-40B4-BE49-F238E27FC236}">
                <a16:creationId xmlns:a16="http://schemas.microsoft.com/office/drawing/2014/main" id="{5B2D3130-FCB7-F3AD-07B3-BAF0CAB7ECB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7403D47-2EF1-7B74-AEDC-2A9F395A76A2}"/>
              </a:ext>
            </a:extLst>
          </p:cNvPr>
          <p:cNvSpPr>
            <a:spLocks noGrp="1"/>
          </p:cNvSpPr>
          <p:nvPr>
            <p:ph type="sldNum" sz="quarter" idx="12"/>
          </p:nvPr>
        </p:nvSpPr>
        <p:spPr/>
        <p:txBody>
          <a:bodyPr/>
          <a:lstStyle/>
          <a:p>
            <a:fld id="{1107C1F9-4A4A-4716-8FFF-3FC23A43A861}" type="slidenum">
              <a:rPr lang="de-DE" smtClean="0"/>
              <a:t>‹#›</a:t>
            </a:fld>
            <a:endParaRPr lang="de-DE"/>
          </a:p>
        </p:txBody>
      </p:sp>
    </p:spTree>
    <p:extLst>
      <p:ext uri="{BB962C8B-B14F-4D97-AF65-F5344CB8AC3E}">
        <p14:creationId xmlns:p14="http://schemas.microsoft.com/office/powerpoint/2010/main" val="3316521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42627B-0DCA-315E-9D13-D4C780B0867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A0DC3C11-6D35-A0AF-3326-DF74A94263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25AE34E-2634-2CF3-CE1C-48E909A32F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6D7A3E4-B5BA-D336-884C-F1B23C1B8F3D}"/>
              </a:ext>
            </a:extLst>
          </p:cNvPr>
          <p:cNvSpPr>
            <a:spLocks noGrp="1"/>
          </p:cNvSpPr>
          <p:nvPr>
            <p:ph type="dt" sz="half" idx="10"/>
          </p:nvPr>
        </p:nvSpPr>
        <p:spPr/>
        <p:txBody>
          <a:bodyPr/>
          <a:lstStyle/>
          <a:p>
            <a:fld id="{9DC4C92E-F741-45F5-906C-278343F1141F}" type="datetimeFigureOut">
              <a:rPr lang="de-DE" smtClean="0"/>
              <a:t>20.12.23</a:t>
            </a:fld>
            <a:endParaRPr lang="de-DE"/>
          </a:p>
        </p:txBody>
      </p:sp>
      <p:sp>
        <p:nvSpPr>
          <p:cNvPr id="6" name="Fußzeilenplatzhalter 5">
            <a:extLst>
              <a:ext uri="{FF2B5EF4-FFF2-40B4-BE49-F238E27FC236}">
                <a16:creationId xmlns:a16="http://schemas.microsoft.com/office/drawing/2014/main" id="{042D43B8-2D3D-FBF2-E3FD-0218D5D5CFC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8BA2A9A-277B-D60B-1753-1AE5E07E9AB7}"/>
              </a:ext>
            </a:extLst>
          </p:cNvPr>
          <p:cNvSpPr>
            <a:spLocks noGrp="1"/>
          </p:cNvSpPr>
          <p:nvPr>
            <p:ph type="sldNum" sz="quarter" idx="12"/>
          </p:nvPr>
        </p:nvSpPr>
        <p:spPr/>
        <p:txBody>
          <a:bodyPr/>
          <a:lstStyle/>
          <a:p>
            <a:fld id="{1107C1F9-4A4A-4716-8FFF-3FC23A43A861}" type="slidenum">
              <a:rPr lang="de-DE" smtClean="0"/>
              <a:t>‹Nr.›</a:t>
            </a:fld>
            <a:endParaRPr lang="de-DE"/>
          </a:p>
        </p:txBody>
      </p:sp>
    </p:spTree>
    <p:extLst>
      <p:ext uri="{BB962C8B-B14F-4D97-AF65-F5344CB8AC3E}">
        <p14:creationId xmlns:p14="http://schemas.microsoft.com/office/powerpoint/2010/main" val="37655811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42627B-0DCA-315E-9D13-D4C780B0867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A0DC3C11-6D35-A0AF-3326-DF74A94263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25AE34E-2634-2CF3-CE1C-48E909A32F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6D7A3E4-B5BA-D336-884C-F1B23C1B8F3D}"/>
              </a:ext>
            </a:extLst>
          </p:cNvPr>
          <p:cNvSpPr>
            <a:spLocks noGrp="1"/>
          </p:cNvSpPr>
          <p:nvPr>
            <p:ph type="dt" sz="half" idx="10"/>
          </p:nvPr>
        </p:nvSpPr>
        <p:spPr/>
        <p:txBody>
          <a:bodyPr/>
          <a:lstStyle/>
          <a:p>
            <a:fld id="{9DC4C92E-F741-45F5-906C-278343F1141F}" type="datetimeFigureOut">
              <a:rPr lang="de-DE" smtClean="0"/>
              <a:t>19.12.2023</a:t>
            </a:fld>
            <a:endParaRPr lang="de-DE"/>
          </a:p>
        </p:txBody>
      </p:sp>
      <p:sp>
        <p:nvSpPr>
          <p:cNvPr id="6" name="Fußzeilenplatzhalter 5">
            <a:extLst>
              <a:ext uri="{FF2B5EF4-FFF2-40B4-BE49-F238E27FC236}">
                <a16:creationId xmlns:a16="http://schemas.microsoft.com/office/drawing/2014/main" id="{042D43B8-2D3D-FBF2-E3FD-0218D5D5CFC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8BA2A9A-277B-D60B-1753-1AE5E07E9AB7}"/>
              </a:ext>
            </a:extLst>
          </p:cNvPr>
          <p:cNvSpPr>
            <a:spLocks noGrp="1"/>
          </p:cNvSpPr>
          <p:nvPr>
            <p:ph type="sldNum" sz="quarter" idx="12"/>
          </p:nvPr>
        </p:nvSpPr>
        <p:spPr/>
        <p:txBody>
          <a:bodyPr/>
          <a:lstStyle/>
          <a:p>
            <a:fld id="{1107C1F9-4A4A-4716-8FFF-3FC23A43A861}" type="slidenum">
              <a:rPr lang="de-DE" smtClean="0"/>
              <a:t>‹#›</a:t>
            </a:fld>
            <a:endParaRPr lang="de-DE"/>
          </a:p>
        </p:txBody>
      </p:sp>
    </p:spTree>
    <p:extLst>
      <p:ext uri="{BB962C8B-B14F-4D97-AF65-F5344CB8AC3E}">
        <p14:creationId xmlns:p14="http://schemas.microsoft.com/office/powerpoint/2010/main" val="3765581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30.xml"/><Relationship Id="rId7" Type="http://schemas.openxmlformats.org/officeDocument/2006/relationships/slideLayout" Target="../slideLayouts/slideLayout70.xml"/><Relationship Id="rId12" Type="http://schemas.openxmlformats.org/officeDocument/2006/relationships/theme" Target="../theme/theme10.xml"/><Relationship Id="rId2" Type="http://schemas.openxmlformats.org/officeDocument/2006/relationships/slideLayout" Target="../slideLayouts/slideLayout20.xml"/><Relationship Id="rId1" Type="http://schemas.openxmlformats.org/officeDocument/2006/relationships/slideLayout" Target="../slideLayouts/slideLayout12.xml"/><Relationship Id="rId6" Type="http://schemas.openxmlformats.org/officeDocument/2006/relationships/slideLayout" Target="../slideLayouts/slideLayout60.xml"/><Relationship Id="rId11" Type="http://schemas.openxmlformats.org/officeDocument/2006/relationships/slideLayout" Target="../slideLayouts/slideLayout110.xml"/><Relationship Id="rId5" Type="http://schemas.openxmlformats.org/officeDocument/2006/relationships/slideLayout" Target="../slideLayouts/slideLayout50.xml"/><Relationship Id="rId10" Type="http://schemas.openxmlformats.org/officeDocument/2006/relationships/slideLayout" Target="../slideLayouts/slideLayout100.xml"/><Relationship Id="rId4" Type="http://schemas.openxmlformats.org/officeDocument/2006/relationships/slideLayout" Target="../slideLayouts/slideLayout40.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308EA9F-EA7D-ABC4-8C53-9286434F5B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3D7CB152-9F03-A0C0-9BFB-36EF36ECF7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363BEC5-1158-7FAB-F02B-680F328EE1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C4C92E-F741-45F5-906C-278343F1141F}" type="datetimeFigureOut">
              <a:rPr lang="de-DE" smtClean="0"/>
              <a:t>20.12.23</a:t>
            </a:fld>
            <a:endParaRPr lang="de-DE"/>
          </a:p>
        </p:txBody>
      </p:sp>
      <p:sp>
        <p:nvSpPr>
          <p:cNvPr id="5" name="Fußzeilenplatzhalter 4">
            <a:extLst>
              <a:ext uri="{FF2B5EF4-FFF2-40B4-BE49-F238E27FC236}">
                <a16:creationId xmlns:a16="http://schemas.microsoft.com/office/drawing/2014/main" id="{913C5ED5-B517-B59F-D340-6418C6BDFC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988F8039-2AD9-4018-9248-2631B31DFC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07C1F9-4A4A-4716-8FFF-3FC23A43A861}" type="slidenum">
              <a:rPr lang="de-DE" smtClean="0"/>
              <a:t>‹Nr.›</a:t>
            </a:fld>
            <a:endParaRPr lang="de-DE"/>
          </a:p>
        </p:txBody>
      </p:sp>
    </p:spTree>
    <p:extLst>
      <p:ext uri="{BB962C8B-B14F-4D97-AF65-F5344CB8AC3E}">
        <p14:creationId xmlns:p14="http://schemas.microsoft.com/office/powerpoint/2010/main" val="4219278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308EA9F-EA7D-ABC4-8C53-9286434F5B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3D7CB152-9F03-A0C0-9BFB-36EF36ECF7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363BEC5-1158-7FAB-F02B-680F328EE1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C4C92E-F741-45F5-906C-278343F1141F}" type="datetimeFigureOut">
              <a:rPr lang="de-DE" smtClean="0"/>
              <a:t>19.12.2023</a:t>
            </a:fld>
            <a:endParaRPr lang="de-DE"/>
          </a:p>
        </p:txBody>
      </p:sp>
      <p:sp>
        <p:nvSpPr>
          <p:cNvPr id="5" name="Fußzeilenplatzhalter 4">
            <a:extLst>
              <a:ext uri="{FF2B5EF4-FFF2-40B4-BE49-F238E27FC236}">
                <a16:creationId xmlns:a16="http://schemas.microsoft.com/office/drawing/2014/main" id="{913C5ED5-B517-B59F-D340-6418C6BDFC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988F8039-2AD9-4018-9248-2631B31DFC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07C1F9-4A4A-4716-8FFF-3FC23A43A861}" type="slidenum">
              <a:rPr lang="de-DE" smtClean="0"/>
              <a:t>‹#›</a:t>
            </a:fld>
            <a:endParaRPr lang="de-DE"/>
          </a:p>
        </p:txBody>
      </p:sp>
    </p:spTree>
    <p:extLst>
      <p:ext uri="{BB962C8B-B14F-4D97-AF65-F5344CB8AC3E}">
        <p14:creationId xmlns:p14="http://schemas.microsoft.com/office/powerpoint/2010/main" val="4219278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10.png"/><Relationship Id="rId3" Type="http://schemas.openxmlformats.org/officeDocument/2006/relationships/slide" Target="slide260.xml"/><Relationship Id="rId7" Type="http://schemas.openxmlformats.org/officeDocument/2006/relationships/image" Target="../media/image290.png"/><Relationship Id="rId12" Type="http://schemas.openxmlformats.org/officeDocument/2006/relationships/slide" Target="slide290.xm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slide" Target="slide270.xml"/><Relationship Id="rId11" Type="http://schemas.openxmlformats.org/officeDocument/2006/relationships/image" Target="../media/image30.png"/><Relationship Id="rId5" Type="http://schemas.openxmlformats.org/officeDocument/2006/relationships/image" Target="../media/image28.png"/><Relationship Id="rId10" Type="http://schemas.openxmlformats.org/officeDocument/2006/relationships/image" Target="../media/image300.png"/><Relationship Id="rId4" Type="http://schemas.openxmlformats.org/officeDocument/2006/relationships/image" Target="../media/image280.png"/><Relationship Id="rId9" Type="http://schemas.openxmlformats.org/officeDocument/2006/relationships/slide" Target="slide280.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3.png"/></Relationships>
</file>

<file path=ppt/slides/_rels/slide260.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notesSlide" Target="../notesSlides/notesSlide40.xml"/><Relationship Id="rId1" Type="http://schemas.openxmlformats.org/officeDocument/2006/relationships/slideLayout" Target="../slideLayouts/slideLayout20.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notesSlide" Target="../notesSlides/notesSlide50.xml"/><Relationship Id="rId1" Type="http://schemas.openxmlformats.org/officeDocument/2006/relationships/slideLayout" Target="../slideLayouts/slideLayout20.xml"/><Relationship Id="rId5" Type="http://schemas.microsoft.com/office/2007/relationships/hdphoto" Target="../media/hdphoto3.wdp"/><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20.jpe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320.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funduinoshop.com/elektronische-module/elektromotoren-und-zubehoer/schrittmotoren/schrittmotor-28byj-48-mit-uln2003-treiberplatine" TargetMode="External"/><Relationship Id="rId2" Type="http://schemas.openxmlformats.org/officeDocument/2006/relationships/hyperlink" Target="https://www.expert4house.com/de/intelligentes-zuhause/sensoren-und-detektoren/shelly-temperaturfuhler-ds18b20" TargetMode="External"/><Relationship Id="rId1" Type="http://schemas.openxmlformats.org/officeDocument/2006/relationships/slideLayout" Target="../slideLayouts/slideLayout2.xml"/><Relationship Id="rId5" Type="http://schemas.openxmlformats.org/officeDocument/2006/relationships/hyperlink" Target="https://www.reichelt.de/entwicklerboards-ultraschall-abstandssensor-hc-sr04-debo-sen-ultra-p161487.html" TargetMode="External"/><Relationship Id="rId4" Type="http://schemas.openxmlformats.org/officeDocument/2006/relationships/hyperlink" Target="https://www.conrad.de/de/p/cree-c503b-bcs-cv0z0461-led-bedrahtet-blau-rund-5-mm-4-8-cd-30-30-ma-3-2-v-1125336.html?hk=SEM&amp;WT.mc_id=google_pla&amp;gad_source=1" TargetMode="External"/></Relationships>
</file>

<file path=ppt/slides/_rels/slide6.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exels-richard-muller-6472322 (Original)">
            <a:hlinkClick r:id="" action="ppaction://media"/>
            <a:extLst>
              <a:ext uri="{FF2B5EF4-FFF2-40B4-BE49-F238E27FC236}">
                <a16:creationId xmlns:a16="http://schemas.microsoft.com/office/drawing/2014/main" id="{F226AEE9-73CD-D44C-9762-FE54B4C8406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8" name="Freihandform: Form 7">
            <a:extLst>
              <a:ext uri="{FF2B5EF4-FFF2-40B4-BE49-F238E27FC236}">
                <a16:creationId xmlns:a16="http://schemas.microsoft.com/office/drawing/2014/main" id="{75F5384E-4B57-CE8E-5F45-44F22D29A0CF}"/>
              </a:ext>
            </a:extLst>
          </p:cNvPr>
          <p:cNvSpPr/>
          <p:nvPr/>
        </p:nvSpPr>
        <p:spPr>
          <a:xfrm>
            <a:off x="0" y="-1"/>
            <a:ext cx="12192000" cy="6858001"/>
          </a:xfrm>
          <a:custGeom>
            <a:avLst/>
            <a:gdLst>
              <a:gd name="connsiteX0" fmla="*/ 3611880 w 12344400"/>
              <a:gd name="connsiteY0" fmla="*/ 944880 h 7010400"/>
              <a:gd name="connsiteX1" fmla="*/ 1051560 w 12344400"/>
              <a:gd name="connsiteY1" fmla="*/ 3505200 h 7010400"/>
              <a:gd name="connsiteX2" fmla="*/ 3611880 w 12344400"/>
              <a:gd name="connsiteY2" fmla="*/ 6065520 h 7010400"/>
              <a:gd name="connsiteX3" fmla="*/ 6172200 w 12344400"/>
              <a:gd name="connsiteY3" fmla="*/ 3505200 h 7010400"/>
              <a:gd name="connsiteX4" fmla="*/ 3611880 w 12344400"/>
              <a:gd name="connsiteY4" fmla="*/ 944880 h 7010400"/>
              <a:gd name="connsiteX5" fmla="*/ 0 w 12344400"/>
              <a:gd name="connsiteY5" fmla="*/ 0 h 7010400"/>
              <a:gd name="connsiteX6" fmla="*/ 12344400 w 12344400"/>
              <a:gd name="connsiteY6" fmla="*/ 0 h 7010400"/>
              <a:gd name="connsiteX7" fmla="*/ 12344400 w 12344400"/>
              <a:gd name="connsiteY7" fmla="*/ 7010400 h 7010400"/>
              <a:gd name="connsiteX8" fmla="*/ 0 w 12344400"/>
              <a:gd name="connsiteY8" fmla="*/ 7010400 h 701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44400" h="7010400">
                <a:moveTo>
                  <a:pt x="3611880" y="944880"/>
                </a:moveTo>
                <a:cubicBezTo>
                  <a:pt x="2197854" y="944880"/>
                  <a:pt x="1051560" y="2091174"/>
                  <a:pt x="1051560" y="3505200"/>
                </a:cubicBezTo>
                <a:cubicBezTo>
                  <a:pt x="1051560" y="4919226"/>
                  <a:pt x="2197854" y="6065520"/>
                  <a:pt x="3611880" y="6065520"/>
                </a:cubicBezTo>
                <a:cubicBezTo>
                  <a:pt x="5025906" y="6065520"/>
                  <a:pt x="6172200" y="4919226"/>
                  <a:pt x="6172200" y="3505200"/>
                </a:cubicBezTo>
                <a:cubicBezTo>
                  <a:pt x="6172200" y="2091174"/>
                  <a:pt x="5025906" y="944880"/>
                  <a:pt x="3611880" y="944880"/>
                </a:cubicBezTo>
                <a:close/>
                <a:moveTo>
                  <a:pt x="0" y="0"/>
                </a:moveTo>
                <a:lnTo>
                  <a:pt x="12344400" y="0"/>
                </a:lnTo>
                <a:lnTo>
                  <a:pt x="12344400" y="7010400"/>
                </a:lnTo>
                <a:lnTo>
                  <a:pt x="0" y="7010400"/>
                </a:lnTo>
                <a:close/>
              </a:path>
            </a:pathLst>
          </a:custGeom>
          <a:solidFill>
            <a:srgbClr val="05142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9" name="Textfeld 8">
            <a:extLst>
              <a:ext uri="{FF2B5EF4-FFF2-40B4-BE49-F238E27FC236}">
                <a16:creationId xmlns:a16="http://schemas.microsoft.com/office/drawing/2014/main" id="{80793C14-F88D-6B74-D3C0-89AE966B73CB}"/>
              </a:ext>
            </a:extLst>
          </p:cNvPr>
          <p:cNvSpPr txBox="1"/>
          <p:nvPr/>
        </p:nvSpPr>
        <p:spPr>
          <a:xfrm>
            <a:off x="6192000" y="1447438"/>
            <a:ext cx="5760720" cy="584775"/>
          </a:xfrm>
          <a:prstGeom prst="rect">
            <a:avLst/>
          </a:prstGeom>
          <a:noFill/>
        </p:spPr>
        <p:txBody>
          <a:bodyPr wrap="square" rtlCol="0">
            <a:spAutoFit/>
          </a:bodyPr>
          <a:lstStyle/>
          <a:p>
            <a:r>
              <a:rPr lang="de-DE" sz="3200" b="1">
                <a:solidFill>
                  <a:schemeClr val="bg1"/>
                </a:solidFill>
              </a:rPr>
              <a:t>Internet der Dinge – WS 23/24</a:t>
            </a:r>
          </a:p>
        </p:txBody>
      </p:sp>
      <p:sp>
        <p:nvSpPr>
          <p:cNvPr id="10" name="Textfeld 9">
            <a:extLst>
              <a:ext uri="{FF2B5EF4-FFF2-40B4-BE49-F238E27FC236}">
                <a16:creationId xmlns:a16="http://schemas.microsoft.com/office/drawing/2014/main" id="{2E15DE5E-C331-4E6B-DD89-F4B17736C69A}"/>
              </a:ext>
            </a:extLst>
          </p:cNvPr>
          <p:cNvSpPr txBox="1"/>
          <p:nvPr/>
        </p:nvSpPr>
        <p:spPr>
          <a:xfrm>
            <a:off x="6192000" y="2624160"/>
            <a:ext cx="5602705" cy="1323439"/>
          </a:xfrm>
          <a:prstGeom prst="rect">
            <a:avLst/>
          </a:prstGeom>
          <a:noFill/>
        </p:spPr>
        <p:txBody>
          <a:bodyPr wrap="square" rtlCol="0">
            <a:spAutoFit/>
          </a:bodyPr>
          <a:lstStyle/>
          <a:p>
            <a:pPr algn="ctr"/>
            <a:r>
              <a:rPr lang="de-DE" sz="800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SMARTES</a:t>
            </a:r>
          </a:p>
        </p:txBody>
      </p:sp>
      <p:sp>
        <p:nvSpPr>
          <p:cNvPr id="11" name="Textfeld 10">
            <a:extLst>
              <a:ext uri="{FF2B5EF4-FFF2-40B4-BE49-F238E27FC236}">
                <a16:creationId xmlns:a16="http://schemas.microsoft.com/office/drawing/2014/main" id="{BFC6E06F-2AB9-3555-4FD4-95F6397E1588}"/>
              </a:ext>
            </a:extLst>
          </p:cNvPr>
          <p:cNvSpPr txBox="1"/>
          <p:nvPr/>
        </p:nvSpPr>
        <p:spPr>
          <a:xfrm>
            <a:off x="6192000" y="3716467"/>
            <a:ext cx="6172200" cy="1323439"/>
          </a:xfrm>
          <a:prstGeom prst="rect">
            <a:avLst/>
          </a:prstGeom>
          <a:noFill/>
        </p:spPr>
        <p:txBody>
          <a:bodyPr wrap="square" rtlCol="0">
            <a:spAutoFit/>
          </a:bodyPr>
          <a:lstStyle/>
          <a:p>
            <a:r>
              <a:rPr lang="de-DE" sz="800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AQUARIUM</a:t>
            </a:r>
          </a:p>
        </p:txBody>
      </p:sp>
      <p:sp>
        <p:nvSpPr>
          <p:cNvPr id="13" name="Textfeld 12">
            <a:extLst>
              <a:ext uri="{FF2B5EF4-FFF2-40B4-BE49-F238E27FC236}">
                <a16:creationId xmlns:a16="http://schemas.microsoft.com/office/drawing/2014/main" id="{4F215832-B7B4-9D4A-B9CE-BAFB9EFA6F1F}"/>
              </a:ext>
            </a:extLst>
          </p:cNvPr>
          <p:cNvSpPr txBox="1"/>
          <p:nvPr/>
        </p:nvSpPr>
        <p:spPr>
          <a:xfrm>
            <a:off x="2926080" y="6384558"/>
            <a:ext cx="6187440" cy="369332"/>
          </a:xfrm>
          <a:prstGeom prst="rect">
            <a:avLst/>
          </a:prstGeom>
          <a:noFill/>
        </p:spPr>
        <p:txBody>
          <a:bodyPr wrap="square">
            <a:spAutoFit/>
          </a:bodyPr>
          <a:lstStyle/>
          <a:p>
            <a:pPr algn="ctr"/>
            <a:r>
              <a:rPr lang="de-DE" dirty="0">
                <a:solidFill>
                  <a:schemeClr val="bg1"/>
                </a:solidFill>
              </a:rPr>
              <a:t>Kevin </a:t>
            </a:r>
            <a:r>
              <a:rPr lang="de-DE" dirty="0" err="1">
                <a:solidFill>
                  <a:schemeClr val="bg1"/>
                </a:solidFill>
              </a:rPr>
              <a:t>Deak</a:t>
            </a:r>
            <a:r>
              <a:rPr lang="de-DE" dirty="0">
                <a:solidFill>
                  <a:schemeClr val="bg1"/>
                </a:solidFill>
              </a:rPr>
              <a:t>, David </a:t>
            </a:r>
            <a:r>
              <a:rPr lang="de-DE" dirty="0" err="1">
                <a:solidFill>
                  <a:schemeClr val="bg1"/>
                </a:solidFill>
              </a:rPr>
              <a:t>Dedaj</a:t>
            </a:r>
            <a:r>
              <a:rPr lang="de-DE" dirty="0">
                <a:solidFill>
                  <a:schemeClr val="bg1"/>
                </a:solidFill>
              </a:rPr>
              <a:t>, Patrick Seeberger</a:t>
            </a:r>
          </a:p>
        </p:txBody>
      </p:sp>
      <p:sp>
        <p:nvSpPr>
          <p:cNvPr id="5" name="Textfeld 4">
            <a:extLst>
              <a:ext uri="{FF2B5EF4-FFF2-40B4-BE49-F238E27FC236}">
                <a16:creationId xmlns:a16="http://schemas.microsoft.com/office/drawing/2014/main" id="{6EEC6687-29CD-A8AF-8A0B-31086FC069A4}"/>
              </a:ext>
            </a:extLst>
          </p:cNvPr>
          <p:cNvSpPr txBox="1"/>
          <p:nvPr/>
        </p:nvSpPr>
        <p:spPr>
          <a:xfrm>
            <a:off x="6192000" y="5065900"/>
            <a:ext cx="5602705" cy="646331"/>
          </a:xfrm>
          <a:prstGeom prst="rect">
            <a:avLst/>
          </a:prstGeom>
          <a:noFill/>
        </p:spPr>
        <p:txBody>
          <a:bodyPr wrap="square" rtlCol="0">
            <a:spAutoFit/>
          </a:bodyPr>
          <a:lstStyle/>
          <a:p>
            <a:pPr algn="ctr"/>
            <a:r>
              <a:rPr lang="de-DE" sz="360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 </a:t>
            </a:r>
            <a:r>
              <a:rPr lang="de-DE" sz="3600" err="1">
                <a:solidFill>
                  <a:schemeClr val="bg1"/>
                </a:solidFill>
                <a:latin typeface="ADLaM Display" panose="02010000000000000000" pitchFamily="2" charset="77"/>
                <a:ea typeface="ADLaM Display" panose="02010000000000000000" pitchFamily="2" charset="77"/>
                <a:cs typeface="ADLaM Display" panose="02010000000000000000" pitchFamily="2" charset="77"/>
              </a:rPr>
              <a:t>AquaConnect</a:t>
            </a:r>
            <a:r>
              <a:rPr lang="de-DE" sz="360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 - </a:t>
            </a:r>
          </a:p>
        </p:txBody>
      </p:sp>
    </p:spTree>
    <p:extLst>
      <p:ext uri="{BB962C8B-B14F-4D97-AF65-F5344CB8AC3E}">
        <p14:creationId xmlns:p14="http://schemas.microsoft.com/office/powerpoint/2010/main" val="315353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32"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200"/>
                                        <p:tgtEl>
                                          <p:spTgt spid="9"/>
                                        </p:tgtEl>
                                      </p:cBhvr>
                                    </p:animEffect>
                                  </p:childTnLst>
                                </p:cTn>
                              </p:par>
                              <p:par>
                                <p:cTn id="10" presetID="10" presetClass="entr" presetSubtype="0" fill="hold" grpId="0" nodeType="withEffect">
                                  <p:stCondLst>
                                    <p:cond delay="2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
                                        <p:tgtEl>
                                          <p:spTgt spid="10"/>
                                        </p:tgtEl>
                                      </p:cBhvr>
                                    </p:animEffect>
                                  </p:childTnLst>
                                </p:cTn>
                              </p:par>
                              <p:par>
                                <p:cTn id="13" presetID="10" presetClass="entr" presetSubtype="0" fill="hold" grpId="0" nodeType="withEffect">
                                  <p:stCondLst>
                                    <p:cond delay="4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
                                        <p:tgtEl>
                                          <p:spTgt spid="11"/>
                                        </p:tgtEl>
                                      </p:cBhvr>
                                    </p:animEffect>
                                  </p:childTnLst>
                                </p:cTn>
                              </p:par>
                              <p:par>
                                <p:cTn id="16" presetID="10" presetClass="entr" presetSubtype="0" fill="hold" grpId="0" nodeType="withEffect">
                                  <p:stCondLst>
                                    <p:cond delay="8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200"/>
                                        <p:tgtEl>
                                          <p:spTgt spid="13"/>
                                        </p:tgtEl>
                                      </p:cBhvr>
                                    </p:animEffect>
                                  </p:childTnLst>
                                </p:cTn>
                              </p:par>
                              <p:par>
                                <p:cTn id="19" presetID="10" presetClass="entr" presetSubtype="0" fill="hold" grpId="0" nodeType="withEffect">
                                  <p:stCondLst>
                                    <p:cond delay="2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2" repeatCount="indefinite" fill="hold" display="0">
                  <p:stCondLst>
                    <p:cond delay="indefinite"/>
                  </p:stCondLst>
                </p:cTn>
                <p:tgtEl>
                  <p:spTgt spid="4"/>
                </p:tgtEl>
              </p:cMediaNode>
            </p:video>
          </p:childTnLst>
        </p:cTn>
      </p:par>
    </p:tnLst>
    <p:bldLst>
      <p:bldP spid="9" grpId="0"/>
      <p:bldP spid="10" grpId="0"/>
      <p:bldP spid="11" grpId="0"/>
      <p:bldP spid="13"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51429"/>
        </a:solidFill>
        <a:effectLst/>
      </p:bgPr>
    </p:bg>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94051F76-0155-4F46-66CA-0AC44978511F}"/>
              </a:ext>
            </a:extLst>
          </p:cNvPr>
          <p:cNvSpPr/>
          <p:nvPr/>
        </p:nvSpPr>
        <p:spPr>
          <a:xfrm>
            <a:off x="6622591" y="1535203"/>
            <a:ext cx="4553950" cy="4105470"/>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D482130C-FD2D-624E-103A-E278A2EB912F}"/>
              </a:ext>
            </a:extLst>
          </p:cNvPr>
          <p:cNvSpPr txBox="1"/>
          <p:nvPr/>
        </p:nvSpPr>
        <p:spPr>
          <a:xfrm>
            <a:off x="360000" y="481296"/>
            <a:ext cx="6475445" cy="830997"/>
          </a:xfrm>
          <a:prstGeom prst="rect">
            <a:avLst/>
          </a:prstGeom>
          <a:noFill/>
        </p:spPr>
        <p:txBody>
          <a:bodyPr wrap="square" rtlCol="0">
            <a:spAutoFit/>
          </a:bodyPr>
          <a:lstStyle/>
          <a:p>
            <a:r>
              <a:rPr lang="de-DE" sz="4800">
                <a:solidFill>
                  <a:schemeClr val="bg1"/>
                </a:solidFill>
                <a:latin typeface="ADLaM Display" panose="02010000000000000000" pitchFamily="2" charset="0"/>
                <a:ea typeface="ADLaM Display" panose="02010000000000000000" pitchFamily="2" charset="0"/>
                <a:cs typeface="ADLaM Display" panose="02010000000000000000" pitchFamily="2" charset="0"/>
              </a:rPr>
              <a:t>PRODUKTANGEBOT</a:t>
            </a:r>
          </a:p>
        </p:txBody>
      </p:sp>
      <p:sp>
        <p:nvSpPr>
          <p:cNvPr id="8" name="Rechteck: abgerundete Ecken 7">
            <a:extLst>
              <a:ext uri="{FF2B5EF4-FFF2-40B4-BE49-F238E27FC236}">
                <a16:creationId xmlns:a16="http://schemas.microsoft.com/office/drawing/2014/main" id="{F25C7738-561A-77A1-D6DC-E2A15183FA39}"/>
              </a:ext>
            </a:extLst>
          </p:cNvPr>
          <p:cNvSpPr/>
          <p:nvPr/>
        </p:nvSpPr>
        <p:spPr>
          <a:xfrm>
            <a:off x="593388" y="5876447"/>
            <a:ext cx="11001982" cy="593387"/>
          </a:xfrm>
          <a:prstGeom prst="roundRect">
            <a:avLst>
              <a:gd name="adj" fmla="val 50000"/>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7683E6B9-0FF5-EF03-C530-57E16763AE2F}"/>
              </a:ext>
            </a:extLst>
          </p:cNvPr>
          <p:cNvSpPr/>
          <p:nvPr/>
        </p:nvSpPr>
        <p:spPr>
          <a:xfrm>
            <a:off x="8598007" y="5863080"/>
            <a:ext cx="603115" cy="603115"/>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abgerundete Ecken 1">
            <a:extLst>
              <a:ext uri="{FF2B5EF4-FFF2-40B4-BE49-F238E27FC236}">
                <a16:creationId xmlns:a16="http://schemas.microsoft.com/office/drawing/2014/main" id="{18194D99-FF2A-95F5-0AAF-89242E596EED}"/>
              </a:ext>
            </a:extLst>
          </p:cNvPr>
          <p:cNvSpPr/>
          <p:nvPr/>
        </p:nvSpPr>
        <p:spPr>
          <a:xfrm>
            <a:off x="1015459" y="1548067"/>
            <a:ext cx="4553950" cy="4105470"/>
          </a:xfrm>
          <a:prstGeom prst="round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2800" b="1">
              <a:solidFill>
                <a:schemeClr val="bg1"/>
              </a:solidFill>
            </a:endParaRPr>
          </a:p>
        </p:txBody>
      </p:sp>
      <p:sp>
        <p:nvSpPr>
          <p:cNvPr id="4" name="Textfeld 3">
            <a:extLst>
              <a:ext uri="{FF2B5EF4-FFF2-40B4-BE49-F238E27FC236}">
                <a16:creationId xmlns:a16="http://schemas.microsoft.com/office/drawing/2014/main" id="{E8F9BE2B-B32C-9DD8-E950-AABCDA14080A}"/>
              </a:ext>
            </a:extLst>
          </p:cNvPr>
          <p:cNvSpPr txBox="1"/>
          <p:nvPr/>
        </p:nvSpPr>
        <p:spPr>
          <a:xfrm>
            <a:off x="1863149" y="1852452"/>
            <a:ext cx="2749144" cy="523220"/>
          </a:xfrm>
          <a:prstGeom prst="rect">
            <a:avLst/>
          </a:prstGeom>
          <a:noFill/>
        </p:spPr>
        <p:txBody>
          <a:bodyPr wrap="square" rtlCol="0">
            <a:spAutoFit/>
          </a:bodyPr>
          <a:lstStyle/>
          <a:p>
            <a:pPr algn="ctr"/>
            <a:r>
              <a:rPr lang="de-DE" sz="2800" b="1" err="1">
                <a:solidFill>
                  <a:srgbClr val="051429"/>
                </a:solidFill>
              </a:rPr>
              <a:t>AquaConnect</a:t>
            </a:r>
            <a:endParaRPr lang="de-DE" sz="2800" b="1">
              <a:solidFill>
                <a:srgbClr val="051429"/>
              </a:solidFill>
            </a:endParaRPr>
          </a:p>
        </p:txBody>
      </p:sp>
      <p:sp>
        <p:nvSpPr>
          <p:cNvPr id="11" name="Textfeld 10">
            <a:extLst>
              <a:ext uri="{FF2B5EF4-FFF2-40B4-BE49-F238E27FC236}">
                <a16:creationId xmlns:a16="http://schemas.microsoft.com/office/drawing/2014/main" id="{9D826E51-00F5-A5BE-0C35-E843090BCD82}"/>
              </a:ext>
            </a:extLst>
          </p:cNvPr>
          <p:cNvSpPr txBox="1"/>
          <p:nvPr/>
        </p:nvSpPr>
        <p:spPr>
          <a:xfrm>
            <a:off x="7233536" y="1852955"/>
            <a:ext cx="3332059" cy="523220"/>
          </a:xfrm>
          <a:prstGeom prst="rect">
            <a:avLst/>
          </a:prstGeom>
          <a:noFill/>
        </p:spPr>
        <p:txBody>
          <a:bodyPr wrap="square" rtlCol="0">
            <a:spAutoFit/>
          </a:bodyPr>
          <a:lstStyle/>
          <a:p>
            <a:pPr algn="ctr"/>
            <a:r>
              <a:rPr lang="de-DE" sz="2800" b="1" err="1">
                <a:solidFill>
                  <a:srgbClr val="FFFEFF"/>
                </a:solidFill>
              </a:rPr>
              <a:t>AquaConnect</a:t>
            </a:r>
            <a:r>
              <a:rPr lang="de-DE" sz="2800" b="1">
                <a:solidFill>
                  <a:srgbClr val="FFFEFF"/>
                </a:solidFill>
              </a:rPr>
              <a:t> +</a:t>
            </a:r>
          </a:p>
        </p:txBody>
      </p:sp>
      <p:sp>
        <p:nvSpPr>
          <p:cNvPr id="14" name="Textfeld 13">
            <a:extLst>
              <a:ext uri="{FF2B5EF4-FFF2-40B4-BE49-F238E27FC236}">
                <a16:creationId xmlns:a16="http://schemas.microsoft.com/office/drawing/2014/main" id="{AD88D542-9604-2FBE-F6C6-19658AEBE724}"/>
              </a:ext>
            </a:extLst>
          </p:cNvPr>
          <p:cNvSpPr txBox="1"/>
          <p:nvPr/>
        </p:nvSpPr>
        <p:spPr>
          <a:xfrm>
            <a:off x="7491232" y="2520000"/>
            <a:ext cx="3050143" cy="2585323"/>
          </a:xfrm>
          <a:prstGeom prst="rect">
            <a:avLst/>
          </a:prstGeom>
          <a:noFill/>
        </p:spPr>
        <p:txBody>
          <a:bodyPr wrap="square" rtlCol="0">
            <a:spAutoFit/>
          </a:bodyPr>
          <a:lstStyle/>
          <a:p>
            <a:pPr marL="285750" indent="-285750">
              <a:buFont typeface="Wingdings" pitchFamily="2" charset="2"/>
              <a:buChar char="ü"/>
            </a:pPr>
            <a:r>
              <a:rPr lang="de-DE" dirty="0">
                <a:solidFill>
                  <a:schemeClr val="bg1"/>
                </a:solidFill>
              </a:rPr>
              <a:t>Hosting</a:t>
            </a:r>
          </a:p>
          <a:p>
            <a:pPr marL="285750" indent="-285750">
              <a:buFont typeface="Wingdings" pitchFamily="2" charset="2"/>
              <a:buChar char="ü"/>
            </a:pPr>
            <a:r>
              <a:rPr lang="de-DE" dirty="0">
                <a:solidFill>
                  <a:schemeClr val="bg1"/>
                </a:solidFill>
              </a:rPr>
              <a:t>E-Mail Benachrichtigungen</a:t>
            </a:r>
          </a:p>
          <a:p>
            <a:pPr marL="742950" lvl="1" indent="-285750">
              <a:buFont typeface="Wingdings" pitchFamily="2" charset="2"/>
              <a:buChar char="ü"/>
            </a:pPr>
            <a:r>
              <a:rPr lang="de-DE" dirty="0">
                <a:solidFill>
                  <a:schemeClr val="bg1"/>
                </a:solidFill>
              </a:rPr>
              <a:t>Temperatur</a:t>
            </a:r>
          </a:p>
          <a:p>
            <a:pPr marL="742950" lvl="1" indent="-285750">
              <a:buFont typeface="Wingdings" pitchFamily="2" charset="2"/>
              <a:buChar char="ü"/>
            </a:pPr>
            <a:r>
              <a:rPr lang="de-DE" dirty="0">
                <a:solidFill>
                  <a:schemeClr val="bg1"/>
                </a:solidFill>
              </a:rPr>
              <a:t>Wasserstand</a:t>
            </a:r>
          </a:p>
          <a:p>
            <a:pPr marL="742950" lvl="1" indent="-285750">
              <a:buFont typeface="Wingdings" pitchFamily="2" charset="2"/>
              <a:buChar char="ü"/>
            </a:pPr>
            <a:r>
              <a:rPr lang="de-DE" dirty="0">
                <a:solidFill>
                  <a:schemeClr val="bg1"/>
                </a:solidFill>
              </a:rPr>
              <a:t>Futter nachfüllen</a:t>
            </a:r>
          </a:p>
          <a:p>
            <a:pPr marL="285750" indent="-285750">
              <a:buFont typeface="Wingdings" pitchFamily="2" charset="2"/>
              <a:buChar char="ü"/>
            </a:pPr>
            <a:r>
              <a:rPr lang="de-DE" dirty="0">
                <a:solidFill>
                  <a:schemeClr val="bg1"/>
                </a:solidFill>
              </a:rPr>
              <a:t>24/7 Kundensupport</a:t>
            </a:r>
          </a:p>
          <a:p>
            <a:pPr marL="285750" indent="-285750">
              <a:buFont typeface="Wingdings" pitchFamily="2" charset="2"/>
              <a:buChar char="ü"/>
            </a:pPr>
            <a:r>
              <a:rPr lang="de-DE" dirty="0">
                <a:solidFill>
                  <a:schemeClr val="bg1"/>
                </a:solidFill>
              </a:rPr>
              <a:t>Updates, Wartung</a:t>
            </a:r>
          </a:p>
          <a:p>
            <a:endParaRPr lang="de-DE" dirty="0">
              <a:solidFill>
                <a:schemeClr val="bg1"/>
              </a:solidFill>
            </a:endParaRPr>
          </a:p>
          <a:p>
            <a:pPr marL="285750" indent="-285750">
              <a:buFont typeface="Arial" panose="020B0604020202020204" pitchFamily="34" charset="0"/>
              <a:buChar char="•"/>
            </a:pPr>
            <a:r>
              <a:rPr lang="de-DE" dirty="0">
                <a:solidFill>
                  <a:schemeClr val="bg1"/>
                </a:solidFill>
              </a:rPr>
              <a:t>39,99€ / Jahr</a:t>
            </a:r>
          </a:p>
        </p:txBody>
      </p:sp>
      <p:sp>
        <p:nvSpPr>
          <p:cNvPr id="9" name="Textfeld 8">
            <a:extLst>
              <a:ext uri="{FF2B5EF4-FFF2-40B4-BE49-F238E27FC236}">
                <a16:creationId xmlns:a16="http://schemas.microsoft.com/office/drawing/2014/main" id="{C67A605E-C6B3-2DC1-C00E-E6BB906E2810}"/>
              </a:ext>
            </a:extLst>
          </p:cNvPr>
          <p:cNvSpPr txBox="1"/>
          <p:nvPr/>
        </p:nvSpPr>
        <p:spPr>
          <a:xfrm>
            <a:off x="1650625" y="2520000"/>
            <a:ext cx="3395937" cy="2585323"/>
          </a:xfrm>
          <a:prstGeom prst="rect">
            <a:avLst/>
          </a:prstGeom>
          <a:noFill/>
        </p:spPr>
        <p:txBody>
          <a:bodyPr wrap="square" rtlCol="0">
            <a:spAutoFit/>
          </a:bodyPr>
          <a:lstStyle/>
          <a:p>
            <a:pPr marL="285750" indent="-285750">
              <a:buFont typeface="Wingdings" pitchFamily="2" charset="2"/>
              <a:buChar char="ü"/>
            </a:pPr>
            <a:r>
              <a:rPr lang="de-DE">
                <a:solidFill>
                  <a:srgbClr val="051429"/>
                </a:solidFill>
              </a:rPr>
              <a:t>Fertig zusammengebaut</a:t>
            </a:r>
          </a:p>
          <a:p>
            <a:pPr marL="285750" indent="-285750">
              <a:buFont typeface="Wingdings" pitchFamily="2" charset="2"/>
              <a:buChar char="ü"/>
            </a:pPr>
            <a:r>
              <a:rPr lang="de-DE">
                <a:solidFill>
                  <a:srgbClr val="051429"/>
                </a:solidFill>
              </a:rPr>
              <a:t>Installationsanleitung</a:t>
            </a:r>
          </a:p>
          <a:p>
            <a:pPr marL="285750" indent="-285750">
              <a:buFont typeface="Wingdings" pitchFamily="2" charset="2"/>
              <a:buChar char="ü"/>
            </a:pPr>
            <a:r>
              <a:rPr lang="de-DE">
                <a:solidFill>
                  <a:srgbClr val="051429"/>
                </a:solidFill>
              </a:rPr>
              <a:t>Software (ohne Updates)</a:t>
            </a:r>
          </a:p>
          <a:p>
            <a:pPr marL="285750" indent="-285750">
              <a:buFont typeface="Wingdings" pitchFamily="2" charset="2"/>
              <a:buChar char="ü"/>
            </a:pPr>
            <a:r>
              <a:rPr lang="de-DE">
                <a:solidFill>
                  <a:srgbClr val="051429"/>
                </a:solidFill>
              </a:rPr>
              <a:t>Konkurrenzlos</a:t>
            </a:r>
          </a:p>
          <a:p>
            <a:pPr marL="285750" indent="-285750">
              <a:buFont typeface="Arial" panose="020B0604020202020204" pitchFamily="34" charset="0"/>
              <a:buChar char="•"/>
            </a:pPr>
            <a:endParaRPr lang="de-DE">
              <a:solidFill>
                <a:srgbClr val="051429"/>
              </a:solidFill>
            </a:endParaRPr>
          </a:p>
          <a:p>
            <a:pPr marL="285750" indent="-285750">
              <a:buFont typeface="Arial" panose="020B0604020202020204" pitchFamily="34" charset="0"/>
              <a:buChar char="•"/>
            </a:pPr>
            <a:endParaRPr lang="de-DE">
              <a:solidFill>
                <a:srgbClr val="051429"/>
              </a:solidFill>
            </a:endParaRPr>
          </a:p>
          <a:p>
            <a:pPr marL="285750" indent="-285750">
              <a:buFont typeface="Arial" panose="020B0604020202020204" pitchFamily="34" charset="0"/>
              <a:buChar char="•"/>
            </a:pPr>
            <a:endParaRPr lang="de-DE">
              <a:solidFill>
                <a:srgbClr val="051429"/>
              </a:solidFill>
            </a:endParaRPr>
          </a:p>
          <a:p>
            <a:pPr marL="285750" indent="-285750">
              <a:buFont typeface="Arial" panose="020B0604020202020204" pitchFamily="34" charset="0"/>
              <a:buChar char="•"/>
            </a:pPr>
            <a:endParaRPr lang="de-DE">
              <a:solidFill>
                <a:srgbClr val="051429"/>
              </a:solidFill>
            </a:endParaRPr>
          </a:p>
          <a:p>
            <a:pPr marL="285750" indent="-285750">
              <a:buFont typeface="Arial" panose="020B0604020202020204" pitchFamily="34" charset="0"/>
              <a:buChar char="•"/>
            </a:pPr>
            <a:r>
              <a:rPr lang="de-DE">
                <a:solidFill>
                  <a:srgbClr val="051429"/>
                </a:solidFill>
              </a:rPr>
              <a:t>99,99€ / Einmalig</a:t>
            </a:r>
          </a:p>
        </p:txBody>
      </p:sp>
    </p:spTree>
    <p:extLst>
      <p:ext uri="{BB962C8B-B14F-4D97-AF65-F5344CB8AC3E}">
        <p14:creationId xmlns:p14="http://schemas.microsoft.com/office/powerpoint/2010/main" val="148837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51429"/>
        </a:solidFill>
        <a:effectLst/>
      </p:bgPr>
    </p:bg>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94051F76-0155-4F46-66CA-0AC44978511F}"/>
              </a:ext>
            </a:extLst>
          </p:cNvPr>
          <p:cNvSpPr/>
          <p:nvPr/>
        </p:nvSpPr>
        <p:spPr>
          <a:xfrm>
            <a:off x="4780383" y="1541635"/>
            <a:ext cx="2631234" cy="4105470"/>
          </a:xfrm>
          <a:prstGeom prst="round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abgerundete Ecken 3">
            <a:extLst>
              <a:ext uri="{FF2B5EF4-FFF2-40B4-BE49-F238E27FC236}">
                <a16:creationId xmlns:a16="http://schemas.microsoft.com/office/drawing/2014/main" id="{02DD7CC1-C47B-FE0E-F663-85C8C69685BB}"/>
              </a:ext>
            </a:extLst>
          </p:cNvPr>
          <p:cNvSpPr/>
          <p:nvPr/>
        </p:nvSpPr>
        <p:spPr>
          <a:xfrm>
            <a:off x="1023256" y="1541635"/>
            <a:ext cx="2631234" cy="4105470"/>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abgerundete Ecken 4">
            <a:extLst>
              <a:ext uri="{FF2B5EF4-FFF2-40B4-BE49-F238E27FC236}">
                <a16:creationId xmlns:a16="http://schemas.microsoft.com/office/drawing/2014/main" id="{8A77F9FB-07D8-D3AE-920C-5E447355F3B0}"/>
              </a:ext>
            </a:extLst>
          </p:cNvPr>
          <p:cNvSpPr/>
          <p:nvPr/>
        </p:nvSpPr>
        <p:spPr>
          <a:xfrm>
            <a:off x="8537510" y="1541635"/>
            <a:ext cx="2631234" cy="4105470"/>
          </a:xfrm>
          <a:prstGeom prst="round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D482130C-FD2D-624E-103A-E278A2EB912F}"/>
              </a:ext>
            </a:extLst>
          </p:cNvPr>
          <p:cNvSpPr txBox="1"/>
          <p:nvPr/>
        </p:nvSpPr>
        <p:spPr>
          <a:xfrm>
            <a:off x="360000" y="481296"/>
            <a:ext cx="6475445" cy="830997"/>
          </a:xfrm>
          <a:prstGeom prst="rect">
            <a:avLst/>
          </a:prstGeom>
          <a:noFill/>
        </p:spPr>
        <p:txBody>
          <a:bodyPr wrap="square" rtlCol="0">
            <a:spAutoFit/>
          </a:bodyPr>
          <a:lstStyle/>
          <a:p>
            <a:r>
              <a:rPr lang="de-DE" sz="4800">
                <a:solidFill>
                  <a:schemeClr val="bg1"/>
                </a:solidFill>
                <a:latin typeface="ADLaM Display" panose="02010000000000000000" pitchFamily="2" charset="0"/>
                <a:ea typeface="ADLaM Display" panose="02010000000000000000" pitchFamily="2" charset="0"/>
                <a:cs typeface="ADLaM Display" panose="02010000000000000000" pitchFamily="2" charset="0"/>
              </a:rPr>
              <a:t>GESCHÄFTSMODELL</a:t>
            </a:r>
          </a:p>
        </p:txBody>
      </p:sp>
      <p:sp>
        <p:nvSpPr>
          <p:cNvPr id="8" name="Rechteck: abgerundete Ecken 7">
            <a:extLst>
              <a:ext uri="{FF2B5EF4-FFF2-40B4-BE49-F238E27FC236}">
                <a16:creationId xmlns:a16="http://schemas.microsoft.com/office/drawing/2014/main" id="{F25C7738-561A-77A1-D6DC-E2A15183FA39}"/>
              </a:ext>
            </a:extLst>
          </p:cNvPr>
          <p:cNvSpPr/>
          <p:nvPr/>
        </p:nvSpPr>
        <p:spPr>
          <a:xfrm>
            <a:off x="593388" y="5876447"/>
            <a:ext cx="11001982" cy="593387"/>
          </a:xfrm>
          <a:prstGeom prst="roundRect">
            <a:avLst>
              <a:gd name="adj" fmla="val 50000"/>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7683E6B9-0FF5-EF03-C530-57E16763AE2F}"/>
              </a:ext>
            </a:extLst>
          </p:cNvPr>
          <p:cNvSpPr/>
          <p:nvPr/>
        </p:nvSpPr>
        <p:spPr>
          <a:xfrm>
            <a:off x="2054653" y="5866719"/>
            <a:ext cx="603115" cy="603115"/>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45FD5FC2-2A63-6263-9D05-1759E3852A4C}"/>
              </a:ext>
            </a:extLst>
          </p:cNvPr>
          <p:cNvSpPr txBox="1"/>
          <p:nvPr/>
        </p:nvSpPr>
        <p:spPr>
          <a:xfrm>
            <a:off x="8640346" y="1736706"/>
            <a:ext cx="2458914" cy="954107"/>
          </a:xfrm>
          <a:prstGeom prst="rect">
            <a:avLst/>
          </a:prstGeom>
          <a:noFill/>
        </p:spPr>
        <p:txBody>
          <a:bodyPr wrap="square" rtlCol="0">
            <a:spAutoFit/>
          </a:bodyPr>
          <a:lstStyle/>
          <a:p>
            <a:pPr algn="ctr"/>
            <a:r>
              <a:rPr lang="de-DE" sz="2800" b="1">
                <a:solidFill>
                  <a:srgbClr val="051429"/>
                </a:solidFill>
              </a:rPr>
              <a:t>Finales Nutzer-versprechen</a:t>
            </a:r>
            <a:endParaRPr lang="de-DE" sz="2800" b="1"/>
          </a:p>
        </p:txBody>
      </p:sp>
      <p:sp>
        <p:nvSpPr>
          <p:cNvPr id="20" name="Textfeld 19">
            <a:extLst>
              <a:ext uri="{FF2B5EF4-FFF2-40B4-BE49-F238E27FC236}">
                <a16:creationId xmlns:a16="http://schemas.microsoft.com/office/drawing/2014/main" id="{E816DF82-D47E-76ED-60B5-9C253F41BC12}"/>
              </a:ext>
            </a:extLst>
          </p:cNvPr>
          <p:cNvSpPr txBox="1"/>
          <p:nvPr/>
        </p:nvSpPr>
        <p:spPr>
          <a:xfrm>
            <a:off x="8623670" y="2785775"/>
            <a:ext cx="2458914" cy="2862322"/>
          </a:xfrm>
          <a:prstGeom prst="rect">
            <a:avLst/>
          </a:prstGeom>
          <a:noFill/>
        </p:spPr>
        <p:txBody>
          <a:bodyPr wrap="square" rtlCol="0">
            <a:spAutoFit/>
          </a:bodyPr>
          <a:lstStyle/>
          <a:p>
            <a:pPr algn="ctr"/>
            <a:r>
              <a:rPr lang="de-DE">
                <a:solidFill>
                  <a:srgbClr val="051429"/>
                </a:solidFill>
              </a:rPr>
              <a:t>Perfektion in der Aquaristik</a:t>
            </a:r>
          </a:p>
          <a:p>
            <a:pPr algn="ctr"/>
            <a:endParaRPr lang="de-DE">
              <a:solidFill>
                <a:srgbClr val="051429"/>
              </a:solidFill>
            </a:endParaRPr>
          </a:p>
          <a:p>
            <a:pPr algn="ctr"/>
            <a:r>
              <a:rPr lang="de-DE">
                <a:solidFill>
                  <a:srgbClr val="051429"/>
                </a:solidFill>
              </a:rPr>
              <a:t>Jederzeit Zugriff</a:t>
            </a:r>
          </a:p>
          <a:p>
            <a:pPr algn="ctr"/>
            <a:endParaRPr lang="de-DE">
              <a:solidFill>
                <a:srgbClr val="051429"/>
              </a:solidFill>
            </a:endParaRPr>
          </a:p>
          <a:p>
            <a:pPr algn="ctr"/>
            <a:r>
              <a:rPr lang="de-DE">
                <a:solidFill>
                  <a:srgbClr val="051429"/>
                </a:solidFill>
              </a:rPr>
              <a:t>Einfach</a:t>
            </a:r>
          </a:p>
          <a:p>
            <a:pPr algn="ctr"/>
            <a:endParaRPr lang="de-DE">
              <a:solidFill>
                <a:srgbClr val="051429"/>
              </a:solidFill>
            </a:endParaRPr>
          </a:p>
          <a:p>
            <a:pPr algn="ctr"/>
            <a:r>
              <a:rPr lang="de-DE">
                <a:solidFill>
                  <a:srgbClr val="051429"/>
                </a:solidFill>
              </a:rPr>
              <a:t>„Wir bieten nicht nur ein Produkt – sondern Seelenfrieden“</a:t>
            </a:r>
          </a:p>
        </p:txBody>
      </p:sp>
      <p:sp>
        <p:nvSpPr>
          <p:cNvPr id="21" name="Textfeld 20">
            <a:extLst>
              <a:ext uri="{FF2B5EF4-FFF2-40B4-BE49-F238E27FC236}">
                <a16:creationId xmlns:a16="http://schemas.microsoft.com/office/drawing/2014/main" id="{3DD085BD-F019-F1BB-7A59-CD51F13EFEAA}"/>
              </a:ext>
            </a:extLst>
          </p:cNvPr>
          <p:cNvSpPr txBox="1"/>
          <p:nvPr/>
        </p:nvSpPr>
        <p:spPr>
          <a:xfrm>
            <a:off x="4866543" y="1736706"/>
            <a:ext cx="2458914" cy="954107"/>
          </a:xfrm>
          <a:prstGeom prst="rect">
            <a:avLst/>
          </a:prstGeom>
          <a:noFill/>
        </p:spPr>
        <p:txBody>
          <a:bodyPr wrap="square" rtlCol="0">
            <a:spAutoFit/>
          </a:bodyPr>
          <a:lstStyle/>
          <a:p>
            <a:pPr algn="ctr"/>
            <a:r>
              <a:rPr lang="de-DE" sz="2800" b="1">
                <a:solidFill>
                  <a:srgbClr val="051429"/>
                </a:solidFill>
              </a:rPr>
              <a:t>Schlüssel-kompetenzen</a:t>
            </a:r>
          </a:p>
        </p:txBody>
      </p:sp>
      <p:sp>
        <p:nvSpPr>
          <p:cNvPr id="23" name="Textfeld 22">
            <a:extLst>
              <a:ext uri="{FF2B5EF4-FFF2-40B4-BE49-F238E27FC236}">
                <a16:creationId xmlns:a16="http://schemas.microsoft.com/office/drawing/2014/main" id="{9CE23749-8F5F-EE25-A491-37F6C09320FC}"/>
              </a:ext>
            </a:extLst>
          </p:cNvPr>
          <p:cNvSpPr txBox="1"/>
          <p:nvPr/>
        </p:nvSpPr>
        <p:spPr>
          <a:xfrm>
            <a:off x="1126754" y="1736706"/>
            <a:ext cx="2458914" cy="954107"/>
          </a:xfrm>
          <a:prstGeom prst="rect">
            <a:avLst/>
          </a:prstGeom>
          <a:noFill/>
        </p:spPr>
        <p:txBody>
          <a:bodyPr wrap="square" rtlCol="0">
            <a:spAutoFit/>
          </a:bodyPr>
          <a:lstStyle/>
          <a:p>
            <a:pPr algn="ctr"/>
            <a:r>
              <a:rPr lang="de-DE" sz="2800" b="1">
                <a:solidFill>
                  <a:srgbClr val="FDFFFF"/>
                </a:solidFill>
              </a:rPr>
              <a:t>Kunden-segmente</a:t>
            </a:r>
          </a:p>
        </p:txBody>
      </p:sp>
      <p:sp>
        <p:nvSpPr>
          <p:cNvPr id="24" name="Textfeld 23">
            <a:extLst>
              <a:ext uri="{FF2B5EF4-FFF2-40B4-BE49-F238E27FC236}">
                <a16:creationId xmlns:a16="http://schemas.microsoft.com/office/drawing/2014/main" id="{D1BB4830-9B68-51A0-371A-926CEAD24C23}"/>
              </a:ext>
            </a:extLst>
          </p:cNvPr>
          <p:cNvSpPr txBox="1"/>
          <p:nvPr/>
        </p:nvSpPr>
        <p:spPr>
          <a:xfrm>
            <a:off x="1110078" y="2785775"/>
            <a:ext cx="2458914" cy="2308324"/>
          </a:xfrm>
          <a:prstGeom prst="rect">
            <a:avLst/>
          </a:prstGeom>
          <a:noFill/>
        </p:spPr>
        <p:txBody>
          <a:bodyPr wrap="square" rtlCol="0">
            <a:spAutoFit/>
          </a:bodyPr>
          <a:lstStyle/>
          <a:p>
            <a:pPr algn="ctr"/>
            <a:r>
              <a:rPr lang="de-DE" dirty="0">
                <a:solidFill>
                  <a:schemeClr val="bg1"/>
                </a:solidFill>
              </a:rPr>
              <a:t>Privatpersonen / Aquarienenthusiasten</a:t>
            </a:r>
          </a:p>
          <a:p>
            <a:pPr algn="ctr"/>
            <a:endParaRPr lang="de-DE" dirty="0">
              <a:solidFill>
                <a:schemeClr val="bg1"/>
              </a:solidFill>
            </a:endParaRPr>
          </a:p>
          <a:p>
            <a:pPr algn="ctr"/>
            <a:r>
              <a:rPr lang="de-DE" dirty="0">
                <a:solidFill>
                  <a:schemeClr val="bg1"/>
                </a:solidFill>
              </a:rPr>
              <a:t>Aquaristik Shops</a:t>
            </a:r>
          </a:p>
          <a:p>
            <a:pPr algn="ctr"/>
            <a:endParaRPr lang="de-DE" dirty="0">
              <a:solidFill>
                <a:schemeClr val="bg1"/>
              </a:solidFill>
            </a:endParaRPr>
          </a:p>
          <a:p>
            <a:pPr algn="ctr"/>
            <a:r>
              <a:rPr lang="de-DE" dirty="0">
                <a:solidFill>
                  <a:schemeClr val="bg1"/>
                </a:solidFill>
              </a:rPr>
              <a:t>Potenzielle Aquarienbesitzer</a:t>
            </a:r>
          </a:p>
          <a:p>
            <a:pPr algn="ctr"/>
            <a:endParaRPr lang="de-DE" dirty="0"/>
          </a:p>
        </p:txBody>
      </p:sp>
      <p:sp>
        <p:nvSpPr>
          <p:cNvPr id="28" name="Textfeld 27">
            <a:extLst>
              <a:ext uri="{FF2B5EF4-FFF2-40B4-BE49-F238E27FC236}">
                <a16:creationId xmlns:a16="http://schemas.microsoft.com/office/drawing/2014/main" id="{4565432D-8C12-866F-AF36-A9AC0A6E29CE}"/>
              </a:ext>
            </a:extLst>
          </p:cNvPr>
          <p:cNvSpPr txBox="1"/>
          <p:nvPr/>
        </p:nvSpPr>
        <p:spPr>
          <a:xfrm>
            <a:off x="4849867" y="2785775"/>
            <a:ext cx="2458914" cy="2585323"/>
          </a:xfrm>
          <a:prstGeom prst="rect">
            <a:avLst/>
          </a:prstGeom>
          <a:noFill/>
        </p:spPr>
        <p:txBody>
          <a:bodyPr wrap="square" rtlCol="0">
            <a:spAutoFit/>
          </a:bodyPr>
          <a:lstStyle/>
          <a:p>
            <a:pPr algn="ctr"/>
            <a:r>
              <a:rPr lang="de-DE">
                <a:solidFill>
                  <a:srgbClr val="051429"/>
                </a:solidFill>
              </a:rPr>
              <a:t>Entwicklung von intuitiver Software</a:t>
            </a:r>
          </a:p>
          <a:p>
            <a:pPr algn="ctr"/>
            <a:endParaRPr lang="de-DE">
              <a:solidFill>
                <a:srgbClr val="051429"/>
              </a:solidFill>
            </a:endParaRPr>
          </a:p>
          <a:p>
            <a:pPr algn="ctr"/>
            <a:r>
              <a:rPr lang="de-DE">
                <a:solidFill>
                  <a:srgbClr val="051429"/>
                </a:solidFill>
              </a:rPr>
              <a:t>Herstellung von Komplettlösung</a:t>
            </a:r>
          </a:p>
          <a:p>
            <a:pPr algn="ctr"/>
            <a:endParaRPr lang="de-DE">
              <a:solidFill>
                <a:srgbClr val="051429"/>
              </a:solidFill>
            </a:endParaRPr>
          </a:p>
          <a:p>
            <a:pPr algn="ctr"/>
            <a:r>
              <a:rPr lang="de-DE">
                <a:solidFill>
                  <a:srgbClr val="051429"/>
                </a:solidFill>
              </a:rPr>
              <a:t> Nachhaltigkeit und Umweltschutz</a:t>
            </a:r>
          </a:p>
          <a:p>
            <a:pPr algn="ctr"/>
            <a:endParaRPr lang="de-DE">
              <a:solidFill>
                <a:schemeClr val="bg1"/>
              </a:solidFill>
            </a:endParaRPr>
          </a:p>
        </p:txBody>
      </p:sp>
    </p:spTree>
    <p:extLst>
      <p:ext uri="{BB962C8B-B14F-4D97-AF65-F5344CB8AC3E}">
        <p14:creationId xmlns:p14="http://schemas.microsoft.com/office/powerpoint/2010/main" val="1894221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51429"/>
        </a:solidFill>
        <a:effectLst/>
      </p:bgPr>
    </p:bg>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94051F76-0155-4F46-66CA-0AC44978511F}"/>
              </a:ext>
            </a:extLst>
          </p:cNvPr>
          <p:cNvSpPr/>
          <p:nvPr/>
        </p:nvSpPr>
        <p:spPr>
          <a:xfrm>
            <a:off x="4780383" y="1541635"/>
            <a:ext cx="2631234" cy="4105470"/>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abgerundete Ecken 3">
            <a:extLst>
              <a:ext uri="{FF2B5EF4-FFF2-40B4-BE49-F238E27FC236}">
                <a16:creationId xmlns:a16="http://schemas.microsoft.com/office/drawing/2014/main" id="{02DD7CC1-C47B-FE0E-F663-85C8C69685BB}"/>
              </a:ext>
            </a:extLst>
          </p:cNvPr>
          <p:cNvSpPr/>
          <p:nvPr/>
        </p:nvSpPr>
        <p:spPr>
          <a:xfrm>
            <a:off x="1023256" y="1541635"/>
            <a:ext cx="2631234" cy="4105470"/>
          </a:xfrm>
          <a:prstGeom prst="roundRect">
            <a:avLst/>
          </a:prstGeom>
          <a:solidFill>
            <a:srgbClr val="222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abgerundete Ecken 4">
            <a:extLst>
              <a:ext uri="{FF2B5EF4-FFF2-40B4-BE49-F238E27FC236}">
                <a16:creationId xmlns:a16="http://schemas.microsoft.com/office/drawing/2014/main" id="{8A77F9FB-07D8-D3AE-920C-5E447355F3B0}"/>
              </a:ext>
            </a:extLst>
          </p:cNvPr>
          <p:cNvSpPr/>
          <p:nvPr/>
        </p:nvSpPr>
        <p:spPr>
          <a:xfrm>
            <a:off x="8537510" y="1541635"/>
            <a:ext cx="2631234" cy="4105470"/>
          </a:xfrm>
          <a:prstGeom prst="roundRect">
            <a:avLst/>
          </a:prstGeom>
          <a:solidFill>
            <a:srgbClr val="222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D482130C-FD2D-624E-103A-E278A2EB912F}"/>
              </a:ext>
            </a:extLst>
          </p:cNvPr>
          <p:cNvSpPr txBox="1"/>
          <p:nvPr/>
        </p:nvSpPr>
        <p:spPr>
          <a:xfrm>
            <a:off x="360000" y="481296"/>
            <a:ext cx="6475445" cy="830997"/>
          </a:xfrm>
          <a:prstGeom prst="rect">
            <a:avLst/>
          </a:prstGeom>
          <a:noFill/>
        </p:spPr>
        <p:txBody>
          <a:bodyPr wrap="square" rtlCol="0">
            <a:spAutoFit/>
          </a:bodyPr>
          <a:lstStyle/>
          <a:p>
            <a:r>
              <a:rPr lang="de-DE" sz="4800">
                <a:solidFill>
                  <a:schemeClr val="bg1"/>
                </a:solidFill>
                <a:latin typeface="ADLaM Display" panose="02010000000000000000" pitchFamily="2" charset="0"/>
                <a:ea typeface="ADLaM Display" panose="02010000000000000000" pitchFamily="2" charset="0"/>
                <a:cs typeface="ADLaM Display" panose="02010000000000000000" pitchFamily="2" charset="0"/>
              </a:rPr>
              <a:t>GESCHÄFTSMODELL</a:t>
            </a:r>
          </a:p>
        </p:txBody>
      </p:sp>
      <p:sp>
        <p:nvSpPr>
          <p:cNvPr id="8" name="Rechteck: abgerundete Ecken 7">
            <a:extLst>
              <a:ext uri="{FF2B5EF4-FFF2-40B4-BE49-F238E27FC236}">
                <a16:creationId xmlns:a16="http://schemas.microsoft.com/office/drawing/2014/main" id="{F25C7738-561A-77A1-D6DC-E2A15183FA39}"/>
              </a:ext>
            </a:extLst>
          </p:cNvPr>
          <p:cNvSpPr/>
          <p:nvPr/>
        </p:nvSpPr>
        <p:spPr>
          <a:xfrm>
            <a:off x="593388" y="5876447"/>
            <a:ext cx="11001982" cy="593387"/>
          </a:xfrm>
          <a:prstGeom prst="roundRect">
            <a:avLst>
              <a:gd name="adj" fmla="val 50000"/>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7683E6B9-0FF5-EF03-C530-57E16763AE2F}"/>
              </a:ext>
            </a:extLst>
          </p:cNvPr>
          <p:cNvSpPr/>
          <p:nvPr/>
        </p:nvSpPr>
        <p:spPr>
          <a:xfrm>
            <a:off x="5792821" y="5876447"/>
            <a:ext cx="603115" cy="603115"/>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45FD5FC2-2A63-6263-9D05-1759E3852A4C}"/>
              </a:ext>
            </a:extLst>
          </p:cNvPr>
          <p:cNvSpPr txBox="1"/>
          <p:nvPr/>
        </p:nvSpPr>
        <p:spPr>
          <a:xfrm>
            <a:off x="8640346" y="1736706"/>
            <a:ext cx="2458914" cy="954107"/>
          </a:xfrm>
          <a:prstGeom prst="rect">
            <a:avLst/>
          </a:prstGeom>
          <a:noFill/>
        </p:spPr>
        <p:txBody>
          <a:bodyPr wrap="square" rtlCol="0">
            <a:spAutoFit/>
          </a:bodyPr>
          <a:lstStyle/>
          <a:p>
            <a:pPr algn="ctr"/>
            <a:r>
              <a:rPr lang="de-DE" sz="2800" b="1">
                <a:solidFill>
                  <a:srgbClr val="051429"/>
                </a:solidFill>
              </a:rPr>
              <a:t>Finales Nutzer-versprechen</a:t>
            </a:r>
            <a:r>
              <a:rPr lang="de-DE" sz="2800" b="1"/>
              <a:t> </a:t>
            </a:r>
          </a:p>
        </p:txBody>
      </p:sp>
      <p:sp>
        <p:nvSpPr>
          <p:cNvPr id="20" name="Textfeld 19">
            <a:extLst>
              <a:ext uri="{FF2B5EF4-FFF2-40B4-BE49-F238E27FC236}">
                <a16:creationId xmlns:a16="http://schemas.microsoft.com/office/drawing/2014/main" id="{E816DF82-D47E-76ED-60B5-9C253F41BC12}"/>
              </a:ext>
            </a:extLst>
          </p:cNvPr>
          <p:cNvSpPr txBox="1"/>
          <p:nvPr/>
        </p:nvSpPr>
        <p:spPr>
          <a:xfrm>
            <a:off x="8623670" y="2785775"/>
            <a:ext cx="2458914" cy="3139321"/>
          </a:xfrm>
          <a:prstGeom prst="rect">
            <a:avLst/>
          </a:prstGeom>
          <a:noFill/>
        </p:spPr>
        <p:txBody>
          <a:bodyPr wrap="square" rtlCol="0">
            <a:spAutoFit/>
          </a:bodyPr>
          <a:lstStyle/>
          <a:p>
            <a:pPr algn="ctr"/>
            <a:r>
              <a:rPr lang="de-DE">
                <a:solidFill>
                  <a:srgbClr val="051429"/>
                </a:solidFill>
              </a:rPr>
              <a:t>Perfektion in der Aquaristik</a:t>
            </a:r>
          </a:p>
          <a:p>
            <a:pPr algn="ctr"/>
            <a:endParaRPr lang="de-DE">
              <a:solidFill>
                <a:srgbClr val="051429"/>
              </a:solidFill>
            </a:endParaRPr>
          </a:p>
          <a:p>
            <a:pPr algn="ctr"/>
            <a:r>
              <a:rPr lang="de-DE">
                <a:solidFill>
                  <a:srgbClr val="051429"/>
                </a:solidFill>
              </a:rPr>
              <a:t>Jederzeit Zugriff</a:t>
            </a:r>
          </a:p>
          <a:p>
            <a:pPr algn="ctr"/>
            <a:endParaRPr lang="de-DE">
              <a:solidFill>
                <a:srgbClr val="051429"/>
              </a:solidFill>
            </a:endParaRPr>
          </a:p>
          <a:p>
            <a:pPr algn="ctr"/>
            <a:r>
              <a:rPr lang="de-DE">
                <a:solidFill>
                  <a:srgbClr val="051429"/>
                </a:solidFill>
              </a:rPr>
              <a:t>Einfach</a:t>
            </a:r>
          </a:p>
          <a:p>
            <a:pPr algn="ctr"/>
            <a:endParaRPr lang="de-DE">
              <a:solidFill>
                <a:srgbClr val="051429"/>
              </a:solidFill>
            </a:endParaRPr>
          </a:p>
          <a:p>
            <a:pPr algn="ctr"/>
            <a:r>
              <a:rPr lang="de-DE">
                <a:solidFill>
                  <a:srgbClr val="051429"/>
                </a:solidFill>
              </a:rPr>
              <a:t>„Wir bieten nicht nur ein Produkt – sondern Seelenfrieden“</a:t>
            </a:r>
          </a:p>
          <a:p>
            <a:pPr algn="ctr"/>
            <a:endParaRPr lang="de-DE"/>
          </a:p>
        </p:txBody>
      </p:sp>
      <p:sp>
        <p:nvSpPr>
          <p:cNvPr id="21" name="Textfeld 20">
            <a:extLst>
              <a:ext uri="{FF2B5EF4-FFF2-40B4-BE49-F238E27FC236}">
                <a16:creationId xmlns:a16="http://schemas.microsoft.com/office/drawing/2014/main" id="{3DD085BD-F019-F1BB-7A59-CD51F13EFEAA}"/>
              </a:ext>
            </a:extLst>
          </p:cNvPr>
          <p:cNvSpPr txBox="1"/>
          <p:nvPr/>
        </p:nvSpPr>
        <p:spPr>
          <a:xfrm>
            <a:off x="4866543" y="1736706"/>
            <a:ext cx="2458914" cy="954107"/>
          </a:xfrm>
          <a:prstGeom prst="rect">
            <a:avLst/>
          </a:prstGeom>
          <a:noFill/>
        </p:spPr>
        <p:txBody>
          <a:bodyPr wrap="square" rtlCol="0">
            <a:spAutoFit/>
          </a:bodyPr>
          <a:lstStyle/>
          <a:p>
            <a:pPr algn="ctr"/>
            <a:r>
              <a:rPr lang="de-DE" sz="2800" b="1">
                <a:solidFill>
                  <a:schemeClr val="bg1"/>
                </a:solidFill>
              </a:rPr>
              <a:t>Schlüssel-kompetenzen</a:t>
            </a:r>
          </a:p>
        </p:txBody>
      </p:sp>
      <p:sp>
        <p:nvSpPr>
          <p:cNvPr id="22" name="Textfeld 21">
            <a:extLst>
              <a:ext uri="{FF2B5EF4-FFF2-40B4-BE49-F238E27FC236}">
                <a16:creationId xmlns:a16="http://schemas.microsoft.com/office/drawing/2014/main" id="{4DA56E2F-BC3D-2296-019F-C4CCDD7B2412}"/>
              </a:ext>
            </a:extLst>
          </p:cNvPr>
          <p:cNvSpPr txBox="1"/>
          <p:nvPr/>
        </p:nvSpPr>
        <p:spPr>
          <a:xfrm>
            <a:off x="4849867" y="2785775"/>
            <a:ext cx="2458914" cy="2585323"/>
          </a:xfrm>
          <a:prstGeom prst="rect">
            <a:avLst/>
          </a:prstGeom>
          <a:noFill/>
        </p:spPr>
        <p:txBody>
          <a:bodyPr wrap="square" rtlCol="0">
            <a:spAutoFit/>
          </a:bodyPr>
          <a:lstStyle/>
          <a:p>
            <a:pPr algn="ctr"/>
            <a:r>
              <a:rPr lang="de-DE">
                <a:solidFill>
                  <a:schemeClr val="bg1"/>
                </a:solidFill>
              </a:rPr>
              <a:t>Entwicklung von intuitiver Software</a:t>
            </a:r>
          </a:p>
          <a:p>
            <a:pPr algn="ctr"/>
            <a:endParaRPr lang="de-DE">
              <a:solidFill>
                <a:schemeClr val="bg1"/>
              </a:solidFill>
            </a:endParaRPr>
          </a:p>
          <a:p>
            <a:pPr algn="ctr"/>
            <a:r>
              <a:rPr lang="de-DE">
                <a:solidFill>
                  <a:schemeClr val="bg1"/>
                </a:solidFill>
              </a:rPr>
              <a:t>Herstellung von Komplettlösung</a:t>
            </a:r>
          </a:p>
          <a:p>
            <a:pPr algn="ctr"/>
            <a:endParaRPr lang="de-DE">
              <a:solidFill>
                <a:schemeClr val="bg1"/>
              </a:solidFill>
            </a:endParaRPr>
          </a:p>
          <a:p>
            <a:pPr algn="ctr"/>
            <a:r>
              <a:rPr lang="de-DE">
                <a:solidFill>
                  <a:schemeClr val="bg1"/>
                </a:solidFill>
              </a:rPr>
              <a:t>Nachhaltigkeit und Umweltschutz</a:t>
            </a:r>
          </a:p>
          <a:p>
            <a:pPr algn="ctr"/>
            <a:endParaRPr lang="de-DE">
              <a:solidFill>
                <a:schemeClr val="bg1"/>
              </a:solidFill>
            </a:endParaRPr>
          </a:p>
        </p:txBody>
      </p:sp>
      <p:sp>
        <p:nvSpPr>
          <p:cNvPr id="23" name="Textfeld 22">
            <a:extLst>
              <a:ext uri="{FF2B5EF4-FFF2-40B4-BE49-F238E27FC236}">
                <a16:creationId xmlns:a16="http://schemas.microsoft.com/office/drawing/2014/main" id="{9CE23749-8F5F-EE25-A491-37F6C09320FC}"/>
              </a:ext>
            </a:extLst>
          </p:cNvPr>
          <p:cNvSpPr txBox="1"/>
          <p:nvPr/>
        </p:nvSpPr>
        <p:spPr>
          <a:xfrm>
            <a:off x="1126754" y="1736706"/>
            <a:ext cx="2458914" cy="954107"/>
          </a:xfrm>
          <a:prstGeom prst="rect">
            <a:avLst/>
          </a:prstGeom>
          <a:noFill/>
        </p:spPr>
        <p:txBody>
          <a:bodyPr wrap="square" rtlCol="0">
            <a:spAutoFit/>
          </a:bodyPr>
          <a:lstStyle/>
          <a:p>
            <a:pPr algn="ctr"/>
            <a:r>
              <a:rPr lang="de-DE" sz="2800" b="1">
                <a:solidFill>
                  <a:srgbClr val="08162B"/>
                </a:solidFill>
              </a:rPr>
              <a:t>Kunden-segmente</a:t>
            </a:r>
          </a:p>
        </p:txBody>
      </p:sp>
      <p:sp>
        <p:nvSpPr>
          <p:cNvPr id="24" name="Textfeld 23">
            <a:extLst>
              <a:ext uri="{FF2B5EF4-FFF2-40B4-BE49-F238E27FC236}">
                <a16:creationId xmlns:a16="http://schemas.microsoft.com/office/drawing/2014/main" id="{D1BB4830-9B68-51A0-371A-926CEAD24C23}"/>
              </a:ext>
            </a:extLst>
          </p:cNvPr>
          <p:cNvSpPr txBox="1"/>
          <p:nvPr/>
        </p:nvSpPr>
        <p:spPr>
          <a:xfrm>
            <a:off x="1110078" y="2785775"/>
            <a:ext cx="2458914" cy="2308324"/>
          </a:xfrm>
          <a:prstGeom prst="rect">
            <a:avLst/>
          </a:prstGeom>
          <a:noFill/>
        </p:spPr>
        <p:txBody>
          <a:bodyPr wrap="square" rtlCol="0">
            <a:spAutoFit/>
          </a:bodyPr>
          <a:lstStyle/>
          <a:p>
            <a:pPr algn="ctr"/>
            <a:r>
              <a:rPr lang="de-DE">
                <a:solidFill>
                  <a:srgbClr val="08162B"/>
                </a:solidFill>
              </a:rPr>
              <a:t>Privatpersonen / Aquarienenthusiasten</a:t>
            </a:r>
          </a:p>
          <a:p>
            <a:pPr algn="ctr"/>
            <a:endParaRPr lang="de-DE">
              <a:solidFill>
                <a:srgbClr val="08162B"/>
              </a:solidFill>
            </a:endParaRPr>
          </a:p>
          <a:p>
            <a:pPr algn="ctr"/>
            <a:r>
              <a:rPr lang="de-DE">
                <a:solidFill>
                  <a:srgbClr val="08162B"/>
                </a:solidFill>
              </a:rPr>
              <a:t>Aquaristik Shops</a:t>
            </a:r>
          </a:p>
          <a:p>
            <a:pPr algn="ctr"/>
            <a:endParaRPr lang="de-DE">
              <a:solidFill>
                <a:srgbClr val="08162B"/>
              </a:solidFill>
            </a:endParaRPr>
          </a:p>
          <a:p>
            <a:pPr algn="ctr"/>
            <a:r>
              <a:rPr lang="de-DE">
                <a:solidFill>
                  <a:srgbClr val="08162B"/>
                </a:solidFill>
              </a:rPr>
              <a:t>Potentielle Aquarienbesitzer</a:t>
            </a:r>
          </a:p>
          <a:p>
            <a:endParaRPr lang="de-DE">
              <a:solidFill>
                <a:srgbClr val="051429"/>
              </a:solidFill>
            </a:endParaRPr>
          </a:p>
        </p:txBody>
      </p:sp>
    </p:spTree>
    <p:extLst>
      <p:ext uri="{BB962C8B-B14F-4D97-AF65-F5344CB8AC3E}">
        <p14:creationId xmlns:p14="http://schemas.microsoft.com/office/powerpoint/2010/main" val="137151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51429"/>
        </a:solidFill>
        <a:effectLst/>
      </p:bgPr>
    </p:bg>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94051F76-0155-4F46-66CA-0AC44978511F}"/>
              </a:ext>
            </a:extLst>
          </p:cNvPr>
          <p:cNvSpPr/>
          <p:nvPr/>
        </p:nvSpPr>
        <p:spPr>
          <a:xfrm>
            <a:off x="4780383" y="1541635"/>
            <a:ext cx="2631234" cy="4105470"/>
          </a:xfrm>
          <a:prstGeom prst="round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abgerundete Ecken 3">
            <a:extLst>
              <a:ext uri="{FF2B5EF4-FFF2-40B4-BE49-F238E27FC236}">
                <a16:creationId xmlns:a16="http://schemas.microsoft.com/office/drawing/2014/main" id="{02DD7CC1-C47B-FE0E-F663-85C8C69685BB}"/>
              </a:ext>
            </a:extLst>
          </p:cNvPr>
          <p:cNvSpPr/>
          <p:nvPr/>
        </p:nvSpPr>
        <p:spPr>
          <a:xfrm>
            <a:off x="1023256" y="1541635"/>
            <a:ext cx="2631234" cy="4105470"/>
          </a:xfrm>
          <a:prstGeom prst="round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abgerundete Ecken 4">
            <a:extLst>
              <a:ext uri="{FF2B5EF4-FFF2-40B4-BE49-F238E27FC236}">
                <a16:creationId xmlns:a16="http://schemas.microsoft.com/office/drawing/2014/main" id="{8A77F9FB-07D8-D3AE-920C-5E447355F3B0}"/>
              </a:ext>
            </a:extLst>
          </p:cNvPr>
          <p:cNvSpPr/>
          <p:nvPr/>
        </p:nvSpPr>
        <p:spPr>
          <a:xfrm>
            <a:off x="8537510" y="1541635"/>
            <a:ext cx="2631234" cy="4105470"/>
          </a:xfrm>
          <a:prstGeom prst="round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D482130C-FD2D-624E-103A-E278A2EB912F}"/>
              </a:ext>
            </a:extLst>
          </p:cNvPr>
          <p:cNvSpPr txBox="1"/>
          <p:nvPr/>
        </p:nvSpPr>
        <p:spPr>
          <a:xfrm>
            <a:off x="360000" y="481296"/>
            <a:ext cx="6475445" cy="830997"/>
          </a:xfrm>
          <a:prstGeom prst="rect">
            <a:avLst/>
          </a:prstGeom>
          <a:noFill/>
        </p:spPr>
        <p:txBody>
          <a:bodyPr wrap="square" rtlCol="0">
            <a:spAutoFit/>
          </a:bodyPr>
          <a:lstStyle/>
          <a:p>
            <a:r>
              <a:rPr lang="de-DE" sz="4800">
                <a:solidFill>
                  <a:schemeClr val="bg1"/>
                </a:solidFill>
                <a:latin typeface="ADLaM Display" panose="02010000000000000000" pitchFamily="2" charset="0"/>
                <a:ea typeface="ADLaM Display" panose="02010000000000000000" pitchFamily="2" charset="0"/>
                <a:cs typeface="ADLaM Display" panose="02010000000000000000" pitchFamily="2" charset="0"/>
              </a:rPr>
              <a:t>GESCHÄFTSMODELL</a:t>
            </a:r>
          </a:p>
        </p:txBody>
      </p:sp>
      <p:sp>
        <p:nvSpPr>
          <p:cNvPr id="8" name="Rechteck: abgerundete Ecken 7">
            <a:extLst>
              <a:ext uri="{FF2B5EF4-FFF2-40B4-BE49-F238E27FC236}">
                <a16:creationId xmlns:a16="http://schemas.microsoft.com/office/drawing/2014/main" id="{F25C7738-561A-77A1-D6DC-E2A15183FA39}"/>
              </a:ext>
            </a:extLst>
          </p:cNvPr>
          <p:cNvSpPr/>
          <p:nvPr/>
        </p:nvSpPr>
        <p:spPr>
          <a:xfrm>
            <a:off x="593388" y="5876447"/>
            <a:ext cx="11001982" cy="593387"/>
          </a:xfrm>
          <a:prstGeom prst="roundRect">
            <a:avLst>
              <a:gd name="adj" fmla="val 50000"/>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7683E6B9-0FF5-EF03-C530-57E16763AE2F}"/>
              </a:ext>
            </a:extLst>
          </p:cNvPr>
          <p:cNvSpPr/>
          <p:nvPr/>
        </p:nvSpPr>
        <p:spPr>
          <a:xfrm>
            <a:off x="9568245" y="5876447"/>
            <a:ext cx="603115" cy="603115"/>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45FD5FC2-2A63-6263-9D05-1759E3852A4C}"/>
              </a:ext>
            </a:extLst>
          </p:cNvPr>
          <p:cNvSpPr txBox="1"/>
          <p:nvPr/>
        </p:nvSpPr>
        <p:spPr>
          <a:xfrm>
            <a:off x="8640346" y="1736706"/>
            <a:ext cx="2458914" cy="954107"/>
          </a:xfrm>
          <a:prstGeom prst="rect">
            <a:avLst/>
          </a:prstGeom>
          <a:noFill/>
        </p:spPr>
        <p:txBody>
          <a:bodyPr wrap="square" rtlCol="0">
            <a:spAutoFit/>
          </a:bodyPr>
          <a:lstStyle/>
          <a:p>
            <a:pPr algn="ctr"/>
            <a:r>
              <a:rPr lang="de-DE" sz="2800" b="1">
                <a:solidFill>
                  <a:schemeClr val="bg1"/>
                </a:solidFill>
              </a:rPr>
              <a:t>Finales Nutzer-versprechen</a:t>
            </a:r>
          </a:p>
        </p:txBody>
      </p:sp>
      <p:sp>
        <p:nvSpPr>
          <p:cNvPr id="20" name="Textfeld 19">
            <a:extLst>
              <a:ext uri="{FF2B5EF4-FFF2-40B4-BE49-F238E27FC236}">
                <a16:creationId xmlns:a16="http://schemas.microsoft.com/office/drawing/2014/main" id="{E816DF82-D47E-76ED-60B5-9C253F41BC12}"/>
              </a:ext>
            </a:extLst>
          </p:cNvPr>
          <p:cNvSpPr txBox="1"/>
          <p:nvPr/>
        </p:nvSpPr>
        <p:spPr>
          <a:xfrm>
            <a:off x="8623670" y="2785775"/>
            <a:ext cx="2458914" cy="3139321"/>
          </a:xfrm>
          <a:prstGeom prst="rect">
            <a:avLst/>
          </a:prstGeom>
          <a:noFill/>
        </p:spPr>
        <p:txBody>
          <a:bodyPr wrap="square" rtlCol="0">
            <a:spAutoFit/>
          </a:bodyPr>
          <a:lstStyle/>
          <a:p>
            <a:pPr algn="ctr"/>
            <a:r>
              <a:rPr lang="de-DE">
                <a:solidFill>
                  <a:schemeClr val="bg1"/>
                </a:solidFill>
              </a:rPr>
              <a:t>Perfektion in der Aquaristik</a:t>
            </a:r>
          </a:p>
          <a:p>
            <a:pPr algn="ctr"/>
            <a:endParaRPr lang="de-DE">
              <a:solidFill>
                <a:schemeClr val="bg1"/>
              </a:solidFill>
            </a:endParaRPr>
          </a:p>
          <a:p>
            <a:pPr algn="ctr"/>
            <a:r>
              <a:rPr lang="de-DE">
                <a:solidFill>
                  <a:schemeClr val="bg1"/>
                </a:solidFill>
              </a:rPr>
              <a:t>Jederzeit Zugriff</a:t>
            </a:r>
          </a:p>
          <a:p>
            <a:pPr algn="ctr"/>
            <a:endParaRPr lang="de-DE">
              <a:solidFill>
                <a:schemeClr val="bg1"/>
              </a:solidFill>
            </a:endParaRPr>
          </a:p>
          <a:p>
            <a:pPr algn="ctr"/>
            <a:r>
              <a:rPr lang="de-DE">
                <a:solidFill>
                  <a:schemeClr val="bg1"/>
                </a:solidFill>
              </a:rPr>
              <a:t>Einfach</a:t>
            </a:r>
          </a:p>
          <a:p>
            <a:pPr algn="ctr"/>
            <a:endParaRPr lang="de-DE">
              <a:solidFill>
                <a:schemeClr val="bg1"/>
              </a:solidFill>
            </a:endParaRPr>
          </a:p>
          <a:p>
            <a:pPr algn="ctr"/>
            <a:r>
              <a:rPr lang="de-DE">
                <a:solidFill>
                  <a:schemeClr val="bg1"/>
                </a:solidFill>
              </a:rPr>
              <a:t>„Wir bieten nicht nur ein Produkt – sondern Seelenfrieden“</a:t>
            </a:r>
          </a:p>
          <a:p>
            <a:pPr algn="ctr"/>
            <a:endParaRPr lang="de-DE">
              <a:solidFill>
                <a:schemeClr val="bg1"/>
              </a:solidFill>
            </a:endParaRPr>
          </a:p>
        </p:txBody>
      </p:sp>
      <p:sp>
        <p:nvSpPr>
          <p:cNvPr id="21" name="Textfeld 20">
            <a:extLst>
              <a:ext uri="{FF2B5EF4-FFF2-40B4-BE49-F238E27FC236}">
                <a16:creationId xmlns:a16="http://schemas.microsoft.com/office/drawing/2014/main" id="{3DD085BD-F019-F1BB-7A59-CD51F13EFEAA}"/>
              </a:ext>
            </a:extLst>
          </p:cNvPr>
          <p:cNvSpPr txBox="1"/>
          <p:nvPr/>
        </p:nvSpPr>
        <p:spPr>
          <a:xfrm>
            <a:off x="4866543" y="1736706"/>
            <a:ext cx="2458914" cy="954107"/>
          </a:xfrm>
          <a:prstGeom prst="rect">
            <a:avLst/>
          </a:prstGeom>
          <a:noFill/>
        </p:spPr>
        <p:txBody>
          <a:bodyPr wrap="square" rtlCol="0">
            <a:spAutoFit/>
          </a:bodyPr>
          <a:lstStyle/>
          <a:p>
            <a:pPr algn="ctr"/>
            <a:r>
              <a:rPr lang="de-DE" sz="2800" b="1">
                <a:solidFill>
                  <a:srgbClr val="051429"/>
                </a:solidFill>
              </a:rPr>
              <a:t>Schlüssel-kompetenzen</a:t>
            </a:r>
            <a:endParaRPr lang="de-DE" sz="2800" b="1"/>
          </a:p>
        </p:txBody>
      </p:sp>
      <p:sp>
        <p:nvSpPr>
          <p:cNvPr id="22" name="Textfeld 21">
            <a:extLst>
              <a:ext uri="{FF2B5EF4-FFF2-40B4-BE49-F238E27FC236}">
                <a16:creationId xmlns:a16="http://schemas.microsoft.com/office/drawing/2014/main" id="{4DA56E2F-BC3D-2296-019F-C4CCDD7B2412}"/>
              </a:ext>
            </a:extLst>
          </p:cNvPr>
          <p:cNvSpPr txBox="1"/>
          <p:nvPr/>
        </p:nvSpPr>
        <p:spPr>
          <a:xfrm>
            <a:off x="4849867" y="2785775"/>
            <a:ext cx="2458914" cy="2585323"/>
          </a:xfrm>
          <a:prstGeom prst="rect">
            <a:avLst/>
          </a:prstGeom>
          <a:noFill/>
        </p:spPr>
        <p:txBody>
          <a:bodyPr wrap="square" rtlCol="0">
            <a:spAutoFit/>
          </a:bodyPr>
          <a:lstStyle/>
          <a:p>
            <a:pPr algn="ctr"/>
            <a:r>
              <a:rPr lang="de-DE">
                <a:solidFill>
                  <a:srgbClr val="051429"/>
                </a:solidFill>
              </a:rPr>
              <a:t>Entwicklung von intuitiver Software</a:t>
            </a:r>
          </a:p>
          <a:p>
            <a:pPr algn="ctr"/>
            <a:endParaRPr lang="de-DE">
              <a:solidFill>
                <a:srgbClr val="051429"/>
              </a:solidFill>
            </a:endParaRPr>
          </a:p>
          <a:p>
            <a:pPr algn="ctr"/>
            <a:r>
              <a:rPr lang="de-DE">
                <a:solidFill>
                  <a:srgbClr val="051429"/>
                </a:solidFill>
              </a:rPr>
              <a:t>Herstellung von Komplettlösung</a:t>
            </a:r>
          </a:p>
          <a:p>
            <a:pPr algn="ctr"/>
            <a:endParaRPr lang="de-DE">
              <a:solidFill>
                <a:srgbClr val="051429"/>
              </a:solidFill>
            </a:endParaRPr>
          </a:p>
          <a:p>
            <a:pPr algn="ctr"/>
            <a:r>
              <a:rPr lang="de-DE">
                <a:solidFill>
                  <a:srgbClr val="051429"/>
                </a:solidFill>
              </a:rPr>
              <a:t> Nachhaltigkeit und Umweltschutz</a:t>
            </a:r>
          </a:p>
          <a:p>
            <a:pPr algn="ctr"/>
            <a:endParaRPr lang="de-DE">
              <a:solidFill>
                <a:schemeClr val="bg1"/>
              </a:solidFill>
            </a:endParaRPr>
          </a:p>
        </p:txBody>
      </p:sp>
      <p:sp>
        <p:nvSpPr>
          <p:cNvPr id="23" name="Textfeld 22">
            <a:extLst>
              <a:ext uri="{FF2B5EF4-FFF2-40B4-BE49-F238E27FC236}">
                <a16:creationId xmlns:a16="http://schemas.microsoft.com/office/drawing/2014/main" id="{9CE23749-8F5F-EE25-A491-37F6C09320FC}"/>
              </a:ext>
            </a:extLst>
          </p:cNvPr>
          <p:cNvSpPr txBox="1"/>
          <p:nvPr/>
        </p:nvSpPr>
        <p:spPr>
          <a:xfrm>
            <a:off x="1126754" y="1736706"/>
            <a:ext cx="2458914" cy="954107"/>
          </a:xfrm>
          <a:prstGeom prst="rect">
            <a:avLst/>
          </a:prstGeom>
          <a:noFill/>
        </p:spPr>
        <p:txBody>
          <a:bodyPr wrap="square" rtlCol="0">
            <a:spAutoFit/>
          </a:bodyPr>
          <a:lstStyle/>
          <a:p>
            <a:pPr algn="ctr"/>
            <a:r>
              <a:rPr lang="de-DE" sz="2800" b="1">
                <a:solidFill>
                  <a:srgbClr val="08162B"/>
                </a:solidFill>
              </a:rPr>
              <a:t>Kunden-segmente</a:t>
            </a:r>
          </a:p>
        </p:txBody>
      </p:sp>
      <p:sp>
        <p:nvSpPr>
          <p:cNvPr id="24" name="Textfeld 23">
            <a:extLst>
              <a:ext uri="{FF2B5EF4-FFF2-40B4-BE49-F238E27FC236}">
                <a16:creationId xmlns:a16="http://schemas.microsoft.com/office/drawing/2014/main" id="{D1BB4830-9B68-51A0-371A-926CEAD24C23}"/>
              </a:ext>
            </a:extLst>
          </p:cNvPr>
          <p:cNvSpPr txBox="1"/>
          <p:nvPr/>
        </p:nvSpPr>
        <p:spPr>
          <a:xfrm>
            <a:off x="1110078" y="2785775"/>
            <a:ext cx="2458914" cy="2308324"/>
          </a:xfrm>
          <a:prstGeom prst="rect">
            <a:avLst/>
          </a:prstGeom>
          <a:noFill/>
        </p:spPr>
        <p:txBody>
          <a:bodyPr wrap="square" rtlCol="0">
            <a:spAutoFit/>
          </a:bodyPr>
          <a:lstStyle/>
          <a:p>
            <a:pPr algn="ctr"/>
            <a:r>
              <a:rPr lang="de-DE">
                <a:solidFill>
                  <a:srgbClr val="08162B"/>
                </a:solidFill>
              </a:rPr>
              <a:t>Privatpersonen / Aquarienenthusiasten</a:t>
            </a:r>
          </a:p>
          <a:p>
            <a:pPr algn="ctr"/>
            <a:endParaRPr lang="de-DE">
              <a:solidFill>
                <a:srgbClr val="08162B"/>
              </a:solidFill>
            </a:endParaRPr>
          </a:p>
          <a:p>
            <a:pPr algn="ctr"/>
            <a:r>
              <a:rPr lang="de-DE">
                <a:solidFill>
                  <a:srgbClr val="08162B"/>
                </a:solidFill>
              </a:rPr>
              <a:t>Aquaristik Shops</a:t>
            </a:r>
          </a:p>
          <a:p>
            <a:pPr algn="ctr"/>
            <a:endParaRPr lang="de-DE">
              <a:solidFill>
                <a:srgbClr val="08162B"/>
              </a:solidFill>
            </a:endParaRPr>
          </a:p>
          <a:p>
            <a:pPr algn="ctr"/>
            <a:r>
              <a:rPr lang="de-DE">
                <a:solidFill>
                  <a:srgbClr val="08162B"/>
                </a:solidFill>
              </a:rPr>
              <a:t>Potentielle Aquarienbesitzer</a:t>
            </a:r>
          </a:p>
          <a:p>
            <a:pPr algn="ctr"/>
            <a:endParaRPr lang="de-DE">
              <a:solidFill>
                <a:srgbClr val="051429"/>
              </a:solidFill>
            </a:endParaRPr>
          </a:p>
        </p:txBody>
      </p:sp>
    </p:spTree>
    <p:extLst>
      <p:ext uri="{BB962C8B-B14F-4D97-AF65-F5344CB8AC3E}">
        <p14:creationId xmlns:p14="http://schemas.microsoft.com/office/powerpoint/2010/main" val="107260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8162B"/>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8D873F91-8F21-C0AD-B905-9B2D5B200E48}"/>
              </a:ext>
            </a:extLst>
          </p:cNvPr>
          <p:cNvSpPr txBox="1"/>
          <p:nvPr/>
        </p:nvSpPr>
        <p:spPr>
          <a:xfrm>
            <a:off x="495782" y="2705725"/>
            <a:ext cx="11200436" cy="1446550"/>
          </a:xfrm>
          <a:prstGeom prst="rect">
            <a:avLst/>
          </a:prstGeom>
          <a:noFill/>
        </p:spPr>
        <p:txBody>
          <a:bodyPr wrap="square" rtlCol="0">
            <a:spAutoFit/>
          </a:bodyPr>
          <a:lstStyle/>
          <a:p>
            <a:pPr algn="ctr"/>
            <a:r>
              <a:rPr lang="de-DE" sz="8800">
                <a:solidFill>
                  <a:schemeClr val="bg1"/>
                </a:solidFill>
                <a:latin typeface="ADLaM Display" panose="02010000000000000000" pitchFamily="2" charset="0"/>
                <a:ea typeface="ADLaM Display" panose="02010000000000000000" pitchFamily="2" charset="0"/>
                <a:cs typeface="ADLaM Display" panose="02010000000000000000" pitchFamily="2" charset="0"/>
              </a:rPr>
              <a:t>ARCHITEKTUR</a:t>
            </a:r>
          </a:p>
        </p:txBody>
      </p:sp>
    </p:spTree>
    <p:extLst>
      <p:ext uri="{BB962C8B-B14F-4D97-AF65-F5344CB8AC3E}">
        <p14:creationId xmlns:p14="http://schemas.microsoft.com/office/powerpoint/2010/main" val="290402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ihandform: Form 5">
            <a:extLst>
              <a:ext uri="{FF2B5EF4-FFF2-40B4-BE49-F238E27FC236}">
                <a16:creationId xmlns:a16="http://schemas.microsoft.com/office/drawing/2014/main" id="{7EE715F0-A6BE-D1C0-FA8F-9FED67A46C1F}"/>
              </a:ext>
            </a:extLst>
          </p:cNvPr>
          <p:cNvSpPr/>
          <p:nvPr/>
        </p:nvSpPr>
        <p:spPr>
          <a:xfrm>
            <a:off x="-70866000" y="-51358800"/>
            <a:ext cx="144094200" cy="102260400"/>
          </a:xfrm>
          <a:custGeom>
            <a:avLst/>
            <a:gdLst/>
            <a:ahLst/>
            <a:cxnLst/>
            <a:rect l="l" t="t" r="r" b="b"/>
            <a:pathLst>
              <a:path w="12571446" h="6997959">
                <a:moveTo>
                  <a:pt x="7469294" y="3539020"/>
                </a:moveTo>
                <a:cubicBezTo>
                  <a:pt x="7531736" y="3539020"/>
                  <a:pt x="7562958" y="3566595"/>
                  <a:pt x="7562958" y="3621745"/>
                </a:cubicBezTo>
                <a:cubicBezTo>
                  <a:pt x="7562958" y="3687378"/>
                  <a:pt x="7516695" y="3720195"/>
                  <a:pt x="7424171" y="3720195"/>
                </a:cubicBezTo>
                <a:cubicBezTo>
                  <a:pt x="7379960" y="3720195"/>
                  <a:pt x="7353752" y="3717460"/>
                  <a:pt x="7345548" y="3711991"/>
                </a:cubicBezTo>
                <a:cubicBezTo>
                  <a:pt x="7335065" y="3704242"/>
                  <a:pt x="7329823" y="3681453"/>
                  <a:pt x="7329823" y="3643623"/>
                </a:cubicBezTo>
                <a:cubicBezTo>
                  <a:pt x="7329823" y="3617187"/>
                  <a:pt x="7346687" y="3592802"/>
                  <a:pt x="7380415" y="3570469"/>
                </a:cubicBezTo>
                <a:cubicBezTo>
                  <a:pt x="7411865" y="3549503"/>
                  <a:pt x="7441491" y="3539020"/>
                  <a:pt x="7469294" y="3539020"/>
                </a:cubicBezTo>
                <a:close/>
                <a:moveTo>
                  <a:pt x="6655055" y="3504152"/>
                </a:moveTo>
                <a:cubicBezTo>
                  <a:pt x="6682858" y="3504152"/>
                  <a:pt x="6706787" y="3514863"/>
                  <a:pt x="6726842" y="3536285"/>
                </a:cubicBezTo>
                <a:cubicBezTo>
                  <a:pt x="6746896" y="3557707"/>
                  <a:pt x="6756923" y="3582547"/>
                  <a:pt x="6756923" y="3610806"/>
                </a:cubicBezTo>
                <a:cubicBezTo>
                  <a:pt x="6756923" y="3615820"/>
                  <a:pt x="6749403" y="3619466"/>
                  <a:pt x="6734362" y="3621745"/>
                </a:cubicBezTo>
                <a:cubicBezTo>
                  <a:pt x="6663259" y="3632228"/>
                  <a:pt x="6610844" y="3637469"/>
                  <a:pt x="6577116" y="3637469"/>
                </a:cubicBezTo>
                <a:cubicBezTo>
                  <a:pt x="6564354" y="3637469"/>
                  <a:pt x="6557973" y="3631316"/>
                  <a:pt x="6557973" y="3619010"/>
                </a:cubicBezTo>
                <a:cubicBezTo>
                  <a:pt x="6557973" y="3588928"/>
                  <a:pt x="6566633" y="3562721"/>
                  <a:pt x="6583953" y="3540387"/>
                </a:cubicBezTo>
                <a:cubicBezTo>
                  <a:pt x="6602640" y="3516230"/>
                  <a:pt x="6626341" y="3504152"/>
                  <a:pt x="6655055" y="3504152"/>
                </a:cubicBezTo>
                <a:close/>
                <a:moveTo>
                  <a:pt x="3000841" y="3383824"/>
                </a:moveTo>
                <a:cubicBezTo>
                  <a:pt x="3010413" y="3402056"/>
                  <a:pt x="3025454" y="3443988"/>
                  <a:pt x="3045964" y="3509621"/>
                </a:cubicBezTo>
                <a:cubicBezTo>
                  <a:pt x="3066931" y="3577534"/>
                  <a:pt x="3077413" y="3619010"/>
                  <a:pt x="3077413" y="3634051"/>
                </a:cubicBezTo>
                <a:cubicBezTo>
                  <a:pt x="3077413" y="3638153"/>
                  <a:pt x="3076958" y="3641344"/>
                  <a:pt x="3076046" y="3643623"/>
                </a:cubicBezTo>
                <a:cubicBezTo>
                  <a:pt x="3072856" y="3650915"/>
                  <a:pt x="3056219" y="3654561"/>
                  <a:pt x="3026137" y="3654561"/>
                </a:cubicBezTo>
                <a:cubicBezTo>
                  <a:pt x="2993777" y="3654561"/>
                  <a:pt x="2970531" y="3654106"/>
                  <a:pt x="2956402" y="3653194"/>
                </a:cubicBezTo>
                <a:cubicBezTo>
                  <a:pt x="2929055" y="3652282"/>
                  <a:pt x="2915381" y="3647725"/>
                  <a:pt x="2915381" y="3639520"/>
                </a:cubicBezTo>
                <a:cubicBezTo>
                  <a:pt x="2915381" y="3627214"/>
                  <a:pt x="2927688" y="3585510"/>
                  <a:pt x="2952300" y="3514407"/>
                </a:cubicBezTo>
                <a:cubicBezTo>
                  <a:pt x="2975089" y="3447407"/>
                  <a:pt x="2991270" y="3403879"/>
                  <a:pt x="3000841" y="3383824"/>
                </a:cubicBezTo>
                <a:close/>
                <a:moveTo>
                  <a:pt x="8497687" y="3372886"/>
                </a:moveTo>
                <a:cubicBezTo>
                  <a:pt x="8484014" y="3372886"/>
                  <a:pt x="8474669" y="3382229"/>
                  <a:pt x="8469656" y="3400917"/>
                </a:cubicBezTo>
                <a:cubicBezTo>
                  <a:pt x="8452792" y="3461080"/>
                  <a:pt x="8444360" y="3543122"/>
                  <a:pt x="8444360" y="3647041"/>
                </a:cubicBezTo>
                <a:cubicBezTo>
                  <a:pt x="8444360" y="3743212"/>
                  <a:pt x="8449373" y="3816593"/>
                  <a:pt x="8459401" y="3867186"/>
                </a:cubicBezTo>
                <a:cubicBezTo>
                  <a:pt x="8481734" y="3976119"/>
                  <a:pt x="8553293" y="4030585"/>
                  <a:pt x="8674077" y="4030585"/>
                </a:cubicBezTo>
                <a:cubicBezTo>
                  <a:pt x="8716919" y="4030585"/>
                  <a:pt x="8764549" y="4015088"/>
                  <a:pt x="8816965" y="3984095"/>
                </a:cubicBezTo>
                <a:cubicBezTo>
                  <a:pt x="8869380" y="3953101"/>
                  <a:pt x="8892397" y="3937605"/>
                  <a:pt x="8886017" y="3937605"/>
                </a:cubicBezTo>
                <a:cubicBezTo>
                  <a:pt x="8890119" y="3937605"/>
                  <a:pt x="8893309" y="3948088"/>
                  <a:pt x="8895589" y="3969054"/>
                </a:cubicBezTo>
                <a:cubicBezTo>
                  <a:pt x="8896955" y="3982727"/>
                  <a:pt x="8898323" y="3996401"/>
                  <a:pt x="8899691" y="4010075"/>
                </a:cubicBezTo>
                <a:cubicBezTo>
                  <a:pt x="8901969" y="4019646"/>
                  <a:pt x="8907438" y="4025116"/>
                  <a:pt x="8916099" y="4026483"/>
                </a:cubicBezTo>
                <a:cubicBezTo>
                  <a:pt x="8935697" y="4029218"/>
                  <a:pt x="8970337" y="4030585"/>
                  <a:pt x="9020018" y="4030585"/>
                </a:cubicBezTo>
                <a:cubicBezTo>
                  <a:pt x="9076079" y="4030585"/>
                  <a:pt x="9112770" y="4028306"/>
                  <a:pt x="9130091" y="4023748"/>
                </a:cubicBezTo>
                <a:cubicBezTo>
                  <a:pt x="9141485" y="4020558"/>
                  <a:pt x="9147183" y="4012809"/>
                  <a:pt x="9147183" y="4000503"/>
                </a:cubicBezTo>
                <a:cubicBezTo>
                  <a:pt x="9147183" y="3968142"/>
                  <a:pt x="9146042" y="3919145"/>
                  <a:pt x="9143764" y="3853512"/>
                </a:cubicBezTo>
                <a:cubicBezTo>
                  <a:pt x="9141485" y="3787879"/>
                  <a:pt x="9140345" y="3738654"/>
                  <a:pt x="9140345" y="3705837"/>
                </a:cubicBezTo>
                <a:cubicBezTo>
                  <a:pt x="9140345" y="3672109"/>
                  <a:pt x="9141940" y="3621517"/>
                  <a:pt x="9145131" y="3554061"/>
                </a:cubicBezTo>
                <a:cubicBezTo>
                  <a:pt x="9148321" y="3486604"/>
                  <a:pt x="9149917" y="3436012"/>
                  <a:pt x="9149917" y="3402284"/>
                </a:cubicBezTo>
                <a:cubicBezTo>
                  <a:pt x="9149917" y="3394991"/>
                  <a:pt x="9149461" y="3389522"/>
                  <a:pt x="9148549" y="3385875"/>
                </a:cubicBezTo>
                <a:cubicBezTo>
                  <a:pt x="9146270" y="3379039"/>
                  <a:pt x="9138295" y="3375620"/>
                  <a:pt x="9124621" y="3375620"/>
                </a:cubicBezTo>
                <a:cubicBezTo>
                  <a:pt x="9102287" y="3375620"/>
                  <a:pt x="9068673" y="3375392"/>
                  <a:pt x="9023778" y="3374937"/>
                </a:cubicBezTo>
                <a:cubicBezTo>
                  <a:pt x="8978883" y="3374481"/>
                  <a:pt x="8945269" y="3374253"/>
                  <a:pt x="8922935" y="3374253"/>
                </a:cubicBezTo>
                <a:cubicBezTo>
                  <a:pt x="8909262" y="3374253"/>
                  <a:pt x="8901057" y="3376532"/>
                  <a:pt x="8898323" y="3381090"/>
                </a:cubicBezTo>
                <a:cubicBezTo>
                  <a:pt x="8896043" y="3383824"/>
                  <a:pt x="8894905" y="3392712"/>
                  <a:pt x="8894905" y="3407753"/>
                </a:cubicBezTo>
                <a:cubicBezTo>
                  <a:pt x="8894905" y="3619694"/>
                  <a:pt x="8894449" y="3734096"/>
                  <a:pt x="8893537" y="3750960"/>
                </a:cubicBezTo>
                <a:cubicBezTo>
                  <a:pt x="8892625" y="3770103"/>
                  <a:pt x="8880433" y="3788563"/>
                  <a:pt x="8856961" y="3806338"/>
                </a:cubicBezTo>
                <a:cubicBezTo>
                  <a:pt x="8833487" y="3824114"/>
                  <a:pt x="8811723" y="3833002"/>
                  <a:pt x="8791669" y="3833002"/>
                </a:cubicBezTo>
                <a:cubicBezTo>
                  <a:pt x="8740165" y="3833002"/>
                  <a:pt x="8710311" y="3807933"/>
                  <a:pt x="8702107" y="3757797"/>
                </a:cubicBezTo>
                <a:cubicBezTo>
                  <a:pt x="8697093" y="3728627"/>
                  <a:pt x="8694587" y="3674388"/>
                  <a:pt x="8694587" y="3595081"/>
                </a:cubicBezTo>
                <a:cubicBezTo>
                  <a:pt x="8694587" y="3531271"/>
                  <a:pt x="8699373" y="3468373"/>
                  <a:pt x="8708944" y="3406386"/>
                </a:cubicBezTo>
                <a:cubicBezTo>
                  <a:pt x="8709855" y="3400005"/>
                  <a:pt x="8710311" y="3395219"/>
                  <a:pt x="8710311" y="3392029"/>
                </a:cubicBezTo>
                <a:cubicBezTo>
                  <a:pt x="8710311" y="3380178"/>
                  <a:pt x="8703246" y="3374253"/>
                  <a:pt x="8689117" y="3374253"/>
                </a:cubicBezTo>
                <a:cubicBezTo>
                  <a:pt x="8668151" y="3374253"/>
                  <a:pt x="8636245" y="3374025"/>
                  <a:pt x="8593402" y="3373569"/>
                </a:cubicBezTo>
                <a:cubicBezTo>
                  <a:pt x="8550558" y="3373113"/>
                  <a:pt x="8518653" y="3372886"/>
                  <a:pt x="8497687" y="3372886"/>
                </a:cubicBezTo>
                <a:close/>
                <a:moveTo>
                  <a:pt x="5471970" y="3372886"/>
                </a:moveTo>
                <a:cubicBezTo>
                  <a:pt x="5459663" y="3372886"/>
                  <a:pt x="5453510" y="3377443"/>
                  <a:pt x="5453510" y="3386559"/>
                </a:cubicBezTo>
                <a:cubicBezTo>
                  <a:pt x="5453510" y="3388838"/>
                  <a:pt x="5453966" y="3393624"/>
                  <a:pt x="5454877" y="3400917"/>
                </a:cubicBezTo>
                <a:cubicBezTo>
                  <a:pt x="5464905" y="3477489"/>
                  <a:pt x="5469918" y="3580496"/>
                  <a:pt x="5469918" y="3709939"/>
                </a:cubicBezTo>
                <a:cubicBezTo>
                  <a:pt x="5469918" y="3741844"/>
                  <a:pt x="5469235" y="3789360"/>
                  <a:pt x="5467867" y="3852487"/>
                </a:cubicBezTo>
                <a:cubicBezTo>
                  <a:pt x="5466500" y="3915613"/>
                  <a:pt x="5465817" y="3962901"/>
                  <a:pt x="5465817" y="3994350"/>
                </a:cubicBezTo>
                <a:cubicBezTo>
                  <a:pt x="5465817" y="4006200"/>
                  <a:pt x="5466272" y="4013037"/>
                  <a:pt x="5467183" y="4014860"/>
                </a:cubicBezTo>
                <a:cubicBezTo>
                  <a:pt x="5469462" y="4018962"/>
                  <a:pt x="5475616" y="4021925"/>
                  <a:pt x="5485643" y="4023748"/>
                </a:cubicBezTo>
                <a:cubicBezTo>
                  <a:pt x="5501140" y="4026483"/>
                  <a:pt x="5536235" y="4027850"/>
                  <a:pt x="5590930" y="4027850"/>
                </a:cubicBezTo>
                <a:cubicBezTo>
                  <a:pt x="5645168" y="4027850"/>
                  <a:pt x="5680036" y="4026483"/>
                  <a:pt x="5695532" y="4023748"/>
                </a:cubicBezTo>
                <a:cubicBezTo>
                  <a:pt x="5706927" y="4021925"/>
                  <a:pt x="5712625" y="4016228"/>
                  <a:pt x="5712625" y="4006656"/>
                </a:cubicBezTo>
                <a:cubicBezTo>
                  <a:pt x="5712625" y="3973840"/>
                  <a:pt x="5711940" y="3924501"/>
                  <a:pt x="5710573" y="3858640"/>
                </a:cubicBezTo>
                <a:cubicBezTo>
                  <a:pt x="5709206" y="3792779"/>
                  <a:pt x="5708522" y="3743212"/>
                  <a:pt x="5708522" y="3709939"/>
                </a:cubicBezTo>
                <a:cubicBezTo>
                  <a:pt x="5708522" y="3592802"/>
                  <a:pt x="5713536" y="3489795"/>
                  <a:pt x="5723563" y="3400917"/>
                </a:cubicBezTo>
                <a:cubicBezTo>
                  <a:pt x="5724475" y="3394080"/>
                  <a:pt x="5724930" y="3389750"/>
                  <a:pt x="5724930" y="3387927"/>
                </a:cubicBezTo>
                <a:cubicBezTo>
                  <a:pt x="5724930" y="3378811"/>
                  <a:pt x="5719461" y="3374253"/>
                  <a:pt x="5708522" y="3374253"/>
                </a:cubicBezTo>
                <a:cubicBezTo>
                  <a:pt x="5695304" y="3374253"/>
                  <a:pt x="5675478" y="3375392"/>
                  <a:pt x="5649042" y="3377671"/>
                </a:cubicBezTo>
                <a:cubicBezTo>
                  <a:pt x="5622607" y="3379950"/>
                  <a:pt x="5602781" y="3381090"/>
                  <a:pt x="5589562" y="3381090"/>
                </a:cubicBezTo>
                <a:cubicBezTo>
                  <a:pt x="5576344" y="3381090"/>
                  <a:pt x="5556631" y="3379722"/>
                  <a:pt x="5530424" y="3376988"/>
                </a:cubicBezTo>
                <a:cubicBezTo>
                  <a:pt x="5504216" y="3374253"/>
                  <a:pt x="5484732" y="3372886"/>
                  <a:pt x="5471970" y="3372886"/>
                </a:cubicBezTo>
                <a:close/>
                <a:moveTo>
                  <a:pt x="9476817" y="3348957"/>
                </a:moveTo>
                <a:cubicBezTo>
                  <a:pt x="9474539" y="3348957"/>
                  <a:pt x="9437392" y="3356022"/>
                  <a:pt x="9365377" y="3370151"/>
                </a:cubicBezTo>
                <a:cubicBezTo>
                  <a:pt x="9317065" y="3377443"/>
                  <a:pt x="9280373" y="3382457"/>
                  <a:pt x="9255305" y="3385192"/>
                </a:cubicBezTo>
                <a:cubicBezTo>
                  <a:pt x="9248469" y="3387471"/>
                  <a:pt x="9245050" y="3392029"/>
                  <a:pt x="9245050" y="3398865"/>
                </a:cubicBezTo>
                <a:cubicBezTo>
                  <a:pt x="9245050" y="3401600"/>
                  <a:pt x="9245506" y="3405019"/>
                  <a:pt x="9246417" y="3409121"/>
                </a:cubicBezTo>
                <a:cubicBezTo>
                  <a:pt x="9266017" y="3478400"/>
                  <a:pt x="9275815" y="3566595"/>
                  <a:pt x="9275815" y="3673704"/>
                </a:cubicBezTo>
                <a:cubicBezTo>
                  <a:pt x="9275815" y="3710167"/>
                  <a:pt x="9275588" y="3764748"/>
                  <a:pt x="9275132" y="3837446"/>
                </a:cubicBezTo>
                <a:cubicBezTo>
                  <a:pt x="9274676" y="3910144"/>
                  <a:pt x="9274449" y="3964724"/>
                  <a:pt x="9274449" y="4001187"/>
                </a:cubicBezTo>
                <a:cubicBezTo>
                  <a:pt x="9274449" y="4014405"/>
                  <a:pt x="9281969" y="4021925"/>
                  <a:pt x="9297009" y="4023748"/>
                </a:cubicBezTo>
                <a:cubicBezTo>
                  <a:pt x="9322989" y="4026483"/>
                  <a:pt x="9357629" y="4027850"/>
                  <a:pt x="9400929" y="4027850"/>
                </a:cubicBezTo>
                <a:cubicBezTo>
                  <a:pt x="9446052" y="4027850"/>
                  <a:pt x="9479552" y="4026939"/>
                  <a:pt x="9501430" y="4025116"/>
                </a:cubicBezTo>
                <a:cubicBezTo>
                  <a:pt x="9516471" y="4023748"/>
                  <a:pt x="9523991" y="4017595"/>
                  <a:pt x="9523991" y="4006656"/>
                </a:cubicBezTo>
                <a:cubicBezTo>
                  <a:pt x="9523991" y="3993894"/>
                  <a:pt x="9523079" y="3974409"/>
                  <a:pt x="9521257" y="3948202"/>
                </a:cubicBezTo>
                <a:cubicBezTo>
                  <a:pt x="9519433" y="3921994"/>
                  <a:pt x="9518522" y="3902281"/>
                  <a:pt x="9518522" y="3889063"/>
                </a:cubicBezTo>
                <a:cubicBezTo>
                  <a:pt x="9518522" y="3869465"/>
                  <a:pt x="9518180" y="3839725"/>
                  <a:pt x="9517497" y="3799843"/>
                </a:cubicBezTo>
                <a:cubicBezTo>
                  <a:pt x="9516813" y="3759962"/>
                  <a:pt x="9516471" y="3730222"/>
                  <a:pt x="9516471" y="3710623"/>
                </a:cubicBezTo>
                <a:cubicBezTo>
                  <a:pt x="9516471" y="3674616"/>
                  <a:pt x="9523307" y="3650687"/>
                  <a:pt x="9536981" y="3638837"/>
                </a:cubicBezTo>
                <a:cubicBezTo>
                  <a:pt x="9550655" y="3626986"/>
                  <a:pt x="9576407" y="3621061"/>
                  <a:pt x="9614237" y="3621061"/>
                </a:cubicBezTo>
                <a:cubicBezTo>
                  <a:pt x="9622441" y="3621061"/>
                  <a:pt x="9634861" y="3621631"/>
                  <a:pt x="9651497" y="3622770"/>
                </a:cubicBezTo>
                <a:cubicBezTo>
                  <a:pt x="9668133" y="3623910"/>
                  <a:pt x="9680781" y="3624480"/>
                  <a:pt x="9689441" y="3624480"/>
                </a:cubicBezTo>
                <a:cubicBezTo>
                  <a:pt x="9709041" y="3624480"/>
                  <a:pt x="9718840" y="3615592"/>
                  <a:pt x="9718840" y="3597816"/>
                </a:cubicBezTo>
                <a:cubicBezTo>
                  <a:pt x="9718840" y="3589156"/>
                  <a:pt x="9718384" y="3571380"/>
                  <a:pt x="9717473" y="3544489"/>
                </a:cubicBezTo>
                <a:cubicBezTo>
                  <a:pt x="9717017" y="3522611"/>
                  <a:pt x="9716789" y="3505064"/>
                  <a:pt x="9716789" y="3491846"/>
                </a:cubicBezTo>
                <a:cubicBezTo>
                  <a:pt x="9717245" y="3480451"/>
                  <a:pt x="9718840" y="3461764"/>
                  <a:pt x="9721575" y="3435784"/>
                </a:cubicBezTo>
                <a:cubicBezTo>
                  <a:pt x="9724309" y="3411627"/>
                  <a:pt x="9725677" y="3392940"/>
                  <a:pt x="9725677" y="3379722"/>
                </a:cubicBezTo>
                <a:cubicBezTo>
                  <a:pt x="9725677" y="3368784"/>
                  <a:pt x="9712915" y="3363314"/>
                  <a:pt x="9687391" y="3363314"/>
                </a:cubicBezTo>
                <a:cubicBezTo>
                  <a:pt x="9646825" y="3363314"/>
                  <a:pt x="9604665" y="3375278"/>
                  <a:pt x="9560910" y="3399207"/>
                </a:cubicBezTo>
                <a:cubicBezTo>
                  <a:pt x="9528093" y="3417154"/>
                  <a:pt x="9509377" y="3428370"/>
                  <a:pt x="9504763" y="3432857"/>
                </a:cubicBezTo>
                <a:lnTo>
                  <a:pt x="9503742" y="3434374"/>
                </a:lnTo>
                <a:lnTo>
                  <a:pt x="9500746" y="3432408"/>
                </a:lnTo>
                <a:cubicBezTo>
                  <a:pt x="9496986" y="3427025"/>
                  <a:pt x="9494251" y="3413565"/>
                  <a:pt x="9492542" y="3392029"/>
                </a:cubicBezTo>
                <a:cubicBezTo>
                  <a:pt x="9490263" y="3363314"/>
                  <a:pt x="9485021" y="3348957"/>
                  <a:pt x="9476817" y="3348957"/>
                </a:cubicBezTo>
                <a:close/>
                <a:moveTo>
                  <a:pt x="3761818" y="3348957"/>
                </a:moveTo>
                <a:cubicBezTo>
                  <a:pt x="3759540" y="3348957"/>
                  <a:pt x="3722393" y="3356022"/>
                  <a:pt x="3650378" y="3370151"/>
                </a:cubicBezTo>
                <a:cubicBezTo>
                  <a:pt x="3602065" y="3377443"/>
                  <a:pt x="3565374" y="3382457"/>
                  <a:pt x="3540306" y="3385192"/>
                </a:cubicBezTo>
                <a:cubicBezTo>
                  <a:pt x="3533470" y="3387471"/>
                  <a:pt x="3530051" y="3392029"/>
                  <a:pt x="3530051" y="3398865"/>
                </a:cubicBezTo>
                <a:cubicBezTo>
                  <a:pt x="3530051" y="3401600"/>
                  <a:pt x="3530507" y="3405019"/>
                  <a:pt x="3531419" y="3409121"/>
                </a:cubicBezTo>
                <a:cubicBezTo>
                  <a:pt x="3551017" y="3478400"/>
                  <a:pt x="3560816" y="3566595"/>
                  <a:pt x="3560816" y="3673704"/>
                </a:cubicBezTo>
                <a:cubicBezTo>
                  <a:pt x="3560816" y="3710167"/>
                  <a:pt x="3560588" y="3764748"/>
                  <a:pt x="3560133" y="3837446"/>
                </a:cubicBezTo>
                <a:cubicBezTo>
                  <a:pt x="3559677" y="3910144"/>
                  <a:pt x="3559449" y="3964724"/>
                  <a:pt x="3559449" y="4001187"/>
                </a:cubicBezTo>
                <a:cubicBezTo>
                  <a:pt x="3559449" y="4014405"/>
                  <a:pt x="3566969" y="4021925"/>
                  <a:pt x="3582010" y="4023748"/>
                </a:cubicBezTo>
                <a:cubicBezTo>
                  <a:pt x="3607990" y="4026483"/>
                  <a:pt x="3642630" y="4027850"/>
                  <a:pt x="3685930" y="4027850"/>
                </a:cubicBezTo>
                <a:cubicBezTo>
                  <a:pt x="3731053" y="4027850"/>
                  <a:pt x="3764553" y="4026939"/>
                  <a:pt x="3786430" y="4025116"/>
                </a:cubicBezTo>
                <a:cubicBezTo>
                  <a:pt x="3801471" y="4023748"/>
                  <a:pt x="3808992" y="4017595"/>
                  <a:pt x="3808992" y="4006656"/>
                </a:cubicBezTo>
                <a:cubicBezTo>
                  <a:pt x="3808992" y="3993894"/>
                  <a:pt x="3808080" y="3974409"/>
                  <a:pt x="3806257" y="3948202"/>
                </a:cubicBezTo>
                <a:cubicBezTo>
                  <a:pt x="3804434" y="3921994"/>
                  <a:pt x="3803523" y="3902281"/>
                  <a:pt x="3803523" y="3889063"/>
                </a:cubicBezTo>
                <a:cubicBezTo>
                  <a:pt x="3803523" y="3869465"/>
                  <a:pt x="3803181" y="3839725"/>
                  <a:pt x="3802497" y="3799843"/>
                </a:cubicBezTo>
                <a:cubicBezTo>
                  <a:pt x="3801813" y="3759962"/>
                  <a:pt x="3801471" y="3730222"/>
                  <a:pt x="3801471" y="3710623"/>
                </a:cubicBezTo>
                <a:cubicBezTo>
                  <a:pt x="3801471" y="3674616"/>
                  <a:pt x="3808308" y="3650687"/>
                  <a:pt x="3821982" y="3638837"/>
                </a:cubicBezTo>
                <a:cubicBezTo>
                  <a:pt x="3835656" y="3626986"/>
                  <a:pt x="3861407" y="3621061"/>
                  <a:pt x="3899238" y="3621061"/>
                </a:cubicBezTo>
                <a:cubicBezTo>
                  <a:pt x="3907442" y="3621061"/>
                  <a:pt x="3919862" y="3621631"/>
                  <a:pt x="3936498" y="3622770"/>
                </a:cubicBezTo>
                <a:cubicBezTo>
                  <a:pt x="3953134" y="3623910"/>
                  <a:pt x="3965782" y="3624480"/>
                  <a:pt x="3974443" y="3624480"/>
                </a:cubicBezTo>
                <a:cubicBezTo>
                  <a:pt x="3994041" y="3624480"/>
                  <a:pt x="4003841" y="3615592"/>
                  <a:pt x="4003841" y="3597816"/>
                </a:cubicBezTo>
                <a:cubicBezTo>
                  <a:pt x="4003841" y="3589156"/>
                  <a:pt x="4003385" y="3571380"/>
                  <a:pt x="4002473" y="3544489"/>
                </a:cubicBezTo>
                <a:cubicBezTo>
                  <a:pt x="4002017" y="3522611"/>
                  <a:pt x="4001790" y="3505064"/>
                  <a:pt x="4001790" y="3491846"/>
                </a:cubicBezTo>
                <a:cubicBezTo>
                  <a:pt x="4002245" y="3480451"/>
                  <a:pt x="4003841" y="3461764"/>
                  <a:pt x="4006576" y="3435784"/>
                </a:cubicBezTo>
                <a:cubicBezTo>
                  <a:pt x="4009310" y="3411627"/>
                  <a:pt x="4010678" y="3392940"/>
                  <a:pt x="4010678" y="3379722"/>
                </a:cubicBezTo>
                <a:cubicBezTo>
                  <a:pt x="4010678" y="3368784"/>
                  <a:pt x="3997915" y="3363314"/>
                  <a:pt x="3972392" y="3363314"/>
                </a:cubicBezTo>
                <a:cubicBezTo>
                  <a:pt x="3931826" y="3363314"/>
                  <a:pt x="3889666" y="3375278"/>
                  <a:pt x="3845911" y="3399207"/>
                </a:cubicBezTo>
                <a:cubicBezTo>
                  <a:pt x="3802155" y="3423136"/>
                  <a:pt x="3783468" y="3435101"/>
                  <a:pt x="3789849" y="3435101"/>
                </a:cubicBezTo>
                <a:cubicBezTo>
                  <a:pt x="3783924" y="3435101"/>
                  <a:pt x="3779822" y="3420743"/>
                  <a:pt x="3777543" y="3392029"/>
                </a:cubicBezTo>
                <a:cubicBezTo>
                  <a:pt x="3775264" y="3363314"/>
                  <a:pt x="3770022" y="3348957"/>
                  <a:pt x="3761818" y="3348957"/>
                </a:cubicBezTo>
                <a:close/>
                <a:moveTo>
                  <a:pt x="4397086" y="3333232"/>
                </a:moveTo>
                <a:cubicBezTo>
                  <a:pt x="4297270" y="3333232"/>
                  <a:pt x="4214658" y="3367302"/>
                  <a:pt x="4149253" y="3435442"/>
                </a:cubicBezTo>
                <a:cubicBezTo>
                  <a:pt x="4083847" y="3503582"/>
                  <a:pt x="4051145" y="3587561"/>
                  <a:pt x="4051145" y="3687378"/>
                </a:cubicBezTo>
                <a:cubicBezTo>
                  <a:pt x="4051145" y="3788107"/>
                  <a:pt x="4083733" y="3872199"/>
                  <a:pt x="4148911" y="3939656"/>
                </a:cubicBezTo>
                <a:cubicBezTo>
                  <a:pt x="4214088" y="4007112"/>
                  <a:pt x="4296814" y="4040840"/>
                  <a:pt x="4397086" y="4040840"/>
                </a:cubicBezTo>
                <a:cubicBezTo>
                  <a:pt x="4423978" y="4040840"/>
                  <a:pt x="4459302" y="4036054"/>
                  <a:pt x="4503056" y="4026483"/>
                </a:cubicBezTo>
                <a:cubicBezTo>
                  <a:pt x="4559574" y="4014177"/>
                  <a:pt x="4587833" y="3999364"/>
                  <a:pt x="4587833" y="3982044"/>
                </a:cubicBezTo>
                <a:cubicBezTo>
                  <a:pt x="4587833" y="3964724"/>
                  <a:pt x="4582591" y="3929628"/>
                  <a:pt x="4572109" y="3876757"/>
                </a:cubicBezTo>
                <a:cubicBezTo>
                  <a:pt x="4559802" y="3818872"/>
                  <a:pt x="4549774" y="3789930"/>
                  <a:pt x="4542026" y="3789930"/>
                </a:cubicBezTo>
                <a:cubicBezTo>
                  <a:pt x="4543393" y="3789930"/>
                  <a:pt x="4531543" y="3795058"/>
                  <a:pt x="4506475" y="3805313"/>
                </a:cubicBezTo>
                <a:cubicBezTo>
                  <a:pt x="4481407" y="3815568"/>
                  <a:pt x="4458845" y="3820695"/>
                  <a:pt x="4438791" y="3820695"/>
                </a:cubicBezTo>
                <a:cubicBezTo>
                  <a:pt x="4396403" y="3820695"/>
                  <a:pt x="4361991" y="3808731"/>
                  <a:pt x="4335555" y="3784802"/>
                </a:cubicBezTo>
                <a:cubicBezTo>
                  <a:pt x="4309120" y="3760874"/>
                  <a:pt x="4295902" y="3727943"/>
                  <a:pt x="4295902" y="3686011"/>
                </a:cubicBezTo>
                <a:cubicBezTo>
                  <a:pt x="4295902" y="3645446"/>
                  <a:pt x="4307980" y="3612971"/>
                  <a:pt x="4332137" y="3588586"/>
                </a:cubicBezTo>
                <a:cubicBezTo>
                  <a:pt x="4356293" y="3564202"/>
                  <a:pt x="4388654" y="3552010"/>
                  <a:pt x="4429219" y="3552010"/>
                </a:cubicBezTo>
                <a:cubicBezTo>
                  <a:pt x="4446083" y="3552010"/>
                  <a:pt x="4468075" y="3555656"/>
                  <a:pt x="4495195" y="3562948"/>
                </a:cubicBezTo>
                <a:cubicBezTo>
                  <a:pt x="4522313" y="3570241"/>
                  <a:pt x="4536101" y="3573887"/>
                  <a:pt x="4536557" y="3573887"/>
                </a:cubicBezTo>
                <a:cubicBezTo>
                  <a:pt x="4540659" y="3573887"/>
                  <a:pt x="4544647" y="3569102"/>
                  <a:pt x="4548522" y="3559530"/>
                </a:cubicBezTo>
                <a:cubicBezTo>
                  <a:pt x="4552395" y="3549959"/>
                  <a:pt x="4560713" y="3522156"/>
                  <a:pt x="4573475" y="3476121"/>
                </a:cubicBezTo>
                <a:cubicBezTo>
                  <a:pt x="4587149" y="3428264"/>
                  <a:pt x="4593986" y="3401372"/>
                  <a:pt x="4593986" y="3395447"/>
                </a:cubicBezTo>
                <a:cubicBezTo>
                  <a:pt x="4593986" y="3389522"/>
                  <a:pt x="4588061" y="3383369"/>
                  <a:pt x="4576210" y="3376988"/>
                </a:cubicBezTo>
                <a:cubicBezTo>
                  <a:pt x="4524706" y="3347817"/>
                  <a:pt x="4464998" y="3333232"/>
                  <a:pt x="4397086" y="3333232"/>
                </a:cubicBezTo>
                <a:close/>
                <a:moveTo>
                  <a:pt x="6681719" y="3329130"/>
                </a:moveTo>
                <a:cubicBezTo>
                  <a:pt x="6577799" y="3329130"/>
                  <a:pt x="6494391" y="3363770"/>
                  <a:pt x="6431492" y="3433049"/>
                </a:cubicBezTo>
                <a:cubicBezTo>
                  <a:pt x="6370417" y="3500050"/>
                  <a:pt x="6339879" y="3585966"/>
                  <a:pt x="6339879" y="3690796"/>
                </a:cubicBezTo>
                <a:cubicBezTo>
                  <a:pt x="6339879" y="3798362"/>
                  <a:pt x="6374063" y="3884278"/>
                  <a:pt x="6442431" y="3948544"/>
                </a:cubicBezTo>
                <a:cubicBezTo>
                  <a:pt x="6508976" y="4011898"/>
                  <a:pt x="6596487" y="4043575"/>
                  <a:pt x="6704964" y="4043575"/>
                </a:cubicBezTo>
                <a:cubicBezTo>
                  <a:pt x="6822101" y="4043575"/>
                  <a:pt x="6908472" y="4013721"/>
                  <a:pt x="6964078" y="3954013"/>
                </a:cubicBezTo>
                <a:cubicBezTo>
                  <a:pt x="6970915" y="3946720"/>
                  <a:pt x="6974333" y="3941479"/>
                  <a:pt x="6974333" y="3938288"/>
                </a:cubicBezTo>
                <a:cubicBezTo>
                  <a:pt x="6974333" y="3926894"/>
                  <a:pt x="6963053" y="3900230"/>
                  <a:pt x="6940491" y="3858298"/>
                </a:cubicBezTo>
                <a:cubicBezTo>
                  <a:pt x="6917930" y="3816366"/>
                  <a:pt x="6901863" y="3793120"/>
                  <a:pt x="6892292" y="3788563"/>
                </a:cubicBezTo>
                <a:cubicBezTo>
                  <a:pt x="6874972" y="3799501"/>
                  <a:pt x="6857652" y="3810440"/>
                  <a:pt x="6840332" y="3821379"/>
                </a:cubicBezTo>
                <a:cubicBezTo>
                  <a:pt x="6799312" y="3843257"/>
                  <a:pt x="6758519" y="3854196"/>
                  <a:pt x="6717954" y="3854196"/>
                </a:cubicBezTo>
                <a:cubicBezTo>
                  <a:pt x="6684226" y="3854196"/>
                  <a:pt x="6654144" y="3847815"/>
                  <a:pt x="6627708" y="3835053"/>
                </a:cubicBezTo>
                <a:cubicBezTo>
                  <a:pt x="6595347" y="3819556"/>
                  <a:pt x="6575976" y="3796995"/>
                  <a:pt x="6569595" y="3767369"/>
                </a:cubicBezTo>
                <a:cubicBezTo>
                  <a:pt x="6676249" y="3759164"/>
                  <a:pt x="6756468" y="3752100"/>
                  <a:pt x="6810250" y="3746174"/>
                </a:cubicBezTo>
                <a:cubicBezTo>
                  <a:pt x="6899585" y="3737059"/>
                  <a:pt x="6946758" y="3732045"/>
                  <a:pt x="6951772" y="3731134"/>
                </a:cubicBezTo>
                <a:cubicBezTo>
                  <a:pt x="6981398" y="3724753"/>
                  <a:pt x="6996211" y="3698545"/>
                  <a:pt x="6996211" y="3652510"/>
                </a:cubicBezTo>
                <a:cubicBezTo>
                  <a:pt x="6996211" y="3564544"/>
                  <a:pt x="6965674" y="3488655"/>
                  <a:pt x="6904598" y="3424845"/>
                </a:cubicBezTo>
                <a:cubicBezTo>
                  <a:pt x="6843523" y="3361035"/>
                  <a:pt x="6769230" y="3329130"/>
                  <a:pt x="6681719" y="3329130"/>
                </a:cubicBezTo>
                <a:close/>
                <a:moveTo>
                  <a:pt x="7954032" y="3137016"/>
                </a:moveTo>
                <a:cubicBezTo>
                  <a:pt x="7944004" y="3137016"/>
                  <a:pt x="7938991" y="3163452"/>
                  <a:pt x="7938991" y="3216323"/>
                </a:cubicBezTo>
                <a:cubicBezTo>
                  <a:pt x="7938991" y="3213588"/>
                  <a:pt x="7939902" y="3241619"/>
                  <a:pt x="7941725" y="3300416"/>
                </a:cubicBezTo>
                <a:cubicBezTo>
                  <a:pt x="7942637" y="3337790"/>
                  <a:pt x="7941725" y="3365137"/>
                  <a:pt x="7938991" y="3382457"/>
                </a:cubicBezTo>
                <a:cubicBezTo>
                  <a:pt x="7937623" y="3391117"/>
                  <a:pt x="7928735" y="3395675"/>
                  <a:pt x="7912327" y="3396131"/>
                </a:cubicBezTo>
                <a:cubicBezTo>
                  <a:pt x="7883157" y="3397042"/>
                  <a:pt x="7868572" y="3402056"/>
                  <a:pt x="7868572" y="3411172"/>
                </a:cubicBezTo>
                <a:cubicBezTo>
                  <a:pt x="7868572" y="3420743"/>
                  <a:pt x="7869141" y="3435328"/>
                  <a:pt x="7870281" y="3454927"/>
                </a:cubicBezTo>
                <a:cubicBezTo>
                  <a:pt x="7871420" y="3474526"/>
                  <a:pt x="7871990" y="3489111"/>
                  <a:pt x="7871990" y="3498683"/>
                </a:cubicBezTo>
                <a:cubicBezTo>
                  <a:pt x="7871990" y="3505975"/>
                  <a:pt x="7871420" y="3517142"/>
                  <a:pt x="7870281" y="3532183"/>
                </a:cubicBezTo>
                <a:cubicBezTo>
                  <a:pt x="7869141" y="3547224"/>
                  <a:pt x="7868572" y="3558391"/>
                  <a:pt x="7868572" y="3565683"/>
                </a:cubicBezTo>
                <a:cubicBezTo>
                  <a:pt x="7868572" y="3577989"/>
                  <a:pt x="7877232" y="3584142"/>
                  <a:pt x="7894551" y="3584142"/>
                </a:cubicBezTo>
                <a:cubicBezTo>
                  <a:pt x="7896375" y="3584142"/>
                  <a:pt x="7899337" y="3583915"/>
                  <a:pt x="7903439" y="3583459"/>
                </a:cubicBezTo>
                <a:cubicBezTo>
                  <a:pt x="7907541" y="3583459"/>
                  <a:pt x="7910504" y="3583459"/>
                  <a:pt x="7912327" y="3583459"/>
                </a:cubicBezTo>
                <a:cubicBezTo>
                  <a:pt x="7935572" y="3583459"/>
                  <a:pt x="7947195" y="3593486"/>
                  <a:pt x="7947195" y="3613541"/>
                </a:cubicBezTo>
                <a:cubicBezTo>
                  <a:pt x="7947195" y="3643623"/>
                  <a:pt x="7946055" y="3688859"/>
                  <a:pt x="7943776" y="3749251"/>
                </a:cubicBezTo>
                <a:cubicBezTo>
                  <a:pt x="7941497" y="3809643"/>
                  <a:pt x="7940358" y="3854879"/>
                  <a:pt x="7940358" y="3884961"/>
                </a:cubicBezTo>
                <a:cubicBezTo>
                  <a:pt x="7940358" y="3985690"/>
                  <a:pt x="8006219" y="4036054"/>
                  <a:pt x="8137941" y="4036054"/>
                </a:cubicBezTo>
                <a:cubicBezTo>
                  <a:pt x="8209500" y="4036054"/>
                  <a:pt x="8274676" y="4019874"/>
                  <a:pt x="8333473" y="3987513"/>
                </a:cubicBezTo>
                <a:cubicBezTo>
                  <a:pt x="8345779" y="3980676"/>
                  <a:pt x="8353300" y="3975435"/>
                  <a:pt x="8356034" y="3971789"/>
                </a:cubicBezTo>
                <a:cubicBezTo>
                  <a:pt x="8358769" y="3968142"/>
                  <a:pt x="8360136" y="3959824"/>
                  <a:pt x="8360136" y="3946834"/>
                </a:cubicBezTo>
                <a:cubicBezTo>
                  <a:pt x="8360136" y="3933844"/>
                  <a:pt x="8361846" y="3913448"/>
                  <a:pt x="8365264" y="3885645"/>
                </a:cubicBezTo>
                <a:cubicBezTo>
                  <a:pt x="8368682" y="3857842"/>
                  <a:pt x="8370392" y="3837104"/>
                  <a:pt x="8370392" y="3823430"/>
                </a:cubicBezTo>
                <a:cubicBezTo>
                  <a:pt x="8370392" y="3813403"/>
                  <a:pt x="8365606" y="3808389"/>
                  <a:pt x="8356034" y="3808389"/>
                </a:cubicBezTo>
                <a:cubicBezTo>
                  <a:pt x="8347375" y="3808389"/>
                  <a:pt x="8332447" y="3811010"/>
                  <a:pt x="8311253" y="3816252"/>
                </a:cubicBezTo>
                <a:cubicBezTo>
                  <a:pt x="8290059" y="3821493"/>
                  <a:pt x="8273765" y="3824114"/>
                  <a:pt x="8262370" y="3824114"/>
                </a:cubicBezTo>
                <a:cubicBezTo>
                  <a:pt x="8226364" y="3824114"/>
                  <a:pt x="8202206" y="3814314"/>
                  <a:pt x="8189900" y="3794716"/>
                </a:cubicBezTo>
                <a:cubicBezTo>
                  <a:pt x="8181241" y="3780131"/>
                  <a:pt x="8176910" y="3753695"/>
                  <a:pt x="8176910" y="3715409"/>
                </a:cubicBezTo>
                <a:cubicBezTo>
                  <a:pt x="8176910" y="3704926"/>
                  <a:pt x="8176683" y="3688745"/>
                  <a:pt x="8176227" y="3666868"/>
                </a:cubicBezTo>
                <a:cubicBezTo>
                  <a:pt x="8176227" y="3645446"/>
                  <a:pt x="8176227" y="3629265"/>
                  <a:pt x="8176227" y="3618326"/>
                </a:cubicBezTo>
                <a:cubicBezTo>
                  <a:pt x="8176227" y="3598272"/>
                  <a:pt x="8179645" y="3588245"/>
                  <a:pt x="8186482" y="3588245"/>
                </a:cubicBezTo>
                <a:lnTo>
                  <a:pt x="8237758" y="3588245"/>
                </a:lnTo>
                <a:cubicBezTo>
                  <a:pt x="8246874" y="3588245"/>
                  <a:pt x="8262143" y="3588586"/>
                  <a:pt x="8283564" y="3589270"/>
                </a:cubicBezTo>
                <a:cubicBezTo>
                  <a:pt x="8304987" y="3589954"/>
                  <a:pt x="8320256" y="3590296"/>
                  <a:pt x="8329371" y="3590296"/>
                </a:cubicBezTo>
                <a:cubicBezTo>
                  <a:pt x="8342589" y="3590296"/>
                  <a:pt x="8349197" y="3585510"/>
                  <a:pt x="8349197" y="3575938"/>
                </a:cubicBezTo>
                <a:cubicBezTo>
                  <a:pt x="8349197" y="3564999"/>
                  <a:pt x="8348970" y="3549047"/>
                  <a:pt x="8348514" y="3528081"/>
                </a:cubicBezTo>
                <a:cubicBezTo>
                  <a:pt x="8348059" y="3507115"/>
                  <a:pt x="8347830" y="3491162"/>
                  <a:pt x="8347830" y="3480223"/>
                </a:cubicBezTo>
                <a:cubicBezTo>
                  <a:pt x="8347830" y="3469740"/>
                  <a:pt x="8348970" y="3454016"/>
                  <a:pt x="8351249" y="3433049"/>
                </a:cubicBezTo>
                <a:cubicBezTo>
                  <a:pt x="8353528" y="3412083"/>
                  <a:pt x="8354667" y="3396359"/>
                  <a:pt x="8354667" y="3385875"/>
                </a:cubicBezTo>
                <a:cubicBezTo>
                  <a:pt x="8354667" y="3379039"/>
                  <a:pt x="8349654" y="3375620"/>
                  <a:pt x="8339626" y="3375620"/>
                </a:cubicBezTo>
                <a:cubicBezTo>
                  <a:pt x="8323218" y="3375620"/>
                  <a:pt x="8298834" y="3376304"/>
                  <a:pt x="8266472" y="3377671"/>
                </a:cubicBezTo>
                <a:cubicBezTo>
                  <a:pt x="8234112" y="3379039"/>
                  <a:pt x="8209955" y="3379722"/>
                  <a:pt x="8194002" y="3379722"/>
                </a:cubicBezTo>
                <a:cubicBezTo>
                  <a:pt x="8180785" y="3379722"/>
                  <a:pt x="8174176" y="3368556"/>
                  <a:pt x="8174176" y="3346222"/>
                </a:cubicBezTo>
                <a:cubicBezTo>
                  <a:pt x="8174176" y="3327535"/>
                  <a:pt x="8175658" y="3299732"/>
                  <a:pt x="8178620" y="3262813"/>
                </a:cubicBezTo>
                <a:cubicBezTo>
                  <a:pt x="8181583" y="3225895"/>
                  <a:pt x="8183063" y="3198320"/>
                  <a:pt x="8183063" y="3180088"/>
                </a:cubicBezTo>
                <a:cubicBezTo>
                  <a:pt x="8183063" y="3173251"/>
                  <a:pt x="8177367" y="3169377"/>
                  <a:pt x="8165971" y="3168466"/>
                </a:cubicBezTo>
                <a:cubicBezTo>
                  <a:pt x="8119026" y="3162996"/>
                  <a:pt x="8083931" y="3158666"/>
                  <a:pt x="8060685" y="3155476"/>
                </a:cubicBezTo>
                <a:cubicBezTo>
                  <a:pt x="8050658" y="3154564"/>
                  <a:pt x="8032655" y="3151146"/>
                  <a:pt x="8006675" y="3145220"/>
                </a:cubicBezTo>
                <a:cubicBezTo>
                  <a:pt x="7983885" y="3139751"/>
                  <a:pt x="7966338" y="3137016"/>
                  <a:pt x="7954032" y="3137016"/>
                </a:cubicBezTo>
                <a:close/>
                <a:moveTo>
                  <a:pt x="5877582" y="3137016"/>
                </a:moveTo>
                <a:cubicBezTo>
                  <a:pt x="5867554" y="3137016"/>
                  <a:pt x="5862541" y="3163452"/>
                  <a:pt x="5862541" y="3216323"/>
                </a:cubicBezTo>
                <a:cubicBezTo>
                  <a:pt x="5862541" y="3213588"/>
                  <a:pt x="5863452" y="3241619"/>
                  <a:pt x="5865275" y="3300416"/>
                </a:cubicBezTo>
                <a:cubicBezTo>
                  <a:pt x="5866187" y="3337790"/>
                  <a:pt x="5865275" y="3365137"/>
                  <a:pt x="5862541" y="3382457"/>
                </a:cubicBezTo>
                <a:cubicBezTo>
                  <a:pt x="5861173" y="3391117"/>
                  <a:pt x="5852286" y="3395675"/>
                  <a:pt x="5835877" y="3396131"/>
                </a:cubicBezTo>
                <a:cubicBezTo>
                  <a:pt x="5806707" y="3397042"/>
                  <a:pt x="5792123" y="3402056"/>
                  <a:pt x="5792123" y="3411172"/>
                </a:cubicBezTo>
                <a:cubicBezTo>
                  <a:pt x="5792123" y="3420743"/>
                  <a:pt x="5792692" y="3435328"/>
                  <a:pt x="5793832" y="3454927"/>
                </a:cubicBezTo>
                <a:cubicBezTo>
                  <a:pt x="5794970" y="3474526"/>
                  <a:pt x="5795541" y="3489111"/>
                  <a:pt x="5795541" y="3498683"/>
                </a:cubicBezTo>
                <a:cubicBezTo>
                  <a:pt x="5795541" y="3505975"/>
                  <a:pt x="5794970" y="3517142"/>
                  <a:pt x="5793832" y="3532183"/>
                </a:cubicBezTo>
                <a:cubicBezTo>
                  <a:pt x="5792692" y="3547224"/>
                  <a:pt x="5792123" y="3558391"/>
                  <a:pt x="5792123" y="3565683"/>
                </a:cubicBezTo>
                <a:cubicBezTo>
                  <a:pt x="5792123" y="3577989"/>
                  <a:pt x="5800782" y="3584142"/>
                  <a:pt x="5818102" y="3584142"/>
                </a:cubicBezTo>
                <a:cubicBezTo>
                  <a:pt x="5819925" y="3584142"/>
                  <a:pt x="5822887" y="3583915"/>
                  <a:pt x="5826990" y="3583459"/>
                </a:cubicBezTo>
                <a:cubicBezTo>
                  <a:pt x="5831091" y="3583459"/>
                  <a:pt x="5834054" y="3583459"/>
                  <a:pt x="5835877" y="3583459"/>
                </a:cubicBezTo>
                <a:cubicBezTo>
                  <a:pt x="5859122" y="3583459"/>
                  <a:pt x="5870745" y="3593486"/>
                  <a:pt x="5870745" y="3613541"/>
                </a:cubicBezTo>
                <a:cubicBezTo>
                  <a:pt x="5870745" y="3643623"/>
                  <a:pt x="5869605" y="3688859"/>
                  <a:pt x="5867326" y="3749251"/>
                </a:cubicBezTo>
                <a:cubicBezTo>
                  <a:pt x="5865048" y="3809643"/>
                  <a:pt x="5863908" y="3854879"/>
                  <a:pt x="5863908" y="3884961"/>
                </a:cubicBezTo>
                <a:cubicBezTo>
                  <a:pt x="5863908" y="3985690"/>
                  <a:pt x="5929769" y="4036054"/>
                  <a:pt x="6061492" y="4036054"/>
                </a:cubicBezTo>
                <a:cubicBezTo>
                  <a:pt x="6133051" y="4036054"/>
                  <a:pt x="6198227" y="4019874"/>
                  <a:pt x="6257024" y="3987513"/>
                </a:cubicBezTo>
                <a:cubicBezTo>
                  <a:pt x="6269330" y="3980676"/>
                  <a:pt x="6276850" y="3975435"/>
                  <a:pt x="6279585" y="3971789"/>
                </a:cubicBezTo>
                <a:cubicBezTo>
                  <a:pt x="6282320" y="3968142"/>
                  <a:pt x="6283687" y="3959824"/>
                  <a:pt x="6283687" y="3946834"/>
                </a:cubicBezTo>
                <a:cubicBezTo>
                  <a:pt x="6283687" y="3933844"/>
                  <a:pt x="6285396" y="3913448"/>
                  <a:pt x="6288815" y="3885645"/>
                </a:cubicBezTo>
                <a:cubicBezTo>
                  <a:pt x="6292233" y="3857842"/>
                  <a:pt x="6293942" y="3837104"/>
                  <a:pt x="6293942" y="3823430"/>
                </a:cubicBezTo>
                <a:cubicBezTo>
                  <a:pt x="6293942" y="3813403"/>
                  <a:pt x="6289157" y="3808389"/>
                  <a:pt x="6279585" y="3808389"/>
                </a:cubicBezTo>
                <a:cubicBezTo>
                  <a:pt x="6270926" y="3808389"/>
                  <a:pt x="6255998" y="3811010"/>
                  <a:pt x="6234805" y="3816252"/>
                </a:cubicBezTo>
                <a:cubicBezTo>
                  <a:pt x="6213610" y="3821493"/>
                  <a:pt x="6197316" y="3824114"/>
                  <a:pt x="6185921" y="3824114"/>
                </a:cubicBezTo>
                <a:cubicBezTo>
                  <a:pt x="6149914" y="3824114"/>
                  <a:pt x="6125757" y="3814314"/>
                  <a:pt x="6113451" y="3794716"/>
                </a:cubicBezTo>
                <a:cubicBezTo>
                  <a:pt x="6104792" y="3780131"/>
                  <a:pt x="6100461" y="3753695"/>
                  <a:pt x="6100461" y="3715409"/>
                </a:cubicBezTo>
                <a:cubicBezTo>
                  <a:pt x="6100461" y="3704926"/>
                  <a:pt x="6100233" y="3688745"/>
                  <a:pt x="6099777" y="3666868"/>
                </a:cubicBezTo>
                <a:cubicBezTo>
                  <a:pt x="6099777" y="3645446"/>
                  <a:pt x="6099777" y="3629265"/>
                  <a:pt x="6099777" y="3618326"/>
                </a:cubicBezTo>
                <a:cubicBezTo>
                  <a:pt x="6099777" y="3598272"/>
                  <a:pt x="6103196" y="3588245"/>
                  <a:pt x="6110033" y="3588245"/>
                </a:cubicBezTo>
                <a:lnTo>
                  <a:pt x="6161309" y="3588245"/>
                </a:lnTo>
                <a:cubicBezTo>
                  <a:pt x="6170424" y="3588245"/>
                  <a:pt x="6185693" y="3588586"/>
                  <a:pt x="6207115" y="3589270"/>
                </a:cubicBezTo>
                <a:cubicBezTo>
                  <a:pt x="6228537" y="3589954"/>
                  <a:pt x="6243806" y="3590296"/>
                  <a:pt x="6252922" y="3590296"/>
                </a:cubicBezTo>
                <a:cubicBezTo>
                  <a:pt x="6266139" y="3590296"/>
                  <a:pt x="6272748" y="3585510"/>
                  <a:pt x="6272748" y="3575938"/>
                </a:cubicBezTo>
                <a:cubicBezTo>
                  <a:pt x="6272748" y="3564999"/>
                  <a:pt x="6272520" y="3549047"/>
                  <a:pt x="6272065" y="3528081"/>
                </a:cubicBezTo>
                <a:cubicBezTo>
                  <a:pt x="6271609" y="3507115"/>
                  <a:pt x="6271381" y="3491162"/>
                  <a:pt x="6271381" y="3480223"/>
                </a:cubicBezTo>
                <a:cubicBezTo>
                  <a:pt x="6271381" y="3469740"/>
                  <a:pt x="6272520" y="3454016"/>
                  <a:pt x="6274799" y="3433049"/>
                </a:cubicBezTo>
                <a:cubicBezTo>
                  <a:pt x="6277079" y="3412083"/>
                  <a:pt x="6278218" y="3396359"/>
                  <a:pt x="6278218" y="3385875"/>
                </a:cubicBezTo>
                <a:cubicBezTo>
                  <a:pt x="6278218" y="3379039"/>
                  <a:pt x="6273204" y="3375620"/>
                  <a:pt x="6263177" y="3375620"/>
                </a:cubicBezTo>
                <a:cubicBezTo>
                  <a:pt x="6246768" y="3375620"/>
                  <a:pt x="6222384" y="3376304"/>
                  <a:pt x="6190023" y="3377671"/>
                </a:cubicBezTo>
                <a:cubicBezTo>
                  <a:pt x="6157662" y="3379039"/>
                  <a:pt x="6133506" y="3379722"/>
                  <a:pt x="6117554" y="3379722"/>
                </a:cubicBezTo>
                <a:cubicBezTo>
                  <a:pt x="6104335" y="3379722"/>
                  <a:pt x="6097726" y="3368556"/>
                  <a:pt x="6097726" y="3346222"/>
                </a:cubicBezTo>
                <a:cubicBezTo>
                  <a:pt x="6097726" y="3327535"/>
                  <a:pt x="6099208" y="3299732"/>
                  <a:pt x="6102170" y="3262813"/>
                </a:cubicBezTo>
                <a:cubicBezTo>
                  <a:pt x="6105133" y="3225895"/>
                  <a:pt x="6106614" y="3198320"/>
                  <a:pt x="6106614" y="3180088"/>
                </a:cubicBezTo>
                <a:cubicBezTo>
                  <a:pt x="6106614" y="3173251"/>
                  <a:pt x="6100917" y="3169377"/>
                  <a:pt x="6089523" y="3168466"/>
                </a:cubicBezTo>
                <a:cubicBezTo>
                  <a:pt x="6042577" y="3162996"/>
                  <a:pt x="6007481" y="3158666"/>
                  <a:pt x="5984236" y="3155476"/>
                </a:cubicBezTo>
                <a:cubicBezTo>
                  <a:pt x="5974209" y="3154564"/>
                  <a:pt x="5956205" y="3151146"/>
                  <a:pt x="5930225" y="3145220"/>
                </a:cubicBezTo>
                <a:cubicBezTo>
                  <a:pt x="5907436" y="3139751"/>
                  <a:pt x="5889888" y="3137016"/>
                  <a:pt x="5877582" y="3137016"/>
                </a:cubicBezTo>
                <a:close/>
                <a:moveTo>
                  <a:pt x="5592296" y="3083006"/>
                </a:moveTo>
                <a:cubicBezTo>
                  <a:pt x="5555835" y="3083006"/>
                  <a:pt x="5524612" y="3093489"/>
                  <a:pt x="5498632" y="3114455"/>
                </a:cubicBezTo>
                <a:cubicBezTo>
                  <a:pt x="5470374" y="3137244"/>
                  <a:pt x="5456244" y="3166414"/>
                  <a:pt x="5456244" y="3201966"/>
                </a:cubicBezTo>
                <a:cubicBezTo>
                  <a:pt x="5456244" y="3239340"/>
                  <a:pt x="5469918" y="3268967"/>
                  <a:pt x="5497266" y="3290844"/>
                </a:cubicBezTo>
                <a:cubicBezTo>
                  <a:pt x="5522334" y="3310899"/>
                  <a:pt x="5554011" y="3320926"/>
                  <a:pt x="5592296" y="3320926"/>
                </a:cubicBezTo>
                <a:cubicBezTo>
                  <a:pt x="5681631" y="3320926"/>
                  <a:pt x="5726298" y="3281273"/>
                  <a:pt x="5726298" y="3201966"/>
                </a:cubicBezTo>
                <a:cubicBezTo>
                  <a:pt x="5726298" y="3166870"/>
                  <a:pt x="5712396" y="3137928"/>
                  <a:pt x="5684594" y="3115139"/>
                </a:cubicBezTo>
                <a:cubicBezTo>
                  <a:pt x="5658613" y="3093717"/>
                  <a:pt x="5627848" y="3083006"/>
                  <a:pt x="5592296" y="3083006"/>
                </a:cubicBezTo>
                <a:close/>
                <a:moveTo>
                  <a:pt x="4913845" y="3048822"/>
                </a:moveTo>
                <a:cubicBezTo>
                  <a:pt x="4913845" y="3048822"/>
                  <a:pt x="4872596" y="3053607"/>
                  <a:pt x="4790099" y="3063179"/>
                </a:cubicBezTo>
                <a:cubicBezTo>
                  <a:pt x="4784174" y="3064091"/>
                  <a:pt x="4762980" y="3065230"/>
                  <a:pt x="4726517" y="3066597"/>
                </a:cubicBezTo>
                <a:cubicBezTo>
                  <a:pt x="4699170" y="3067509"/>
                  <a:pt x="4678432" y="3070016"/>
                  <a:pt x="4664302" y="3074118"/>
                </a:cubicBezTo>
                <a:cubicBezTo>
                  <a:pt x="4657466" y="3076397"/>
                  <a:pt x="4654047" y="3080955"/>
                  <a:pt x="4654047" y="3087791"/>
                </a:cubicBezTo>
                <a:cubicBezTo>
                  <a:pt x="4654047" y="3090526"/>
                  <a:pt x="4654732" y="3094856"/>
                  <a:pt x="4656098" y="3100781"/>
                </a:cubicBezTo>
                <a:cubicBezTo>
                  <a:pt x="4662023" y="3129040"/>
                  <a:pt x="4666126" y="3162996"/>
                  <a:pt x="4668404" y="3202650"/>
                </a:cubicBezTo>
                <a:cubicBezTo>
                  <a:pt x="4669316" y="3236833"/>
                  <a:pt x="4670455" y="3271017"/>
                  <a:pt x="4671823" y="3305201"/>
                </a:cubicBezTo>
                <a:cubicBezTo>
                  <a:pt x="4675013" y="3402740"/>
                  <a:pt x="4676609" y="3526030"/>
                  <a:pt x="4676609" y="3675072"/>
                </a:cubicBezTo>
                <a:cubicBezTo>
                  <a:pt x="4676609" y="3711079"/>
                  <a:pt x="4676381" y="3765204"/>
                  <a:pt x="4675925" y="3837446"/>
                </a:cubicBezTo>
                <a:cubicBezTo>
                  <a:pt x="4675469" y="3909688"/>
                  <a:pt x="4675241" y="3963812"/>
                  <a:pt x="4675241" y="3999819"/>
                </a:cubicBezTo>
                <a:cubicBezTo>
                  <a:pt x="4675241" y="4012126"/>
                  <a:pt x="4683446" y="4020102"/>
                  <a:pt x="4699854" y="4023748"/>
                </a:cubicBezTo>
                <a:cubicBezTo>
                  <a:pt x="4716262" y="4027395"/>
                  <a:pt x="4743153" y="4029218"/>
                  <a:pt x="4780528" y="4029218"/>
                </a:cubicBezTo>
                <a:cubicBezTo>
                  <a:pt x="4845706" y="4029218"/>
                  <a:pt x="4885359" y="4028306"/>
                  <a:pt x="4899488" y="4026483"/>
                </a:cubicBezTo>
                <a:cubicBezTo>
                  <a:pt x="4913617" y="4024660"/>
                  <a:pt x="4920683" y="4015316"/>
                  <a:pt x="4920683" y="3998452"/>
                </a:cubicBezTo>
                <a:cubicBezTo>
                  <a:pt x="4920683" y="3976574"/>
                  <a:pt x="4920226" y="3943644"/>
                  <a:pt x="4919315" y="3899660"/>
                </a:cubicBezTo>
                <a:cubicBezTo>
                  <a:pt x="4918403" y="3855677"/>
                  <a:pt x="4917948" y="3822747"/>
                  <a:pt x="4917948" y="3800869"/>
                </a:cubicBezTo>
                <a:lnTo>
                  <a:pt x="4917948" y="3632000"/>
                </a:lnTo>
                <a:cubicBezTo>
                  <a:pt x="4917948" y="3614680"/>
                  <a:pt x="4931393" y="3598044"/>
                  <a:pt x="4958284" y="3582091"/>
                </a:cubicBezTo>
                <a:cubicBezTo>
                  <a:pt x="4982897" y="3567506"/>
                  <a:pt x="5004319" y="3560214"/>
                  <a:pt x="5022550" y="3560214"/>
                </a:cubicBezTo>
                <a:cubicBezTo>
                  <a:pt x="5076789" y="3560214"/>
                  <a:pt x="5103908" y="3586877"/>
                  <a:pt x="5103908" y="3640204"/>
                </a:cubicBezTo>
                <a:cubicBezTo>
                  <a:pt x="5103908" y="3679402"/>
                  <a:pt x="5103224" y="3738426"/>
                  <a:pt x="5101858" y="3817277"/>
                </a:cubicBezTo>
                <a:cubicBezTo>
                  <a:pt x="5100490" y="3896128"/>
                  <a:pt x="5099806" y="3955152"/>
                  <a:pt x="5099806" y="3994350"/>
                </a:cubicBezTo>
                <a:cubicBezTo>
                  <a:pt x="5099806" y="4011214"/>
                  <a:pt x="5107326" y="4021013"/>
                  <a:pt x="5122367" y="4023748"/>
                </a:cubicBezTo>
                <a:cubicBezTo>
                  <a:pt x="5141966" y="4027395"/>
                  <a:pt x="5176834" y="4029218"/>
                  <a:pt x="5226970" y="4029218"/>
                </a:cubicBezTo>
                <a:cubicBezTo>
                  <a:pt x="5278930" y="4029218"/>
                  <a:pt x="5312202" y="4028306"/>
                  <a:pt x="5326787" y="4026483"/>
                </a:cubicBezTo>
                <a:cubicBezTo>
                  <a:pt x="5339549" y="4024660"/>
                  <a:pt x="5345930" y="4015772"/>
                  <a:pt x="5345930" y="3999819"/>
                </a:cubicBezTo>
                <a:lnTo>
                  <a:pt x="5347298" y="3528081"/>
                </a:lnTo>
                <a:cubicBezTo>
                  <a:pt x="5347298" y="3471108"/>
                  <a:pt x="5326104" y="3426213"/>
                  <a:pt x="5283716" y="3393396"/>
                </a:cubicBezTo>
                <a:cubicBezTo>
                  <a:pt x="5244518" y="3362858"/>
                  <a:pt x="5195750" y="3347590"/>
                  <a:pt x="5137408" y="3347590"/>
                </a:cubicBezTo>
                <a:cubicBezTo>
                  <a:pt x="5103680" y="3347590"/>
                  <a:pt x="5068813" y="3355566"/>
                  <a:pt x="5032805" y="3371518"/>
                </a:cubicBezTo>
                <a:cubicBezTo>
                  <a:pt x="5008649" y="3382457"/>
                  <a:pt x="4983353" y="3397270"/>
                  <a:pt x="4956917" y="3415958"/>
                </a:cubicBezTo>
                <a:cubicBezTo>
                  <a:pt x="4934583" y="3431910"/>
                  <a:pt x="4922961" y="3439886"/>
                  <a:pt x="4922049" y="3439886"/>
                </a:cubicBezTo>
                <a:cubicBezTo>
                  <a:pt x="4917491" y="3439886"/>
                  <a:pt x="4915213" y="3435328"/>
                  <a:pt x="4915213" y="3426213"/>
                </a:cubicBezTo>
                <a:cubicBezTo>
                  <a:pt x="4915213" y="3366505"/>
                  <a:pt x="4916580" y="3285147"/>
                  <a:pt x="4919315" y="3182139"/>
                </a:cubicBezTo>
                <a:cubicBezTo>
                  <a:pt x="4919315" y="3171656"/>
                  <a:pt x="4920226" y="3151829"/>
                  <a:pt x="4922049" y="3122659"/>
                </a:cubicBezTo>
                <a:cubicBezTo>
                  <a:pt x="4923872" y="3097591"/>
                  <a:pt x="4924784" y="3077764"/>
                  <a:pt x="4924784" y="3063179"/>
                </a:cubicBezTo>
                <a:cubicBezTo>
                  <a:pt x="4924784" y="3053607"/>
                  <a:pt x="4921138" y="3048822"/>
                  <a:pt x="4913845" y="3048822"/>
                </a:cubicBezTo>
                <a:close/>
                <a:moveTo>
                  <a:pt x="2880514" y="3048138"/>
                </a:moveTo>
                <a:cubicBezTo>
                  <a:pt x="2873221" y="3048138"/>
                  <a:pt x="2866840" y="3056798"/>
                  <a:pt x="2861370" y="3074118"/>
                </a:cubicBezTo>
                <a:cubicBezTo>
                  <a:pt x="2851799" y="3104200"/>
                  <a:pt x="2791180" y="3270334"/>
                  <a:pt x="2679512" y="3572520"/>
                </a:cubicBezTo>
                <a:cubicBezTo>
                  <a:pt x="2576505" y="3851917"/>
                  <a:pt x="2525001" y="3997541"/>
                  <a:pt x="2525001" y="4009391"/>
                </a:cubicBezTo>
                <a:cubicBezTo>
                  <a:pt x="2525001" y="4022609"/>
                  <a:pt x="2559868" y="4029218"/>
                  <a:pt x="2629604" y="4029218"/>
                </a:cubicBezTo>
                <a:cubicBezTo>
                  <a:pt x="2718026" y="4029218"/>
                  <a:pt x="2769986" y="4027395"/>
                  <a:pt x="2785483" y="4023748"/>
                </a:cubicBezTo>
                <a:cubicBezTo>
                  <a:pt x="2797789" y="4020558"/>
                  <a:pt x="2808271" y="4000047"/>
                  <a:pt x="2816932" y="3962217"/>
                </a:cubicBezTo>
                <a:cubicBezTo>
                  <a:pt x="2826503" y="3920741"/>
                  <a:pt x="2835163" y="3896356"/>
                  <a:pt x="2842912" y="3889063"/>
                </a:cubicBezTo>
                <a:cubicBezTo>
                  <a:pt x="2847925" y="3884961"/>
                  <a:pt x="2889174" y="3882910"/>
                  <a:pt x="2966657" y="3882910"/>
                </a:cubicBezTo>
                <a:cubicBezTo>
                  <a:pt x="3081515" y="3882910"/>
                  <a:pt x="3142591" y="3884506"/>
                  <a:pt x="3149883" y="3887696"/>
                </a:cubicBezTo>
                <a:cubicBezTo>
                  <a:pt x="3158543" y="3892254"/>
                  <a:pt x="3170622" y="3927349"/>
                  <a:pt x="3186118" y="3992983"/>
                </a:cubicBezTo>
                <a:cubicBezTo>
                  <a:pt x="3190221" y="4010303"/>
                  <a:pt x="3200020" y="4020558"/>
                  <a:pt x="3215517" y="4023748"/>
                </a:cubicBezTo>
                <a:cubicBezTo>
                  <a:pt x="3234204" y="4027395"/>
                  <a:pt x="3276136" y="4029218"/>
                  <a:pt x="3341314" y="4029218"/>
                </a:cubicBezTo>
                <a:cubicBezTo>
                  <a:pt x="3412416" y="4029218"/>
                  <a:pt x="3454804" y="4027395"/>
                  <a:pt x="3468478" y="4023748"/>
                </a:cubicBezTo>
                <a:cubicBezTo>
                  <a:pt x="3479872" y="4020558"/>
                  <a:pt x="3485570" y="4014860"/>
                  <a:pt x="3485570" y="4006656"/>
                </a:cubicBezTo>
                <a:cubicBezTo>
                  <a:pt x="3485570" y="3994350"/>
                  <a:pt x="3431331" y="3847131"/>
                  <a:pt x="3322854" y="3564999"/>
                </a:cubicBezTo>
                <a:cubicBezTo>
                  <a:pt x="3214833" y="3284691"/>
                  <a:pt x="3149655" y="3120608"/>
                  <a:pt x="3127322" y="3072750"/>
                </a:cubicBezTo>
                <a:cubicBezTo>
                  <a:pt x="3120030" y="3057709"/>
                  <a:pt x="3112053" y="3050189"/>
                  <a:pt x="3103393" y="3050189"/>
                </a:cubicBezTo>
                <a:cubicBezTo>
                  <a:pt x="3091543" y="3050189"/>
                  <a:pt x="3073653" y="3050987"/>
                  <a:pt x="3049724" y="3052582"/>
                </a:cubicBezTo>
                <a:cubicBezTo>
                  <a:pt x="3025796" y="3054177"/>
                  <a:pt x="3007678" y="3054975"/>
                  <a:pt x="2995372" y="3054975"/>
                </a:cubicBezTo>
                <a:cubicBezTo>
                  <a:pt x="2982610" y="3054975"/>
                  <a:pt x="2963353" y="3053835"/>
                  <a:pt x="2937601" y="3051556"/>
                </a:cubicBezTo>
                <a:cubicBezTo>
                  <a:pt x="2911849" y="3049277"/>
                  <a:pt x="2892820" y="3048138"/>
                  <a:pt x="2880514" y="3048138"/>
                </a:cubicBezTo>
                <a:close/>
                <a:moveTo>
                  <a:pt x="7334609" y="3043352"/>
                </a:moveTo>
                <a:cubicBezTo>
                  <a:pt x="7318656" y="3043352"/>
                  <a:pt x="7296779" y="3045403"/>
                  <a:pt x="7268976" y="3049505"/>
                </a:cubicBezTo>
                <a:cubicBezTo>
                  <a:pt x="7237527" y="3054063"/>
                  <a:pt x="7215421" y="3056798"/>
                  <a:pt x="7202659" y="3057709"/>
                </a:cubicBezTo>
                <a:cubicBezTo>
                  <a:pt x="7154346" y="3058621"/>
                  <a:pt x="7118111" y="3059077"/>
                  <a:pt x="7093954" y="3059077"/>
                </a:cubicBezTo>
                <a:cubicBezTo>
                  <a:pt x="7081648" y="3059533"/>
                  <a:pt x="7075495" y="3065230"/>
                  <a:pt x="7075495" y="3076169"/>
                </a:cubicBezTo>
                <a:cubicBezTo>
                  <a:pt x="7075495" y="3131775"/>
                  <a:pt x="7077546" y="3215411"/>
                  <a:pt x="7081648" y="3327079"/>
                </a:cubicBezTo>
                <a:cubicBezTo>
                  <a:pt x="7085750" y="3438747"/>
                  <a:pt x="7087801" y="3522611"/>
                  <a:pt x="7087801" y="3578673"/>
                </a:cubicBezTo>
                <a:lnTo>
                  <a:pt x="7087801" y="3997085"/>
                </a:lnTo>
                <a:cubicBezTo>
                  <a:pt x="7087801" y="4013493"/>
                  <a:pt x="7093954" y="4022837"/>
                  <a:pt x="7106260" y="4025116"/>
                </a:cubicBezTo>
                <a:cubicBezTo>
                  <a:pt x="7115376" y="4026939"/>
                  <a:pt x="7147509" y="4027850"/>
                  <a:pt x="7202659" y="4027850"/>
                </a:cubicBezTo>
                <a:cubicBezTo>
                  <a:pt x="7266469" y="4027850"/>
                  <a:pt x="7302476" y="4027395"/>
                  <a:pt x="7310680" y="4026483"/>
                </a:cubicBezTo>
                <a:cubicBezTo>
                  <a:pt x="7323898" y="4025116"/>
                  <a:pt x="7330507" y="4017595"/>
                  <a:pt x="7330507" y="4003922"/>
                </a:cubicBezTo>
                <a:cubicBezTo>
                  <a:pt x="7330507" y="3988881"/>
                  <a:pt x="7330279" y="3965863"/>
                  <a:pt x="7329823" y="3934870"/>
                </a:cubicBezTo>
                <a:cubicBezTo>
                  <a:pt x="7329367" y="3903876"/>
                  <a:pt x="7329139" y="3881315"/>
                  <a:pt x="7329139" y="3867186"/>
                </a:cubicBezTo>
                <a:cubicBezTo>
                  <a:pt x="7408902" y="3870832"/>
                  <a:pt x="7449923" y="3874022"/>
                  <a:pt x="7452202" y="3876757"/>
                </a:cubicBezTo>
                <a:cubicBezTo>
                  <a:pt x="7490943" y="3933730"/>
                  <a:pt x="7519430" y="3977486"/>
                  <a:pt x="7537662" y="4008024"/>
                </a:cubicBezTo>
                <a:cubicBezTo>
                  <a:pt x="7544954" y="4019874"/>
                  <a:pt x="7571846" y="4025799"/>
                  <a:pt x="7618336" y="4025799"/>
                </a:cubicBezTo>
                <a:cubicBezTo>
                  <a:pt x="7739119" y="4025799"/>
                  <a:pt x="7799511" y="4019646"/>
                  <a:pt x="7799511" y="4007340"/>
                </a:cubicBezTo>
                <a:cubicBezTo>
                  <a:pt x="7799511" y="4004605"/>
                  <a:pt x="7778317" y="3974865"/>
                  <a:pt x="7735929" y="3918120"/>
                </a:cubicBezTo>
                <a:cubicBezTo>
                  <a:pt x="7693540" y="3861374"/>
                  <a:pt x="7672346" y="3829128"/>
                  <a:pt x="7672346" y="3821379"/>
                </a:cubicBezTo>
                <a:cubicBezTo>
                  <a:pt x="7672346" y="3816366"/>
                  <a:pt x="7676904" y="3811580"/>
                  <a:pt x="7686020" y="3807022"/>
                </a:cubicBezTo>
                <a:cubicBezTo>
                  <a:pt x="7784926" y="3754607"/>
                  <a:pt x="7834378" y="3678034"/>
                  <a:pt x="7834378" y="3577306"/>
                </a:cubicBezTo>
                <a:cubicBezTo>
                  <a:pt x="7834378" y="3499366"/>
                  <a:pt x="7808626" y="3440114"/>
                  <a:pt x="7757123" y="3399549"/>
                </a:cubicBezTo>
                <a:cubicBezTo>
                  <a:pt x="7710177" y="3363086"/>
                  <a:pt x="7646822" y="3344855"/>
                  <a:pt x="7567060" y="3344855"/>
                </a:cubicBezTo>
                <a:cubicBezTo>
                  <a:pt x="7482284" y="3344855"/>
                  <a:pt x="7410269" y="3375620"/>
                  <a:pt x="7351017" y="3437151"/>
                </a:cubicBezTo>
                <a:cubicBezTo>
                  <a:pt x="7344180" y="3444444"/>
                  <a:pt x="7338711" y="3449458"/>
                  <a:pt x="7334609" y="3452192"/>
                </a:cubicBezTo>
                <a:cubicBezTo>
                  <a:pt x="7331418" y="3451737"/>
                  <a:pt x="7329823" y="3445128"/>
                  <a:pt x="7329823" y="3432366"/>
                </a:cubicBezTo>
                <a:cubicBezTo>
                  <a:pt x="7329823" y="3378583"/>
                  <a:pt x="7331874" y="3302695"/>
                  <a:pt x="7335976" y="3204700"/>
                </a:cubicBezTo>
                <a:cubicBezTo>
                  <a:pt x="7336432" y="3191938"/>
                  <a:pt x="7338255" y="3168238"/>
                  <a:pt x="7341446" y="3133598"/>
                </a:cubicBezTo>
                <a:cubicBezTo>
                  <a:pt x="7344180" y="3103972"/>
                  <a:pt x="7345548" y="3080499"/>
                  <a:pt x="7345548" y="3063179"/>
                </a:cubicBezTo>
                <a:cubicBezTo>
                  <a:pt x="7345548" y="3049961"/>
                  <a:pt x="7341901" y="3043352"/>
                  <a:pt x="7334609" y="3043352"/>
                </a:cubicBezTo>
                <a:close/>
                <a:moveTo>
                  <a:pt x="0" y="0"/>
                </a:moveTo>
                <a:lnTo>
                  <a:pt x="12571446" y="0"/>
                </a:lnTo>
                <a:lnTo>
                  <a:pt x="12571446" y="6997959"/>
                </a:lnTo>
                <a:lnTo>
                  <a:pt x="0" y="6997959"/>
                </a:lnTo>
                <a:close/>
              </a:path>
            </a:pathLst>
          </a:custGeom>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de-DE"/>
          </a:p>
        </p:txBody>
      </p:sp>
      <p:pic>
        <p:nvPicPr>
          <p:cNvPr id="1026" name="Picture 2" descr="Ein Bild, das Text, Screenshot, Software, Betriebssystem enthält.&#10;&#10;Beschreibung automatisch generiert.">
            <a:extLst>
              <a:ext uri="{FF2B5EF4-FFF2-40B4-BE49-F238E27FC236}">
                <a16:creationId xmlns:a16="http://schemas.microsoft.com/office/drawing/2014/main" id="{4085B615-69AE-0EA7-3E6B-35A5C6E5E4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70612" y="-29287441"/>
            <a:ext cx="115715260" cy="65015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818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99B06D74-06BA-F364-9584-FF391E7799D3}"/>
              </a:ext>
            </a:extLst>
          </p:cNvPr>
          <p:cNvPicPr>
            <a:picLocks noChangeAspect="1"/>
          </p:cNvPicPr>
          <p:nvPr/>
        </p:nvPicPr>
        <p:blipFill>
          <a:blip r:embed="rId2"/>
          <a:stretch>
            <a:fillRect/>
          </a:stretch>
        </p:blipFill>
        <p:spPr>
          <a:xfrm>
            <a:off x="-100314" y="-15408"/>
            <a:ext cx="12392628" cy="6888816"/>
          </a:xfrm>
          <a:prstGeom prst="rect">
            <a:avLst/>
          </a:prstGeom>
        </p:spPr>
      </p:pic>
    </p:spTree>
    <p:extLst>
      <p:ext uri="{BB962C8B-B14F-4D97-AF65-F5344CB8AC3E}">
        <p14:creationId xmlns:p14="http://schemas.microsoft.com/office/powerpoint/2010/main" val="2510150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8162B"/>
        </a:solidFill>
        <a:effectLst/>
      </p:bgPr>
    </p:bg>
    <p:spTree>
      <p:nvGrpSpPr>
        <p:cNvPr id="1" name="">
          <a:extLst>
            <a:ext uri="{FF2B5EF4-FFF2-40B4-BE49-F238E27FC236}">
              <a16:creationId xmlns:a16="http://schemas.microsoft.com/office/drawing/2014/main" id="{E34312A1-86C1-71CF-2181-FFF9B8D56CD6}"/>
            </a:ext>
          </a:extLst>
        </p:cNvPr>
        <p:cNvGrpSpPr/>
        <p:nvPr/>
      </p:nvGrpSpPr>
      <p:grpSpPr>
        <a:xfrm>
          <a:off x="0" y="0"/>
          <a:ext cx="0" cy="0"/>
          <a:chOff x="0" y="0"/>
          <a:chExt cx="0" cy="0"/>
        </a:xfrm>
      </p:grpSpPr>
      <p:sp>
        <p:nvSpPr>
          <p:cNvPr id="4" name="Textfeld 3">
            <a:extLst>
              <a:ext uri="{FF2B5EF4-FFF2-40B4-BE49-F238E27FC236}">
                <a16:creationId xmlns:a16="http://schemas.microsoft.com/office/drawing/2014/main" id="{B099D550-A6E9-A041-DC61-34B61B87F2C2}"/>
              </a:ext>
            </a:extLst>
          </p:cNvPr>
          <p:cNvSpPr txBox="1"/>
          <p:nvPr/>
        </p:nvSpPr>
        <p:spPr>
          <a:xfrm>
            <a:off x="85392" y="5513409"/>
            <a:ext cx="2458914" cy="523220"/>
          </a:xfrm>
          <a:prstGeom prst="rect">
            <a:avLst/>
          </a:prstGeom>
          <a:noFill/>
        </p:spPr>
        <p:txBody>
          <a:bodyPr wrap="square" lIns="91440" tIns="45720" rIns="91440" bIns="45720" rtlCol="0" anchor="t">
            <a:spAutoFit/>
          </a:bodyPr>
          <a:lstStyle/>
          <a:p>
            <a:pPr algn="ctr"/>
            <a:r>
              <a:rPr lang="de-DE" sz="2800" b="1">
                <a:solidFill>
                  <a:schemeClr val="bg1"/>
                </a:solidFill>
                <a:ea typeface="Calibri"/>
                <a:cs typeface="Calibri"/>
              </a:rPr>
              <a:t>Arduino</a:t>
            </a:r>
            <a:endParaRPr lang="de-DE">
              <a:solidFill>
                <a:schemeClr val="bg1"/>
              </a:solidFill>
            </a:endParaRPr>
          </a:p>
        </p:txBody>
      </p:sp>
      <p:sp>
        <p:nvSpPr>
          <p:cNvPr id="5" name="Textfeld 4">
            <a:extLst>
              <a:ext uri="{FF2B5EF4-FFF2-40B4-BE49-F238E27FC236}">
                <a16:creationId xmlns:a16="http://schemas.microsoft.com/office/drawing/2014/main" id="{5D779283-6F4A-9157-2857-AB30ABC64674}"/>
              </a:ext>
            </a:extLst>
          </p:cNvPr>
          <p:cNvSpPr txBox="1"/>
          <p:nvPr/>
        </p:nvSpPr>
        <p:spPr>
          <a:xfrm>
            <a:off x="99551" y="2034046"/>
            <a:ext cx="2458914" cy="523220"/>
          </a:xfrm>
          <a:prstGeom prst="rect">
            <a:avLst/>
          </a:prstGeom>
          <a:noFill/>
        </p:spPr>
        <p:txBody>
          <a:bodyPr wrap="square" lIns="91440" tIns="45720" rIns="91440" bIns="45720" rtlCol="0" anchor="t">
            <a:spAutoFit/>
          </a:bodyPr>
          <a:lstStyle/>
          <a:p>
            <a:pPr algn="ctr"/>
            <a:r>
              <a:rPr lang="de-DE" sz="2800" b="1" err="1">
                <a:solidFill>
                  <a:schemeClr val="bg1"/>
                </a:solidFill>
                <a:ea typeface="Calibri"/>
                <a:cs typeface="Calibri"/>
              </a:rPr>
              <a:t>IoBroker</a:t>
            </a:r>
          </a:p>
        </p:txBody>
      </p:sp>
      <p:sp>
        <p:nvSpPr>
          <p:cNvPr id="6" name="Textfeld 5">
            <a:extLst>
              <a:ext uri="{FF2B5EF4-FFF2-40B4-BE49-F238E27FC236}">
                <a16:creationId xmlns:a16="http://schemas.microsoft.com/office/drawing/2014/main" id="{796CA6AC-2552-CB1F-B910-2A2A3A4788AD}"/>
              </a:ext>
            </a:extLst>
          </p:cNvPr>
          <p:cNvSpPr txBox="1"/>
          <p:nvPr/>
        </p:nvSpPr>
        <p:spPr>
          <a:xfrm>
            <a:off x="9072678" y="2214866"/>
            <a:ext cx="2970466" cy="523220"/>
          </a:xfrm>
          <a:prstGeom prst="rect">
            <a:avLst/>
          </a:prstGeom>
          <a:noFill/>
        </p:spPr>
        <p:txBody>
          <a:bodyPr wrap="square" lIns="91440" tIns="45720" rIns="91440" bIns="45720" rtlCol="0" anchor="t">
            <a:spAutoFit/>
          </a:bodyPr>
          <a:lstStyle/>
          <a:p>
            <a:pPr algn="ctr"/>
            <a:r>
              <a:rPr lang="de-DE" sz="2800" b="1">
                <a:solidFill>
                  <a:schemeClr val="bg1"/>
                </a:solidFill>
                <a:ea typeface="Calibri"/>
                <a:cs typeface="Calibri"/>
              </a:rPr>
              <a:t>User Input/Output</a:t>
            </a:r>
            <a:endParaRPr lang="de-DE">
              <a:solidFill>
                <a:schemeClr val="bg1"/>
              </a:solidFill>
            </a:endParaRPr>
          </a:p>
        </p:txBody>
      </p:sp>
      <p:sp>
        <p:nvSpPr>
          <p:cNvPr id="2" name="Textfeld 1">
            <a:extLst>
              <a:ext uri="{FF2B5EF4-FFF2-40B4-BE49-F238E27FC236}">
                <a16:creationId xmlns:a16="http://schemas.microsoft.com/office/drawing/2014/main" id="{A571E3DE-E72E-242F-9EE1-C6004CC385B3}"/>
              </a:ext>
            </a:extLst>
          </p:cNvPr>
          <p:cNvSpPr txBox="1"/>
          <p:nvPr/>
        </p:nvSpPr>
        <p:spPr>
          <a:xfrm>
            <a:off x="2242864" y="979214"/>
            <a:ext cx="2743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err="1">
                <a:solidFill>
                  <a:schemeClr val="bg1"/>
                </a:solidFill>
              </a:rPr>
              <a:t>Variablen</a:t>
            </a:r>
            <a:r>
              <a:rPr lang="en-US" sz="2400" b="1">
                <a:solidFill>
                  <a:schemeClr val="bg1"/>
                </a:solidFill>
              </a:rPr>
              <a:t> </a:t>
            </a:r>
            <a:endParaRPr lang="en-US" sz="2400" b="1">
              <a:solidFill>
                <a:schemeClr val="bg1"/>
              </a:solidFill>
              <a:cs typeface="Calibri"/>
            </a:endParaRPr>
          </a:p>
          <a:p>
            <a:pPr algn="ctr"/>
            <a:r>
              <a:rPr lang="en-US">
                <a:solidFill>
                  <a:schemeClr val="bg1"/>
                </a:solidFill>
              </a:rPr>
              <a:t>Command-Licht ON/OFF Command-Motor ON/OFF </a:t>
            </a:r>
            <a:r>
              <a:rPr lang="en-US" err="1">
                <a:solidFill>
                  <a:schemeClr val="bg1"/>
                </a:solidFill>
              </a:rPr>
              <a:t>Temperatur</a:t>
            </a:r>
            <a:r>
              <a:rPr lang="en-US">
                <a:solidFill>
                  <a:schemeClr val="bg1"/>
                </a:solidFill>
              </a:rPr>
              <a:t> und </a:t>
            </a:r>
            <a:r>
              <a:rPr lang="en-US" err="1">
                <a:solidFill>
                  <a:schemeClr val="bg1"/>
                </a:solidFill>
              </a:rPr>
              <a:t>Wasserstand</a:t>
            </a:r>
            <a:endParaRPr lang="en-US">
              <a:solidFill>
                <a:schemeClr val="bg1"/>
              </a:solidFill>
              <a:cs typeface="Calibri"/>
            </a:endParaRPr>
          </a:p>
        </p:txBody>
      </p:sp>
      <p:sp>
        <p:nvSpPr>
          <p:cNvPr id="3" name="Textfeld 2">
            <a:extLst>
              <a:ext uri="{FF2B5EF4-FFF2-40B4-BE49-F238E27FC236}">
                <a16:creationId xmlns:a16="http://schemas.microsoft.com/office/drawing/2014/main" id="{F7F2C420-DC12-B5AE-329C-071D4A2D5A03}"/>
              </a:ext>
            </a:extLst>
          </p:cNvPr>
          <p:cNvSpPr txBox="1"/>
          <p:nvPr/>
        </p:nvSpPr>
        <p:spPr>
          <a:xfrm>
            <a:off x="2144767" y="4281651"/>
            <a:ext cx="325295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err="1">
                <a:solidFill>
                  <a:schemeClr val="bg1"/>
                </a:solidFill>
                <a:ea typeface="+mn-lt"/>
                <a:cs typeface="+mn-lt"/>
              </a:rPr>
              <a:t>Abfrage</a:t>
            </a:r>
            <a:r>
              <a:rPr lang="en-US">
                <a:solidFill>
                  <a:schemeClr val="bg1"/>
                </a:solidFill>
                <a:ea typeface="+mn-lt"/>
                <a:cs typeface="+mn-lt"/>
              </a:rPr>
              <a:t> </a:t>
            </a:r>
            <a:r>
              <a:rPr lang="en-US" err="1">
                <a:solidFill>
                  <a:schemeClr val="bg1"/>
                </a:solidFill>
                <a:ea typeface="+mn-lt"/>
                <a:cs typeface="+mn-lt"/>
              </a:rPr>
              <a:t>steht</a:t>
            </a:r>
            <a:r>
              <a:rPr lang="en-US">
                <a:solidFill>
                  <a:schemeClr val="bg1"/>
                </a:solidFill>
                <a:ea typeface="+mn-lt"/>
                <a:cs typeface="+mn-lt"/>
              </a:rPr>
              <a:t> Command Licht/Motor</a:t>
            </a:r>
            <a:endParaRPr lang="de-DE">
              <a:solidFill>
                <a:schemeClr val="bg1"/>
              </a:solidFill>
            </a:endParaRPr>
          </a:p>
          <a:p>
            <a:pPr algn="ctr"/>
            <a:r>
              <a:rPr lang="en-US">
                <a:solidFill>
                  <a:schemeClr val="bg1"/>
                </a:solidFill>
                <a:ea typeface="+mn-lt"/>
                <a:cs typeface="+mn-lt"/>
              </a:rPr>
              <a:t>auf ON -&gt; Licht </a:t>
            </a:r>
            <a:r>
              <a:rPr lang="en-US" err="1">
                <a:solidFill>
                  <a:schemeClr val="bg1"/>
                </a:solidFill>
                <a:ea typeface="+mn-lt"/>
                <a:cs typeface="+mn-lt"/>
              </a:rPr>
              <a:t>oder</a:t>
            </a:r>
            <a:r>
              <a:rPr lang="en-US">
                <a:solidFill>
                  <a:schemeClr val="bg1"/>
                </a:solidFill>
                <a:ea typeface="+mn-lt"/>
                <a:cs typeface="+mn-lt"/>
              </a:rPr>
              <a:t> Motor an</a:t>
            </a:r>
            <a:endParaRPr lang="en-US">
              <a:solidFill>
                <a:schemeClr val="bg1"/>
              </a:solidFill>
            </a:endParaRPr>
          </a:p>
          <a:p>
            <a:pPr algn="ctr"/>
            <a:endParaRPr lang="en-US"/>
          </a:p>
          <a:p>
            <a:pPr algn="ctr"/>
            <a:r>
              <a:rPr lang="en-US">
                <a:solidFill>
                  <a:schemeClr val="bg1"/>
                </a:solidFill>
                <a:ea typeface="+mn-lt"/>
                <a:cs typeface="+mn-lt"/>
              </a:rPr>
              <a:t>Sende </a:t>
            </a:r>
            <a:r>
              <a:rPr lang="en-US" err="1">
                <a:solidFill>
                  <a:schemeClr val="bg1"/>
                </a:solidFill>
                <a:ea typeface="+mn-lt"/>
                <a:cs typeface="+mn-lt"/>
              </a:rPr>
              <a:t>Temperatur</a:t>
            </a:r>
            <a:r>
              <a:rPr lang="en-US">
                <a:solidFill>
                  <a:schemeClr val="bg1"/>
                </a:solidFill>
                <a:ea typeface="+mn-lt"/>
                <a:cs typeface="+mn-lt"/>
              </a:rPr>
              <a:t> + </a:t>
            </a:r>
            <a:r>
              <a:rPr lang="en-US" err="1">
                <a:solidFill>
                  <a:schemeClr val="bg1"/>
                </a:solidFill>
                <a:ea typeface="+mn-lt"/>
                <a:cs typeface="+mn-lt"/>
              </a:rPr>
              <a:t>Wasserstand</a:t>
            </a:r>
          </a:p>
        </p:txBody>
      </p:sp>
      <p:pic>
        <p:nvPicPr>
          <p:cNvPr id="10" name="Grafik 9" descr="Ein Bild, das Elektronisches Bauteil, Elektrisches Bauelement, Elektronik, passives Bauelement enthält.&#10;&#10;Beschreibung automatisch generiert.">
            <a:extLst>
              <a:ext uri="{FF2B5EF4-FFF2-40B4-BE49-F238E27FC236}">
                <a16:creationId xmlns:a16="http://schemas.microsoft.com/office/drawing/2014/main" id="{4F3D3ECE-D9DB-AFF1-DE9E-2268AC050EF5}"/>
              </a:ext>
            </a:extLst>
          </p:cNvPr>
          <p:cNvPicPr>
            <a:picLocks noChangeAspect="1"/>
          </p:cNvPicPr>
          <p:nvPr/>
        </p:nvPicPr>
        <p:blipFill>
          <a:blip r:embed="rId2"/>
          <a:stretch>
            <a:fillRect/>
          </a:stretch>
        </p:blipFill>
        <p:spPr>
          <a:xfrm>
            <a:off x="49467" y="3820827"/>
            <a:ext cx="2525987" cy="1890111"/>
          </a:xfrm>
          <a:prstGeom prst="rect">
            <a:avLst/>
          </a:prstGeom>
        </p:spPr>
      </p:pic>
      <p:sp>
        <p:nvSpPr>
          <p:cNvPr id="11" name="Textfeld 10">
            <a:extLst>
              <a:ext uri="{FF2B5EF4-FFF2-40B4-BE49-F238E27FC236}">
                <a16:creationId xmlns:a16="http://schemas.microsoft.com/office/drawing/2014/main" id="{75462B82-D1D5-F3D1-F12A-A685EA5AA22C}"/>
              </a:ext>
            </a:extLst>
          </p:cNvPr>
          <p:cNvSpPr txBox="1"/>
          <p:nvPr/>
        </p:nvSpPr>
        <p:spPr>
          <a:xfrm>
            <a:off x="5741714" y="636314"/>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ea typeface="+mn-lt"/>
                <a:cs typeface="+mn-lt"/>
              </a:rPr>
              <a:t>Signal </a:t>
            </a:r>
            <a:r>
              <a:rPr lang="en-US" err="1">
                <a:solidFill>
                  <a:schemeClr val="bg1"/>
                </a:solidFill>
                <a:ea typeface="+mn-lt"/>
                <a:cs typeface="+mn-lt"/>
              </a:rPr>
              <a:t>über</a:t>
            </a:r>
            <a:r>
              <a:rPr lang="en-US">
                <a:solidFill>
                  <a:schemeClr val="bg1"/>
                </a:solidFill>
                <a:ea typeface="+mn-lt"/>
                <a:cs typeface="+mn-lt"/>
              </a:rPr>
              <a:t> Jarvis/Alexa...</a:t>
            </a:r>
            <a:endParaRPr lang="de-DE">
              <a:solidFill>
                <a:schemeClr val="bg1"/>
              </a:solidFill>
            </a:endParaRPr>
          </a:p>
          <a:p>
            <a:pPr algn="ctr"/>
            <a:r>
              <a:rPr lang="en-US" err="1">
                <a:solidFill>
                  <a:schemeClr val="bg1"/>
                </a:solidFill>
                <a:ea typeface="+mn-lt"/>
                <a:cs typeface="+mn-lt"/>
              </a:rPr>
              <a:t>schalte</a:t>
            </a:r>
            <a:r>
              <a:rPr lang="en-US">
                <a:solidFill>
                  <a:schemeClr val="bg1"/>
                </a:solidFill>
                <a:ea typeface="+mn-lt"/>
                <a:cs typeface="+mn-lt"/>
              </a:rPr>
              <a:t> "Command" um </a:t>
            </a:r>
            <a:r>
              <a:rPr lang="en-US" err="1">
                <a:solidFill>
                  <a:schemeClr val="bg1"/>
                </a:solidFill>
                <a:ea typeface="+mn-lt"/>
                <a:cs typeface="+mn-lt"/>
              </a:rPr>
              <a:t>oder</a:t>
            </a:r>
            <a:r>
              <a:rPr lang="en-US">
                <a:solidFill>
                  <a:schemeClr val="bg1"/>
                </a:solidFill>
                <a:ea typeface="+mn-lt"/>
                <a:cs typeface="+mn-lt"/>
              </a:rPr>
              <a:t> </a:t>
            </a:r>
            <a:r>
              <a:rPr lang="en-US" err="1">
                <a:solidFill>
                  <a:schemeClr val="bg1"/>
                </a:solidFill>
                <a:ea typeface="+mn-lt"/>
                <a:cs typeface="+mn-lt"/>
              </a:rPr>
              <a:t>zeige</a:t>
            </a:r>
            <a:r>
              <a:rPr lang="en-US">
                <a:solidFill>
                  <a:schemeClr val="bg1"/>
                </a:solidFill>
                <a:ea typeface="+mn-lt"/>
                <a:cs typeface="+mn-lt"/>
              </a:rPr>
              <a:t> </a:t>
            </a:r>
            <a:r>
              <a:rPr lang="en-US" err="1">
                <a:solidFill>
                  <a:schemeClr val="bg1"/>
                </a:solidFill>
                <a:ea typeface="+mn-lt"/>
                <a:cs typeface="+mn-lt"/>
              </a:rPr>
              <a:t>Wasserstand</a:t>
            </a:r>
          </a:p>
        </p:txBody>
      </p:sp>
      <p:sp>
        <p:nvSpPr>
          <p:cNvPr id="12" name="Textfeld 11">
            <a:extLst>
              <a:ext uri="{FF2B5EF4-FFF2-40B4-BE49-F238E27FC236}">
                <a16:creationId xmlns:a16="http://schemas.microsoft.com/office/drawing/2014/main" id="{5172F00E-A486-7410-04AB-E0BC74B326E2}"/>
              </a:ext>
            </a:extLst>
          </p:cNvPr>
          <p:cNvSpPr txBox="1"/>
          <p:nvPr/>
        </p:nvSpPr>
        <p:spPr>
          <a:xfrm>
            <a:off x="5741714" y="236351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ea typeface="+mn-lt"/>
                <a:cs typeface="+mn-lt"/>
              </a:rPr>
              <a:t>Alarm Email</a:t>
            </a:r>
            <a:endParaRPr lang="de-DE"/>
          </a:p>
        </p:txBody>
      </p:sp>
      <p:sp>
        <p:nvSpPr>
          <p:cNvPr id="13" name="Textfeld 12">
            <a:extLst>
              <a:ext uri="{FF2B5EF4-FFF2-40B4-BE49-F238E27FC236}">
                <a16:creationId xmlns:a16="http://schemas.microsoft.com/office/drawing/2014/main" id="{A8E49FE2-62CA-E129-FD0C-F7164829E79C}"/>
              </a:ext>
            </a:extLst>
          </p:cNvPr>
          <p:cNvSpPr txBox="1"/>
          <p:nvPr/>
        </p:nvSpPr>
        <p:spPr>
          <a:xfrm>
            <a:off x="5741714" y="443996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err="1">
                <a:solidFill>
                  <a:schemeClr val="bg1"/>
                </a:solidFill>
                <a:ea typeface="+mn-lt"/>
                <a:cs typeface="+mn-lt"/>
              </a:rPr>
              <a:t>Temperatur</a:t>
            </a:r>
            <a:r>
              <a:rPr lang="en-US">
                <a:solidFill>
                  <a:schemeClr val="bg1"/>
                </a:solidFill>
                <a:ea typeface="+mn-lt"/>
                <a:cs typeface="+mn-lt"/>
              </a:rPr>
              <a:t> + </a:t>
            </a:r>
            <a:r>
              <a:rPr lang="en-US" err="1">
                <a:solidFill>
                  <a:schemeClr val="bg1"/>
                </a:solidFill>
                <a:ea typeface="+mn-lt"/>
                <a:cs typeface="+mn-lt"/>
              </a:rPr>
              <a:t>Wasserstand</a:t>
            </a:r>
            <a:endParaRPr lang="de-DE" err="1">
              <a:solidFill>
                <a:schemeClr val="bg1"/>
              </a:solidFill>
            </a:endParaRPr>
          </a:p>
        </p:txBody>
      </p:sp>
      <p:sp>
        <p:nvSpPr>
          <p:cNvPr id="14" name="Textfeld 13">
            <a:extLst>
              <a:ext uri="{FF2B5EF4-FFF2-40B4-BE49-F238E27FC236}">
                <a16:creationId xmlns:a16="http://schemas.microsoft.com/office/drawing/2014/main" id="{D0151A83-B9A9-06F9-9CD7-1C8C7C0ECE3A}"/>
              </a:ext>
            </a:extLst>
          </p:cNvPr>
          <p:cNvSpPr txBox="1"/>
          <p:nvPr/>
        </p:nvSpPr>
        <p:spPr>
          <a:xfrm>
            <a:off x="5621064" y="5633764"/>
            <a:ext cx="29845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ea typeface="+mn-lt"/>
                <a:cs typeface="+mn-lt"/>
              </a:rPr>
              <a:t>Signal Licht/Motor - AN/AUS</a:t>
            </a:r>
            <a:endParaRPr lang="de-DE">
              <a:solidFill>
                <a:schemeClr val="bg1"/>
              </a:solidFill>
            </a:endParaRPr>
          </a:p>
        </p:txBody>
      </p:sp>
      <p:pic>
        <p:nvPicPr>
          <p:cNvPr id="15" name="Grafik 14" descr="Laptop mit einfarbiger Füllung">
            <a:extLst>
              <a:ext uri="{FF2B5EF4-FFF2-40B4-BE49-F238E27FC236}">
                <a16:creationId xmlns:a16="http://schemas.microsoft.com/office/drawing/2014/main" id="{3B3D30B3-4A69-A6D5-474A-4D64D246B1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2800" y="584200"/>
            <a:ext cx="1714500" cy="1708150"/>
          </a:xfrm>
          <a:prstGeom prst="rect">
            <a:avLst/>
          </a:prstGeom>
        </p:spPr>
      </p:pic>
      <p:pic>
        <p:nvPicPr>
          <p:cNvPr id="16" name="Grafik 15" descr="Cloud mit einfarbiger Füllung">
            <a:extLst>
              <a:ext uri="{FF2B5EF4-FFF2-40B4-BE49-F238E27FC236}">
                <a16:creationId xmlns:a16="http://schemas.microsoft.com/office/drawing/2014/main" id="{FFDDAB23-5B9B-7E6A-D37F-33D6E2FAFE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0850" y="469900"/>
            <a:ext cx="1828800" cy="1828800"/>
          </a:xfrm>
          <a:prstGeom prst="rect">
            <a:avLst/>
          </a:prstGeom>
        </p:spPr>
      </p:pic>
      <p:sp>
        <p:nvSpPr>
          <p:cNvPr id="18" name="Pfeil: nach links und rechts 17">
            <a:extLst>
              <a:ext uri="{FF2B5EF4-FFF2-40B4-BE49-F238E27FC236}">
                <a16:creationId xmlns:a16="http://schemas.microsoft.com/office/drawing/2014/main" id="{C7E8A968-77A6-3D86-B273-54DCA3008156}"/>
              </a:ext>
            </a:extLst>
          </p:cNvPr>
          <p:cNvSpPr/>
          <p:nvPr/>
        </p:nvSpPr>
        <p:spPr>
          <a:xfrm>
            <a:off x="5276850" y="1638300"/>
            <a:ext cx="3670300" cy="527050"/>
          </a:xfrm>
          <a:prstGeom prst="leftRightArrow">
            <a:avLst/>
          </a:prstGeom>
          <a:solidFill>
            <a:schemeClr val="bg1"/>
          </a:solidFill>
          <a:ln w="28575">
            <a:solidFill>
              <a:srgbClr val="2FB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Pfeil: nach links und rechts 18">
            <a:extLst>
              <a:ext uri="{FF2B5EF4-FFF2-40B4-BE49-F238E27FC236}">
                <a16:creationId xmlns:a16="http://schemas.microsoft.com/office/drawing/2014/main" id="{E319902D-0081-8F5B-7772-3B83D90DE81D}"/>
              </a:ext>
            </a:extLst>
          </p:cNvPr>
          <p:cNvSpPr/>
          <p:nvPr/>
        </p:nvSpPr>
        <p:spPr>
          <a:xfrm>
            <a:off x="5276850" y="4984750"/>
            <a:ext cx="3670300" cy="527050"/>
          </a:xfrm>
          <a:prstGeom prst="leftRightArrow">
            <a:avLst/>
          </a:prstGeom>
          <a:solidFill>
            <a:schemeClr val="bg1"/>
          </a:solidFill>
          <a:ln w="28575">
            <a:solidFill>
              <a:srgbClr val="2FB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9" descr="Glühlampe mit einfarbiger Füllung">
            <a:extLst>
              <a:ext uri="{FF2B5EF4-FFF2-40B4-BE49-F238E27FC236}">
                <a16:creationId xmlns:a16="http://schemas.microsoft.com/office/drawing/2014/main" id="{1AE1084A-3275-A4B8-29E6-4987C0AEF0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36050" y="5251450"/>
            <a:ext cx="1339850" cy="1333500"/>
          </a:xfrm>
          <a:prstGeom prst="rect">
            <a:avLst/>
          </a:prstGeom>
        </p:spPr>
      </p:pic>
      <p:pic>
        <p:nvPicPr>
          <p:cNvPr id="21" name="Grafik 20" descr="Zahnräder mit einfarbiger Füllung">
            <a:extLst>
              <a:ext uri="{FF2B5EF4-FFF2-40B4-BE49-F238E27FC236}">
                <a16:creationId xmlns:a16="http://schemas.microsoft.com/office/drawing/2014/main" id="{298A7C6C-6437-CB9A-7004-32A8141CC3F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75900" y="3956050"/>
            <a:ext cx="1301750" cy="1295400"/>
          </a:xfrm>
          <a:prstGeom prst="rect">
            <a:avLst/>
          </a:prstGeom>
        </p:spPr>
      </p:pic>
      <p:pic>
        <p:nvPicPr>
          <p:cNvPr id="22" name="Grafik 21" descr="Goldfischglas mit einfarbiger Füllung">
            <a:extLst>
              <a:ext uri="{FF2B5EF4-FFF2-40B4-BE49-F238E27FC236}">
                <a16:creationId xmlns:a16="http://schemas.microsoft.com/office/drawing/2014/main" id="{A1C96B70-C092-F912-5B4D-BD9BEE908A5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69550" y="5283200"/>
            <a:ext cx="1308100" cy="1301750"/>
          </a:xfrm>
          <a:prstGeom prst="rect">
            <a:avLst/>
          </a:prstGeom>
        </p:spPr>
      </p:pic>
      <p:pic>
        <p:nvPicPr>
          <p:cNvPr id="23" name="Grafik 22" descr="Thermometer mit einfarbiger Füllung">
            <a:extLst>
              <a:ext uri="{FF2B5EF4-FFF2-40B4-BE49-F238E27FC236}">
                <a16:creationId xmlns:a16="http://schemas.microsoft.com/office/drawing/2014/main" id="{01D8C1E4-BC80-7B56-9476-8B959BC979C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154716" y="3928710"/>
            <a:ext cx="1085850" cy="1092200"/>
          </a:xfrm>
          <a:prstGeom prst="rect">
            <a:avLst/>
          </a:prstGeom>
        </p:spPr>
      </p:pic>
      <p:sp>
        <p:nvSpPr>
          <p:cNvPr id="24" name="Pfeil: nach links und rechts 23">
            <a:extLst>
              <a:ext uri="{FF2B5EF4-FFF2-40B4-BE49-F238E27FC236}">
                <a16:creationId xmlns:a16="http://schemas.microsoft.com/office/drawing/2014/main" id="{92B90C90-380C-10E7-A294-0034B3CD5A40}"/>
              </a:ext>
            </a:extLst>
          </p:cNvPr>
          <p:cNvSpPr/>
          <p:nvPr/>
        </p:nvSpPr>
        <p:spPr>
          <a:xfrm rot="5400000">
            <a:off x="2978150" y="3251199"/>
            <a:ext cx="1270000" cy="539750"/>
          </a:xfrm>
          <a:prstGeom prst="leftRightArrow">
            <a:avLst/>
          </a:prstGeom>
          <a:solidFill>
            <a:schemeClr val="bg1"/>
          </a:solidFill>
          <a:ln w="28575">
            <a:solidFill>
              <a:srgbClr val="2FB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42387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8162B"/>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8D873F91-8F21-C0AD-B905-9B2D5B200E48}"/>
              </a:ext>
            </a:extLst>
          </p:cNvPr>
          <p:cNvSpPr txBox="1"/>
          <p:nvPr/>
        </p:nvSpPr>
        <p:spPr>
          <a:xfrm>
            <a:off x="495782" y="2705725"/>
            <a:ext cx="11200436" cy="1446550"/>
          </a:xfrm>
          <a:prstGeom prst="rect">
            <a:avLst/>
          </a:prstGeom>
          <a:noFill/>
        </p:spPr>
        <p:txBody>
          <a:bodyPr wrap="square" rtlCol="0">
            <a:spAutoFit/>
          </a:bodyPr>
          <a:lstStyle/>
          <a:p>
            <a:pPr algn="ctr"/>
            <a:r>
              <a:rPr lang="de-DE" sz="8800">
                <a:solidFill>
                  <a:schemeClr val="bg1"/>
                </a:solidFill>
                <a:latin typeface="ADLaM Display" panose="02010000000000000000" pitchFamily="2" charset="0"/>
                <a:ea typeface="ADLaM Display" panose="02010000000000000000" pitchFamily="2" charset="0"/>
                <a:cs typeface="ADLaM Display" panose="02010000000000000000" pitchFamily="2" charset="0"/>
              </a:rPr>
              <a:t>BUSINESS CASE</a:t>
            </a:r>
          </a:p>
        </p:txBody>
      </p:sp>
    </p:spTree>
    <p:extLst>
      <p:ext uri="{BB962C8B-B14F-4D97-AF65-F5344CB8AC3E}">
        <p14:creationId xmlns:p14="http://schemas.microsoft.com/office/powerpoint/2010/main" val="68403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8162B"/>
        </a:solidFill>
        <a:effectLst/>
      </p:bgPr>
    </p:bg>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C59CEDCD-E1EC-CB47-459B-3808860638AF}"/>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3000">
                <a:solidFill>
                  <a:schemeClr val="bg1"/>
                </a:solidFill>
              </a:rPr>
              <a:t>Umsatzplanung</a:t>
            </a:r>
          </a:p>
          <a:p>
            <a:r>
              <a:rPr lang="de-DE" sz="2200">
                <a:solidFill>
                  <a:schemeClr val="bg1"/>
                </a:solidFill>
              </a:rPr>
              <a:t>Umsatz </a:t>
            </a:r>
            <a:r>
              <a:rPr lang="de-DE" sz="2200" err="1">
                <a:solidFill>
                  <a:schemeClr val="bg1"/>
                </a:solidFill>
              </a:rPr>
              <a:t>AquaConnect</a:t>
            </a:r>
            <a:endParaRPr lang="de-DE" sz="2200">
              <a:solidFill>
                <a:schemeClr val="bg1"/>
              </a:solidFill>
            </a:endParaRPr>
          </a:p>
          <a:p>
            <a:pPr lvl="1"/>
            <a:r>
              <a:rPr lang="de-DE" sz="1800">
                <a:solidFill>
                  <a:schemeClr val="bg1"/>
                </a:solidFill>
              </a:rPr>
              <a:t>1% der 2 Mio. Aquarien in DE = 20 000</a:t>
            </a:r>
          </a:p>
          <a:p>
            <a:pPr lvl="1"/>
            <a:r>
              <a:rPr lang="de-DE" sz="1800">
                <a:solidFill>
                  <a:schemeClr val="bg1"/>
                </a:solidFill>
              </a:rPr>
              <a:t>20 000 x 99,99€ ≈ 2 Millionen € </a:t>
            </a:r>
          </a:p>
          <a:p>
            <a:endParaRPr lang="de-DE" sz="2000">
              <a:solidFill>
                <a:schemeClr val="bg1"/>
              </a:solidFill>
            </a:endParaRPr>
          </a:p>
          <a:p>
            <a:r>
              <a:rPr lang="de-DE" sz="2200">
                <a:solidFill>
                  <a:schemeClr val="bg1"/>
                </a:solidFill>
              </a:rPr>
              <a:t>Umsatz </a:t>
            </a:r>
            <a:r>
              <a:rPr lang="de-DE" sz="2200" err="1">
                <a:solidFill>
                  <a:schemeClr val="bg1"/>
                </a:solidFill>
              </a:rPr>
              <a:t>AquaConnect</a:t>
            </a:r>
            <a:r>
              <a:rPr lang="de-DE" sz="2200">
                <a:solidFill>
                  <a:schemeClr val="bg1"/>
                </a:solidFill>
              </a:rPr>
              <a:t> + (Abo)</a:t>
            </a:r>
          </a:p>
          <a:p>
            <a:pPr lvl="1"/>
            <a:r>
              <a:rPr lang="de-DE" sz="1800">
                <a:solidFill>
                  <a:schemeClr val="bg1"/>
                </a:solidFill>
              </a:rPr>
              <a:t>39,99€/Jahr x (0,3 x 20 000) ≈ 240 000€ </a:t>
            </a:r>
          </a:p>
          <a:p>
            <a:endParaRPr lang="de-DE" sz="2000">
              <a:solidFill>
                <a:schemeClr val="bg1"/>
              </a:solidFill>
            </a:endParaRPr>
          </a:p>
          <a:p>
            <a:r>
              <a:rPr lang="de-DE" sz="2200">
                <a:solidFill>
                  <a:schemeClr val="bg1"/>
                </a:solidFill>
              </a:rPr>
              <a:t>Ziel </a:t>
            </a:r>
            <a:r>
              <a:rPr lang="de-DE" sz="2200">
                <a:solidFill>
                  <a:schemeClr val="bg1"/>
                </a:solidFill>
                <a:sym typeface="Wingdings" panose="05000000000000000000" pitchFamily="2" charset="2"/>
              </a:rPr>
              <a:t></a:t>
            </a:r>
            <a:r>
              <a:rPr lang="de-DE" sz="2200">
                <a:solidFill>
                  <a:schemeClr val="bg1"/>
                </a:solidFill>
              </a:rPr>
              <a:t> Jährlich 50% Umsatzwachstum</a:t>
            </a:r>
          </a:p>
          <a:p>
            <a:endParaRPr lang="de-DE" sz="2000">
              <a:solidFill>
                <a:schemeClr val="bg1"/>
              </a:solidFill>
            </a:endParaRPr>
          </a:p>
          <a:p>
            <a:endParaRPr lang="de-DE" sz="2000">
              <a:solidFill>
                <a:schemeClr val="bg1"/>
              </a:solidFill>
            </a:endParaRPr>
          </a:p>
        </p:txBody>
      </p:sp>
      <p:graphicFrame>
        <p:nvGraphicFramePr>
          <p:cNvPr id="9" name="Diagramm 8">
            <a:extLst>
              <a:ext uri="{FF2B5EF4-FFF2-40B4-BE49-F238E27FC236}">
                <a16:creationId xmlns:a16="http://schemas.microsoft.com/office/drawing/2014/main" id="{EE7BC91D-5498-9D59-CE4A-9AAD4EF0B967}"/>
              </a:ext>
            </a:extLst>
          </p:cNvPr>
          <p:cNvGraphicFramePr/>
          <p:nvPr>
            <p:extLst>
              <p:ext uri="{D42A27DB-BD31-4B8C-83A1-F6EECF244321}">
                <p14:modId xmlns:p14="http://schemas.microsoft.com/office/powerpoint/2010/main" val="1264275697"/>
              </p:ext>
            </p:extLst>
          </p:nvPr>
        </p:nvGraphicFramePr>
        <p:xfrm>
          <a:off x="5707118" y="1690688"/>
          <a:ext cx="5937642" cy="5032375"/>
        </p:xfrm>
        <a:graphic>
          <a:graphicData uri="http://schemas.openxmlformats.org/drawingml/2006/chart">
            <c:chart xmlns:c="http://schemas.openxmlformats.org/drawingml/2006/chart" xmlns:r="http://schemas.openxmlformats.org/officeDocument/2006/relationships" r:id="rId2"/>
          </a:graphicData>
        </a:graphic>
      </p:graphicFrame>
      <p:sp>
        <p:nvSpPr>
          <p:cNvPr id="8" name="Titel 4">
            <a:extLst>
              <a:ext uri="{FF2B5EF4-FFF2-40B4-BE49-F238E27FC236}">
                <a16:creationId xmlns:a16="http://schemas.microsoft.com/office/drawing/2014/main" id="{D7287965-121E-E55F-37E1-87EBD20A457F}"/>
              </a:ext>
            </a:extLst>
          </p:cNvPr>
          <p:cNvSpPr>
            <a:spLocks noGrp="1"/>
          </p:cNvSpPr>
          <p:nvPr>
            <p:ph type="title"/>
          </p:nvPr>
        </p:nvSpPr>
        <p:spPr>
          <a:xfrm>
            <a:off x="838200" y="365125"/>
            <a:ext cx="10515600" cy="1325563"/>
          </a:xfrm>
        </p:spPr>
        <p:txBody>
          <a:bodyPr/>
          <a:lstStyle/>
          <a:p>
            <a:r>
              <a:rPr lang="de-DE" sz="4800">
                <a:solidFill>
                  <a:schemeClr val="bg1"/>
                </a:solidFill>
                <a:latin typeface="ADLaM Display" panose="02010000000000000000" pitchFamily="2" charset="0"/>
                <a:ea typeface="ADLaM Display" panose="02010000000000000000" pitchFamily="2" charset="0"/>
                <a:cs typeface="ADLaM Display" panose="02010000000000000000" pitchFamily="2" charset="0"/>
              </a:rPr>
              <a:t>BUSINESS</a:t>
            </a:r>
            <a:r>
              <a:rPr lang="de-DE"/>
              <a:t> </a:t>
            </a:r>
            <a:r>
              <a:rPr lang="de-DE" sz="4800">
                <a:solidFill>
                  <a:schemeClr val="bg1"/>
                </a:solidFill>
                <a:latin typeface="ADLaM Display" panose="02010000000000000000" pitchFamily="2" charset="0"/>
                <a:ea typeface="ADLaM Display" panose="02010000000000000000" pitchFamily="2" charset="0"/>
                <a:cs typeface="ADLaM Display" panose="02010000000000000000" pitchFamily="2" charset="0"/>
              </a:rPr>
              <a:t>CASE</a:t>
            </a:r>
          </a:p>
        </p:txBody>
      </p:sp>
    </p:spTree>
    <p:extLst>
      <p:ext uri="{BB962C8B-B14F-4D97-AF65-F5344CB8AC3E}">
        <p14:creationId xmlns:p14="http://schemas.microsoft.com/office/powerpoint/2010/main" val="361449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8162B"/>
        </a:solidFill>
        <a:effectLst/>
      </p:bgPr>
    </p:bg>
    <p:spTree>
      <p:nvGrpSpPr>
        <p:cNvPr id="1" name=""/>
        <p:cNvGrpSpPr/>
        <p:nvPr/>
      </p:nvGrpSpPr>
      <p:grpSpPr>
        <a:xfrm>
          <a:off x="0" y="0"/>
          <a:ext cx="0" cy="0"/>
          <a:chOff x="0" y="0"/>
          <a:chExt cx="0" cy="0"/>
        </a:xfrm>
      </p:grpSpPr>
      <p:pic>
        <p:nvPicPr>
          <p:cNvPr id="4" name="Inhaltsplatzhalter 8" descr="Clownfish und blaue Anemonen">
            <a:extLst>
              <a:ext uri="{FF2B5EF4-FFF2-40B4-BE49-F238E27FC236}">
                <a16:creationId xmlns:a16="http://schemas.microsoft.com/office/drawing/2014/main" id="{91C6499D-D8FC-9E06-2A9E-D85D5CEE9AF1}"/>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80000"/>
                    </a14:imgEffect>
                  </a14:imgLayer>
                </a14:imgProps>
              </a:ext>
              <a:ext uri="{28A0092B-C50C-407E-A947-70E740481C1C}">
                <a14:useLocalDpi xmlns:a14="http://schemas.microsoft.com/office/drawing/2010/main" val="0"/>
              </a:ext>
            </a:extLst>
          </a:blip>
          <a:stretch>
            <a:fillRect/>
          </a:stretch>
        </p:blipFill>
        <p:spPr>
          <a:xfrm>
            <a:off x="-135038" y="-675925"/>
            <a:ext cx="12327038" cy="8209849"/>
          </a:xfrm>
          <a:effectLst>
            <a:outerShdw dist="50800" dir="5400000" algn="ctr" rotWithShape="0">
              <a:srgbClr val="000000">
                <a:alpha val="43137"/>
              </a:srgbClr>
            </a:outerShdw>
          </a:effectLst>
        </p:spPr>
      </p:pic>
      <p:sp>
        <p:nvSpPr>
          <p:cNvPr id="7" name="Textfeld 6">
            <a:extLst>
              <a:ext uri="{FF2B5EF4-FFF2-40B4-BE49-F238E27FC236}">
                <a16:creationId xmlns:a16="http://schemas.microsoft.com/office/drawing/2014/main" id="{50098563-97BA-69C2-9712-A2A166B8D8F1}"/>
              </a:ext>
            </a:extLst>
          </p:cNvPr>
          <p:cNvSpPr txBox="1"/>
          <p:nvPr/>
        </p:nvSpPr>
        <p:spPr>
          <a:xfrm>
            <a:off x="952552" y="-671332"/>
            <a:ext cx="11473127" cy="8240532"/>
          </a:xfrm>
          <a:custGeom>
            <a:avLst/>
            <a:gdLst/>
            <a:ahLst/>
            <a:cxnLst/>
            <a:rect l="l" t="t" r="r" b="b"/>
            <a:pathLst>
              <a:path w="11473127" h="8240532">
                <a:moveTo>
                  <a:pt x="4706392" y="3849892"/>
                </a:moveTo>
                <a:cubicBezTo>
                  <a:pt x="4679045" y="3893734"/>
                  <a:pt x="4653326" y="3946909"/>
                  <a:pt x="4629234" y="4009417"/>
                </a:cubicBezTo>
                <a:cubicBezTo>
                  <a:pt x="4605143" y="4071925"/>
                  <a:pt x="4583981" y="4138339"/>
                  <a:pt x="4565750" y="4208660"/>
                </a:cubicBezTo>
                <a:lnTo>
                  <a:pt x="4848337" y="4208660"/>
                </a:lnTo>
                <a:cubicBezTo>
                  <a:pt x="4829237" y="4139641"/>
                  <a:pt x="4807750" y="4073661"/>
                  <a:pt x="4783876" y="4010719"/>
                </a:cubicBezTo>
                <a:cubicBezTo>
                  <a:pt x="4760001" y="3947777"/>
                  <a:pt x="4735476" y="3894168"/>
                  <a:pt x="4710299" y="3849892"/>
                </a:cubicBezTo>
                <a:close/>
                <a:moveTo>
                  <a:pt x="8264444" y="3815382"/>
                </a:moveTo>
                <a:lnTo>
                  <a:pt x="8293094" y="3815382"/>
                </a:lnTo>
                <a:cubicBezTo>
                  <a:pt x="8358206" y="3815382"/>
                  <a:pt x="8412141" y="3823955"/>
                  <a:pt x="8454898" y="3841101"/>
                </a:cubicBezTo>
                <a:cubicBezTo>
                  <a:pt x="8497655" y="3858248"/>
                  <a:pt x="8530320" y="3887765"/>
                  <a:pt x="8552892" y="3929654"/>
                </a:cubicBezTo>
                <a:cubicBezTo>
                  <a:pt x="8575464" y="3971543"/>
                  <a:pt x="8586750" y="4028950"/>
                  <a:pt x="8586750" y="4101876"/>
                </a:cubicBezTo>
                <a:cubicBezTo>
                  <a:pt x="8586750" y="4210831"/>
                  <a:pt x="8562225" y="4288966"/>
                  <a:pt x="8513173" y="4336281"/>
                </a:cubicBezTo>
                <a:cubicBezTo>
                  <a:pt x="8464122" y="4383595"/>
                  <a:pt x="8391196" y="4407253"/>
                  <a:pt x="8294396" y="4407253"/>
                </a:cubicBezTo>
                <a:lnTo>
                  <a:pt x="8264444" y="4407253"/>
                </a:lnTo>
                <a:cubicBezTo>
                  <a:pt x="8236229" y="4407253"/>
                  <a:pt x="8216804" y="4401176"/>
                  <a:pt x="8206168" y="4389022"/>
                </a:cubicBezTo>
                <a:cubicBezTo>
                  <a:pt x="8195534" y="4376867"/>
                  <a:pt x="8190216" y="4355814"/>
                  <a:pt x="8190216" y="4325863"/>
                </a:cubicBezTo>
                <a:lnTo>
                  <a:pt x="8190216" y="3896122"/>
                </a:lnTo>
                <a:cubicBezTo>
                  <a:pt x="8190216" y="3866170"/>
                  <a:pt x="8195534" y="3845225"/>
                  <a:pt x="8206168" y="3833288"/>
                </a:cubicBezTo>
                <a:cubicBezTo>
                  <a:pt x="8216804" y="3821351"/>
                  <a:pt x="8236229" y="3815382"/>
                  <a:pt x="8264444" y="3815382"/>
                </a:cubicBezTo>
                <a:close/>
                <a:moveTo>
                  <a:pt x="9864756" y="3644137"/>
                </a:moveTo>
                <a:cubicBezTo>
                  <a:pt x="9819611" y="3644137"/>
                  <a:pt x="9785644" y="3649563"/>
                  <a:pt x="9762855" y="3660415"/>
                </a:cubicBezTo>
                <a:cubicBezTo>
                  <a:pt x="9740066" y="3671267"/>
                  <a:pt x="9724547" y="3688847"/>
                  <a:pt x="9716300" y="3713156"/>
                </a:cubicBezTo>
                <a:cubicBezTo>
                  <a:pt x="9708053" y="3737464"/>
                  <a:pt x="9703928" y="3772625"/>
                  <a:pt x="9703928" y="3818638"/>
                </a:cubicBezTo>
                <a:lnTo>
                  <a:pt x="9703928" y="4403346"/>
                </a:lnTo>
                <a:cubicBezTo>
                  <a:pt x="9703928" y="4448491"/>
                  <a:pt x="9708161" y="4483217"/>
                  <a:pt x="9716625" y="4507526"/>
                </a:cubicBezTo>
                <a:cubicBezTo>
                  <a:pt x="9725090" y="4531834"/>
                  <a:pt x="9740717" y="4549632"/>
                  <a:pt x="9763506" y="4560918"/>
                </a:cubicBezTo>
                <a:cubicBezTo>
                  <a:pt x="9786296" y="4572204"/>
                  <a:pt x="9820046" y="4577847"/>
                  <a:pt x="9864756" y="4577847"/>
                </a:cubicBezTo>
                <a:lnTo>
                  <a:pt x="10192271" y="4577847"/>
                </a:lnTo>
                <a:cubicBezTo>
                  <a:pt x="10198782" y="4577847"/>
                  <a:pt x="10203340" y="4577522"/>
                  <a:pt x="10205944" y="4576871"/>
                </a:cubicBezTo>
                <a:cubicBezTo>
                  <a:pt x="10208549" y="4576219"/>
                  <a:pt x="10211804" y="4574809"/>
                  <a:pt x="10215711" y="4572638"/>
                </a:cubicBezTo>
                <a:cubicBezTo>
                  <a:pt x="10239152" y="4556577"/>
                  <a:pt x="10263677" y="4534222"/>
                  <a:pt x="10289288" y="4505573"/>
                </a:cubicBezTo>
                <a:cubicBezTo>
                  <a:pt x="10293629" y="4500798"/>
                  <a:pt x="10295799" y="4496457"/>
                  <a:pt x="10295799" y="4492550"/>
                </a:cubicBezTo>
                <a:cubicBezTo>
                  <a:pt x="10295799" y="4489077"/>
                  <a:pt x="10293629" y="4484519"/>
                  <a:pt x="10289288" y="4478877"/>
                </a:cubicBezTo>
                <a:cubicBezTo>
                  <a:pt x="10263677" y="4450227"/>
                  <a:pt x="10239152" y="4427872"/>
                  <a:pt x="10215711" y="4411811"/>
                </a:cubicBezTo>
                <a:cubicBezTo>
                  <a:pt x="10211804" y="4409206"/>
                  <a:pt x="10208657" y="4407687"/>
                  <a:pt x="10206270" y="4407253"/>
                </a:cubicBezTo>
                <a:cubicBezTo>
                  <a:pt x="10203883" y="4406819"/>
                  <a:pt x="10199216" y="4406602"/>
                  <a:pt x="10192271" y="4406602"/>
                </a:cubicBezTo>
                <a:lnTo>
                  <a:pt x="9988469" y="4406602"/>
                </a:lnTo>
                <a:cubicBezTo>
                  <a:pt x="9960254" y="4406602"/>
                  <a:pt x="9940829" y="4400525"/>
                  <a:pt x="9930194" y="4388370"/>
                </a:cubicBezTo>
                <a:cubicBezTo>
                  <a:pt x="9919558" y="4376216"/>
                  <a:pt x="9914241" y="4355163"/>
                  <a:pt x="9914241" y="4325211"/>
                </a:cubicBezTo>
                <a:lnTo>
                  <a:pt x="9914241" y="4193685"/>
                </a:lnTo>
                <a:lnTo>
                  <a:pt x="10147994" y="4193685"/>
                </a:lnTo>
                <a:cubicBezTo>
                  <a:pt x="10154506" y="4193685"/>
                  <a:pt x="10159063" y="4193359"/>
                  <a:pt x="10161668" y="4192708"/>
                </a:cubicBezTo>
                <a:cubicBezTo>
                  <a:pt x="10164272" y="4192057"/>
                  <a:pt x="10167528" y="4190646"/>
                  <a:pt x="10171435" y="4188476"/>
                </a:cubicBezTo>
                <a:cubicBezTo>
                  <a:pt x="10194875" y="4172415"/>
                  <a:pt x="10219400" y="4150059"/>
                  <a:pt x="10245012" y="4121410"/>
                </a:cubicBezTo>
                <a:cubicBezTo>
                  <a:pt x="10249352" y="4116635"/>
                  <a:pt x="10251523" y="4112294"/>
                  <a:pt x="10251523" y="4108388"/>
                </a:cubicBezTo>
                <a:cubicBezTo>
                  <a:pt x="10251523" y="4104915"/>
                  <a:pt x="10249352" y="4100357"/>
                  <a:pt x="10245012" y="4094714"/>
                </a:cubicBezTo>
                <a:cubicBezTo>
                  <a:pt x="10219400" y="4066065"/>
                  <a:pt x="10194875" y="4043709"/>
                  <a:pt x="10171435" y="4027648"/>
                </a:cubicBezTo>
                <a:cubicBezTo>
                  <a:pt x="10167528" y="4025044"/>
                  <a:pt x="10164381" y="4023524"/>
                  <a:pt x="10161994" y="4023090"/>
                </a:cubicBezTo>
                <a:cubicBezTo>
                  <a:pt x="10159606" y="4022656"/>
                  <a:pt x="10154939" y="4022439"/>
                  <a:pt x="10147994" y="4022439"/>
                </a:cubicBezTo>
                <a:lnTo>
                  <a:pt x="9914241" y="4022439"/>
                </a:lnTo>
                <a:lnTo>
                  <a:pt x="9914241" y="3896122"/>
                </a:lnTo>
                <a:cubicBezTo>
                  <a:pt x="9914241" y="3866170"/>
                  <a:pt x="9919558" y="3845225"/>
                  <a:pt x="9930194" y="3833288"/>
                </a:cubicBezTo>
                <a:cubicBezTo>
                  <a:pt x="9940829" y="3821351"/>
                  <a:pt x="9960254" y="3815382"/>
                  <a:pt x="9988469" y="3815382"/>
                </a:cubicBezTo>
                <a:lnTo>
                  <a:pt x="10170784" y="3815382"/>
                </a:lnTo>
                <a:cubicBezTo>
                  <a:pt x="10177295" y="3815382"/>
                  <a:pt x="10181853" y="3815056"/>
                  <a:pt x="10184457" y="3814406"/>
                </a:cubicBezTo>
                <a:cubicBezTo>
                  <a:pt x="10187062" y="3813754"/>
                  <a:pt x="10190317" y="3812344"/>
                  <a:pt x="10194224" y="3810173"/>
                </a:cubicBezTo>
                <a:cubicBezTo>
                  <a:pt x="10217665" y="3794112"/>
                  <a:pt x="10242190" y="3771757"/>
                  <a:pt x="10267801" y="3743107"/>
                </a:cubicBezTo>
                <a:cubicBezTo>
                  <a:pt x="10272141" y="3738332"/>
                  <a:pt x="10274312" y="3733992"/>
                  <a:pt x="10274312" y="3730085"/>
                </a:cubicBezTo>
                <a:cubicBezTo>
                  <a:pt x="10274312" y="3726612"/>
                  <a:pt x="10272141" y="3722054"/>
                  <a:pt x="10267801" y="3716412"/>
                </a:cubicBezTo>
                <a:cubicBezTo>
                  <a:pt x="10242190" y="3687762"/>
                  <a:pt x="10217665" y="3665407"/>
                  <a:pt x="10194224" y="3649346"/>
                </a:cubicBezTo>
                <a:cubicBezTo>
                  <a:pt x="10190317" y="3646741"/>
                  <a:pt x="10187170" y="3645222"/>
                  <a:pt x="10184783" y="3644788"/>
                </a:cubicBezTo>
                <a:cubicBezTo>
                  <a:pt x="10182396" y="3644354"/>
                  <a:pt x="10177729" y="3644137"/>
                  <a:pt x="10170784" y="3644137"/>
                </a:cubicBezTo>
                <a:close/>
                <a:moveTo>
                  <a:pt x="9131331" y="3644137"/>
                </a:moveTo>
                <a:cubicBezTo>
                  <a:pt x="9086186" y="3644137"/>
                  <a:pt x="9052219" y="3649563"/>
                  <a:pt x="9029430" y="3660415"/>
                </a:cubicBezTo>
                <a:cubicBezTo>
                  <a:pt x="9006641" y="3671267"/>
                  <a:pt x="8991122" y="3688847"/>
                  <a:pt x="8982875" y="3713156"/>
                </a:cubicBezTo>
                <a:cubicBezTo>
                  <a:pt x="8974627" y="3737464"/>
                  <a:pt x="8970503" y="3772625"/>
                  <a:pt x="8970503" y="3818638"/>
                </a:cubicBezTo>
                <a:lnTo>
                  <a:pt x="8970503" y="4403346"/>
                </a:lnTo>
                <a:cubicBezTo>
                  <a:pt x="8970503" y="4448491"/>
                  <a:pt x="8974736" y="4483217"/>
                  <a:pt x="8983200" y="4507526"/>
                </a:cubicBezTo>
                <a:cubicBezTo>
                  <a:pt x="8991665" y="4531834"/>
                  <a:pt x="9007292" y="4549632"/>
                  <a:pt x="9030081" y="4560918"/>
                </a:cubicBezTo>
                <a:cubicBezTo>
                  <a:pt x="9052871" y="4572204"/>
                  <a:pt x="9086620" y="4577847"/>
                  <a:pt x="9131331" y="4577847"/>
                </a:cubicBezTo>
                <a:lnTo>
                  <a:pt x="9458846" y="4577847"/>
                </a:lnTo>
                <a:cubicBezTo>
                  <a:pt x="9465357" y="4577847"/>
                  <a:pt x="9469915" y="4577522"/>
                  <a:pt x="9472519" y="4576871"/>
                </a:cubicBezTo>
                <a:cubicBezTo>
                  <a:pt x="9475124" y="4576219"/>
                  <a:pt x="9478379" y="4574809"/>
                  <a:pt x="9482286" y="4572638"/>
                </a:cubicBezTo>
                <a:cubicBezTo>
                  <a:pt x="9505727" y="4556577"/>
                  <a:pt x="9530252" y="4534222"/>
                  <a:pt x="9555863" y="4505573"/>
                </a:cubicBezTo>
                <a:cubicBezTo>
                  <a:pt x="9560204" y="4500798"/>
                  <a:pt x="9562374" y="4496457"/>
                  <a:pt x="9562374" y="4492550"/>
                </a:cubicBezTo>
                <a:cubicBezTo>
                  <a:pt x="9562374" y="4489077"/>
                  <a:pt x="9560204" y="4484519"/>
                  <a:pt x="9555863" y="4478877"/>
                </a:cubicBezTo>
                <a:cubicBezTo>
                  <a:pt x="9530252" y="4450227"/>
                  <a:pt x="9505727" y="4427872"/>
                  <a:pt x="9482286" y="4411811"/>
                </a:cubicBezTo>
                <a:cubicBezTo>
                  <a:pt x="9478379" y="4409206"/>
                  <a:pt x="9475232" y="4407687"/>
                  <a:pt x="9472845" y="4407253"/>
                </a:cubicBezTo>
                <a:cubicBezTo>
                  <a:pt x="9470457" y="4406819"/>
                  <a:pt x="9465791" y="4406602"/>
                  <a:pt x="9458846" y="4406602"/>
                </a:cubicBezTo>
                <a:lnTo>
                  <a:pt x="9255044" y="4406602"/>
                </a:lnTo>
                <a:cubicBezTo>
                  <a:pt x="9226829" y="4406602"/>
                  <a:pt x="9207404" y="4400525"/>
                  <a:pt x="9196769" y="4388370"/>
                </a:cubicBezTo>
                <a:cubicBezTo>
                  <a:pt x="9186133" y="4376216"/>
                  <a:pt x="9180816" y="4355163"/>
                  <a:pt x="9180816" y="4325211"/>
                </a:cubicBezTo>
                <a:lnTo>
                  <a:pt x="9180816" y="4193685"/>
                </a:lnTo>
                <a:lnTo>
                  <a:pt x="9414569" y="4193685"/>
                </a:lnTo>
                <a:cubicBezTo>
                  <a:pt x="9421081" y="4193685"/>
                  <a:pt x="9425638" y="4193359"/>
                  <a:pt x="9428243" y="4192708"/>
                </a:cubicBezTo>
                <a:cubicBezTo>
                  <a:pt x="9430847" y="4192057"/>
                  <a:pt x="9434103" y="4190646"/>
                  <a:pt x="9438010" y="4188476"/>
                </a:cubicBezTo>
                <a:cubicBezTo>
                  <a:pt x="9461450" y="4172415"/>
                  <a:pt x="9485975" y="4150059"/>
                  <a:pt x="9511587" y="4121410"/>
                </a:cubicBezTo>
                <a:cubicBezTo>
                  <a:pt x="9515927" y="4116635"/>
                  <a:pt x="9518098" y="4112294"/>
                  <a:pt x="9518098" y="4108388"/>
                </a:cubicBezTo>
                <a:cubicBezTo>
                  <a:pt x="9518098" y="4104915"/>
                  <a:pt x="9515927" y="4100357"/>
                  <a:pt x="9511587" y="4094714"/>
                </a:cubicBezTo>
                <a:cubicBezTo>
                  <a:pt x="9485975" y="4066065"/>
                  <a:pt x="9461450" y="4043709"/>
                  <a:pt x="9438010" y="4027648"/>
                </a:cubicBezTo>
                <a:cubicBezTo>
                  <a:pt x="9434103" y="4025044"/>
                  <a:pt x="9430956" y="4023524"/>
                  <a:pt x="9428569" y="4023090"/>
                </a:cubicBezTo>
                <a:cubicBezTo>
                  <a:pt x="9426181" y="4022656"/>
                  <a:pt x="9421514" y="4022439"/>
                  <a:pt x="9414569" y="4022439"/>
                </a:cubicBezTo>
                <a:lnTo>
                  <a:pt x="9180816" y="4022439"/>
                </a:lnTo>
                <a:lnTo>
                  <a:pt x="9180816" y="3896122"/>
                </a:lnTo>
                <a:cubicBezTo>
                  <a:pt x="9180816" y="3866170"/>
                  <a:pt x="9186133" y="3845225"/>
                  <a:pt x="9196769" y="3833288"/>
                </a:cubicBezTo>
                <a:cubicBezTo>
                  <a:pt x="9207404" y="3821351"/>
                  <a:pt x="9226829" y="3815382"/>
                  <a:pt x="9255044" y="3815382"/>
                </a:cubicBezTo>
                <a:lnTo>
                  <a:pt x="9437359" y="3815382"/>
                </a:lnTo>
                <a:cubicBezTo>
                  <a:pt x="9443870" y="3815382"/>
                  <a:pt x="9448428" y="3815056"/>
                  <a:pt x="9451032" y="3814406"/>
                </a:cubicBezTo>
                <a:cubicBezTo>
                  <a:pt x="9453637" y="3813754"/>
                  <a:pt x="9456892" y="3812344"/>
                  <a:pt x="9460799" y="3810173"/>
                </a:cubicBezTo>
                <a:cubicBezTo>
                  <a:pt x="9484240" y="3794112"/>
                  <a:pt x="9508765" y="3771757"/>
                  <a:pt x="9534376" y="3743107"/>
                </a:cubicBezTo>
                <a:cubicBezTo>
                  <a:pt x="9538716" y="3738332"/>
                  <a:pt x="9540887" y="3733992"/>
                  <a:pt x="9540887" y="3730085"/>
                </a:cubicBezTo>
                <a:cubicBezTo>
                  <a:pt x="9540887" y="3726612"/>
                  <a:pt x="9538716" y="3722054"/>
                  <a:pt x="9534376" y="3716412"/>
                </a:cubicBezTo>
                <a:cubicBezTo>
                  <a:pt x="9508765" y="3687762"/>
                  <a:pt x="9484240" y="3665407"/>
                  <a:pt x="9460799" y="3649346"/>
                </a:cubicBezTo>
                <a:cubicBezTo>
                  <a:pt x="9456892" y="3646741"/>
                  <a:pt x="9453745" y="3645222"/>
                  <a:pt x="9451358" y="3644788"/>
                </a:cubicBezTo>
                <a:cubicBezTo>
                  <a:pt x="9448970" y="3644354"/>
                  <a:pt x="9444304" y="3644137"/>
                  <a:pt x="9437359" y="3644137"/>
                </a:cubicBezTo>
                <a:close/>
                <a:moveTo>
                  <a:pt x="8140731" y="3644137"/>
                </a:moveTo>
                <a:cubicBezTo>
                  <a:pt x="8095586" y="3644137"/>
                  <a:pt x="8061620" y="3649563"/>
                  <a:pt x="8038830" y="3660415"/>
                </a:cubicBezTo>
                <a:cubicBezTo>
                  <a:pt x="8016041" y="3671267"/>
                  <a:pt x="8000522" y="3688847"/>
                  <a:pt x="7992275" y="3713156"/>
                </a:cubicBezTo>
                <a:cubicBezTo>
                  <a:pt x="7984028" y="3737464"/>
                  <a:pt x="7979904" y="3772625"/>
                  <a:pt x="7979904" y="3818638"/>
                </a:cubicBezTo>
                <a:lnTo>
                  <a:pt x="7979904" y="4403346"/>
                </a:lnTo>
                <a:cubicBezTo>
                  <a:pt x="7979904" y="4448491"/>
                  <a:pt x="7984136" y="4483217"/>
                  <a:pt x="7992600" y="4507526"/>
                </a:cubicBezTo>
                <a:cubicBezTo>
                  <a:pt x="8001065" y="4531834"/>
                  <a:pt x="8016692" y="4549632"/>
                  <a:pt x="8039481" y="4560918"/>
                </a:cubicBezTo>
                <a:cubicBezTo>
                  <a:pt x="8062270" y="4572204"/>
                  <a:pt x="8096021" y="4577847"/>
                  <a:pt x="8140731" y="4577847"/>
                </a:cubicBezTo>
                <a:lnTo>
                  <a:pt x="8340626" y="4577847"/>
                </a:lnTo>
                <a:cubicBezTo>
                  <a:pt x="8488214" y="4577847"/>
                  <a:pt x="8603028" y="4539539"/>
                  <a:pt x="8685070" y="4462924"/>
                </a:cubicBezTo>
                <a:cubicBezTo>
                  <a:pt x="8767111" y="4386308"/>
                  <a:pt x="8808132" y="4265091"/>
                  <a:pt x="8808132" y="4099272"/>
                </a:cubicBezTo>
                <a:cubicBezTo>
                  <a:pt x="8808132" y="3987713"/>
                  <a:pt x="8789141" y="3898292"/>
                  <a:pt x="8751159" y="3831009"/>
                </a:cubicBezTo>
                <a:cubicBezTo>
                  <a:pt x="8713177" y="3763726"/>
                  <a:pt x="8659785" y="3715760"/>
                  <a:pt x="8590982" y="3687111"/>
                </a:cubicBezTo>
                <a:cubicBezTo>
                  <a:pt x="8522181" y="3658461"/>
                  <a:pt x="8438728" y="3644137"/>
                  <a:pt x="8340626" y="3644137"/>
                </a:cubicBezTo>
                <a:close/>
                <a:moveTo>
                  <a:pt x="5988528" y="3644137"/>
                </a:moveTo>
                <a:lnTo>
                  <a:pt x="6540033" y="3644137"/>
                </a:lnTo>
                <a:lnTo>
                  <a:pt x="6502953" y="3730308"/>
                </a:lnTo>
                <a:lnTo>
                  <a:pt x="6460062" y="3815382"/>
                </a:lnTo>
                <a:lnTo>
                  <a:pt x="6392875" y="3815382"/>
                </a:lnTo>
                <a:lnTo>
                  <a:pt x="6392875" y="3948651"/>
                </a:lnTo>
                <a:lnTo>
                  <a:pt x="6376295" y="3981536"/>
                </a:lnTo>
                <a:cubicBezTo>
                  <a:pt x="6331378" y="4065087"/>
                  <a:pt x="6283915" y="4148456"/>
                  <a:pt x="6234361" y="4231673"/>
                </a:cubicBezTo>
                <a:lnTo>
                  <a:pt x="6182562" y="4315239"/>
                </a:lnTo>
                <a:lnTo>
                  <a:pt x="6182562" y="3815382"/>
                </a:lnTo>
                <a:lnTo>
                  <a:pt x="5988528" y="3815382"/>
                </a:lnTo>
                <a:cubicBezTo>
                  <a:pt x="5981582" y="3815382"/>
                  <a:pt x="5976916" y="3815165"/>
                  <a:pt x="5974528" y="3814731"/>
                </a:cubicBezTo>
                <a:cubicBezTo>
                  <a:pt x="5972141" y="3814297"/>
                  <a:pt x="5968994" y="3812778"/>
                  <a:pt x="5965087" y="3810173"/>
                </a:cubicBezTo>
                <a:cubicBezTo>
                  <a:pt x="5941647" y="3794112"/>
                  <a:pt x="5917121" y="3771757"/>
                  <a:pt x="5891510" y="3743107"/>
                </a:cubicBezTo>
                <a:cubicBezTo>
                  <a:pt x="5887169" y="3737464"/>
                  <a:pt x="5884999" y="3732906"/>
                  <a:pt x="5884999" y="3729434"/>
                </a:cubicBezTo>
                <a:cubicBezTo>
                  <a:pt x="5884999" y="3725527"/>
                  <a:pt x="5887169" y="3721186"/>
                  <a:pt x="5891510" y="3716412"/>
                </a:cubicBezTo>
                <a:cubicBezTo>
                  <a:pt x="5917121" y="3687762"/>
                  <a:pt x="5941647" y="3665407"/>
                  <a:pt x="5965087" y="3649346"/>
                </a:cubicBezTo>
                <a:cubicBezTo>
                  <a:pt x="5968994" y="3647175"/>
                  <a:pt x="5972250" y="3645764"/>
                  <a:pt x="5974854" y="3645113"/>
                </a:cubicBezTo>
                <a:cubicBezTo>
                  <a:pt x="5977458" y="3644462"/>
                  <a:pt x="5982016" y="3644137"/>
                  <a:pt x="5988528" y="3644137"/>
                </a:cubicBezTo>
                <a:close/>
                <a:moveTo>
                  <a:pt x="5445156" y="3644137"/>
                </a:moveTo>
                <a:lnTo>
                  <a:pt x="5752486" y="3644137"/>
                </a:lnTo>
                <a:cubicBezTo>
                  <a:pt x="5759432" y="3644137"/>
                  <a:pt x="5764098" y="3644354"/>
                  <a:pt x="5766485" y="3644788"/>
                </a:cubicBezTo>
                <a:cubicBezTo>
                  <a:pt x="5768873" y="3645222"/>
                  <a:pt x="5772020" y="3646741"/>
                  <a:pt x="5775927" y="3649346"/>
                </a:cubicBezTo>
                <a:cubicBezTo>
                  <a:pt x="5799367" y="3665407"/>
                  <a:pt x="5823893" y="3687762"/>
                  <a:pt x="5849504" y="3716412"/>
                </a:cubicBezTo>
                <a:cubicBezTo>
                  <a:pt x="5853845" y="3722054"/>
                  <a:pt x="5856015" y="3726612"/>
                  <a:pt x="5856015" y="3730085"/>
                </a:cubicBezTo>
                <a:cubicBezTo>
                  <a:pt x="5856015" y="3733992"/>
                  <a:pt x="5853845" y="3738332"/>
                  <a:pt x="5849504" y="3743107"/>
                </a:cubicBezTo>
                <a:cubicBezTo>
                  <a:pt x="5823893" y="3771757"/>
                  <a:pt x="5799367" y="3794112"/>
                  <a:pt x="5775927" y="3810173"/>
                </a:cubicBezTo>
                <a:cubicBezTo>
                  <a:pt x="5772020" y="3812344"/>
                  <a:pt x="5768764" y="3813754"/>
                  <a:pt x="5766160" y="3814406"/>
                </a:cubicBezTo>
                <a:cubicBezTo>
                  <a:pt x="5763555" y="3815056"/>
                  <a:pt x="5758997" y="3815382"/>
                  <a:pt x="5752486" y="3815382"/>
                </a:cubicBezTo>
                <a:lnTo>
                  <a:pt x="5568869" y="3815382"/>
                </a:lnTo>
                <a:cubicBezTo>
                  <a:pt x="5540654" y="3815382"/>
                  <a:pt x="5521229" y="3821351"/>
                  <a:pt x="5510594" y="3833288"/>
                </a:cubicBezTo>
                <a:cubicBezTo>
                  <a:pt x="5499960" y="3845225"/>
                  <a:pt x="5494641" y="3866170"/>
                  <a:pt x="5494641" y="3896122"/>
                </a:cubicBezTo>
                <a:lnTo>
                  <a:pt x="5494641" y="4044578"/>
                </a:lnTo>
                <a:lnTo>
                  <a:pt x="5725790" y="4044578"/>
                </a:lnTo>
                <a:cubicBezTo>
                  <a:pt x="5732736" y="4044578"/>
                  <a:pt x="5737402" y="4044794"/>
                  <a:pt x="5739789" y="4045229"/>
                </a:cubicBezTo>
                <a:cubicBezTo>
                  <a:pt x="5742177" y="4045663"/>
                  <a:pt x="5745324" y="4047182"/>
                  <a:pt x="5749231" y="4049787"/>
                </a:cubicBezTo>
                <a:cubicBezTo>
                  <a:pt x="5772671" y="4065848"/>
                  <a:pt x="5797197" y="4088203"/>
                  <a:pt x="5822807" y="4116852"/>
                </a:cubicBezTo>
                <a:cubicBezTo>
                  <a:pt x="5827148" y="4122495"/>
                  <a:pt x="5829319" y="4127053"/>
                  <a:pt x="5829319" y="4130526"/>
                </a:cubicBezTo>
                <a:cubicBezTo>
                  <a:pt x="5829319" y="4134432"/>
                  <a:pt x="5827148" y="4138773"/>
                  <a:pt x="5822807" y="4143548"/>
                </a:cubicBezTo>
                <a:cubicBezTo>
                  <a:pt x="5797197" y="4172198"/>
                  <a:pt x="5772671" y="4194553"/>
                  <a:pt x="5749231" y="4210614"/>
                </a:cubicBezTo>
                <a:cubicBezTo>
                  <a:pt x="5745324" y="4212784"/>
                  <a:pt x="5742068" y="4214195"/>
                  <a:pt x="5739464" y="4214846"/>
                </a:cubicBezTo>
                <a:cubicBezTo>
                  <a:pt x="5736859" y="4215497"/>
                  <a:pt x="5732301" y="4215823"/>
                  <a:pt x="5725790" y="4215823"/>
                </a:cubicBezTo>
                <a:lnTo>
                  <a:pt x="5494641" y="4215823"/>
                </a:lnTo>
                <a:lnTo>
                  <a:pt x="5494641" y="4543338"/>
                </a:lnTo>
                <a:cubicBezTo>
                  <a:pt x="5494641" y="4556360"/>
                  <a:pt x="5491929" y="4565367"/>
                  <a:pt x="5486503" y="4570359"/>
                </a:cubicBezTo>
                <a:cubicBezTo>
                  <a:pt x="5481077" y="4575351"/>
                  <a:pt x="5471852" y="4577847"/>
                  <a:pt x="5458830" y="4577847"/>
                </a:cubicBezTo>
                <a:lnTo>
                  <a:pt x="5320140" y="4577847"/>
                </a:lnTo>
                <a:cubicBezTo>
                  <a:pt x="5307118" y="4577847"/>
                  <a:pt x="5297894" y="4575351"/>
                  <a:pt x="5292468" y="4570359"/>
                </a:cubicBezTo>
                <a:cubicBezTo>
                  <a:pt x="5287042" y="4565367"/>
                  <a:pt x="5284329" y="4556360"/>
                  <a:pt x="5284329" y="4543338"/>
                </a:cubicBezTo>
                <a:lnTo>
                  <a:pt x="5284329" y="3818638"/>
                </a:lnTo>
                <a:cubicBezTo>
                  <a:pt x="5284329" y="3772625"/>
                  <a:pt x="5288453" y="3737464"/>
                  <a:pt x="5296701" y="3713156"/>
                </a:cubicBezTo>
                <a:cubicBezTo>
                  <a:pt x="5304948" y="3688847"/>
                  <a:pt x="5320466" y="3671267"/>
                  <a:pt x="5343255" y="3660415"/>
                </a:cubicBezTo>
                <a:cubicBezTo>
                  <a:pt x="5366045" y="3649563"/>
                  <a:pt x="5400012" y="3644137"/>
                  <a:pt x="5445156" y="3644137"/>
                </a:cubicBezTo>
                <a:close/>
                <a:moveTo>
                  <a:pt x="4666023" y="3644137"/>
                </a:moveTo>
                <a:lnTo>
                  <a:pt x="4759785" y="3644137"/>
                </a:lnTo>
                <a:cubicBezTo>
                  <a:pt x="4780620" y="3644137"/>
                  <a:pt x="4798200" y="3648152"/>
                  <a:pt x="4812526" y="3656183"/>
                </a:cubicBezTo>
                <a:cubicBezTo>
                  <a:pt x="4826850" y="3664213"/>
                  <a:pt x="4840523" y="3677344"/>
                  <a:pt x="4853546" y="3695576"/>
                </a:cubicBezTo>
                <a:cubicBezTo>
                  <a:pt x="4892613" y="3750270"/>
                  <a:pt x="4933091" y="3830032"/>
                  <a:pt x="4974980" y="3934863"/>
                </a:cubicBezTo>
                <a:cubicBezTo>
                  <a:pt x="5016869" y="4039694"/>
                  <a:pt x="5052464" y="4148214"/>
                  <a:pt x="5081764" y="4260425"/>
                </a:cubicBezTo>
                <a:cubicBezTo>
                  <a:pt x="5111065" y="4372635"/>
                  <a:pt x="5127234" y="4466939"/>
                  <a:pt x="5130273" y="4543338"/>
                </a:cubicBezTo>
                <a:cubicBezTo>
                  <a:pt x="5130707" y="4566344"/>
                  <a:pt x="5120289" y="4577847"/>
                  <a:pt x="5099019" y="4577847"/>
                </a:cubicBezTo>
                <a:lnTo>
                  <a:pt x="4941447" y="4577847"/>
                </a:lnTo>
                <a:cubicBezTo>
                  <a:pt x="4921045" y="4577847"/>
                  <a:pt x="4910410" y="4567646"/>
                  <a:pt x="4909542" y="4547244"/>
                </a:cubicBezTo>
                <a:cubicBezTo>
                  <a:pt x="4907806" y="4499061"/>
                  <a:pt x="4899992" y="4440026"/>
                  <a:pt x="4886102" y="4370139"/>
                </a:cubicBezTo>
                <a:lnTo>
                  <a:pt x="4530589" y="4370139"/>
                </a:lnTo>
                <a:cubicBezTo>
                  <a:pt x="4518869" y="4437856"/>
                  <a:pt x="4511924" y="4496891"/>
                  <a:pt x="4509753" y="4547244"/>
                </a:cubicBezTo>
                <a:cubicBezTo>
                  <a:pt x="4508885" y="4567646"/>
                  <a:pt x="4497816" y="4577847"/>
                  <a:pt x="4476546" y="4577847"/>
                </a:cubicBezTo>
                <a:lnTo>
                  <a:pt x="4322230" y="4577847"/>
                </a:lnTo>
                <a:cubicBezTo>
                  <a:pt x="4303998" y="4577847"/>
                  <a:pt x="4295100" y="4567646"/>
                  <a:pt x="4295534" y="4547244"/>
                </a:cubicBezTo>
                <a:cubicBezTo>
                  <a:pt x="4299006" y="4469110"/>
                  <a:pt x="4315393" y="4373720"/>
                  <a:pt x="4344694" y="4261076"/>
                </a:cubicBezTo>
                <a:cubicBezTo>
                  <a:pt x="4373994" y="4148432"/>
                  <a:pt x="4409697" y="4039802"/>
                  <a:pt x="4451804" y="3935189"/>
                </a:cubicBezTo>
                <a:cubicBezTo>
                  <a:pt x="4493909" y="3830575"/>
                  <a:pt x="4534496" y="3750704"/>
                  <a:pt x="4573563" y="3695576"/>
                </a:cubicBezTo>
                <a:cubicBezTo>
                  <a:pt x="4586586" y="3677344"/>
                  <a:pt x="4600151" y="3664213"/>
                  <a:pt x="4614258" y="3656183"/>
                </a:cubicBezTo>
                <a:cubicBezTo>
                  <a:pt x="4628366" y="3648152"/>
                  <a:pt x="4645621" y="3644137"/>
                  <a:pt x="4666023" y="3644137"/>
                </a:cubicBezTo>
                <a:close/>
                <a:moveTo>
                  <a:pt x="1139856" y="3644137"/>
                </a:moveTo>
                <a:lnTo>
                  <a:pt x="1445884" y="3644137"/>
                </a:lnTo>
                <a:cubicBezTo>
                  <a:pt x="1452830" y="3644137"/>
                  <a:pt x="1457496" y="3644354"/>
                  <a:pt x="1459884" y="3644788"/>
                </a:cubicBezTo>
                <a:cubicBezTo>
                  <a:pt x="1462271" y="3645222"/>
                  <a:pt x="1465418" y="3646741"/>
                  <a:pt x="1469325" y="3649346"/>
                </a:cubicBezTo>
                <a:cubicBezTo>
                  <a:pt x="1492765" y="3665407"/>
                  <a:pt x="1517291" y="3687762"/>
                  <a:pt x="1542902" y="3716412"/>
                </a:cubicBezTo>
                <a:cubicBezTo>
                  <a:pt x="1547242" y="3722054"/>
                  <a:pt x="1549413" y="3726612"/>
                  <a:pt x="1549413" y="3730085"/>
                </a:cubicBezTo>
                <a:cubicBezTo>
                  <a:pt x="1549413" y="3733992"/>
                  <a:pt x="1547242" y="3738332"/>
                  <a:pt x="1542902" y="3743107"/>
                </a:cubicBezTo>
                <a:cubicBezTo>
                  <a:pt x="1517291" y="3771757"/>
                  <a:pt x="1492765" y="3794112"/>
                  <a:pt x="1469325" y="3810173"/>
                </a:cubicBezTo>
                <a:cubicBezTo>
                  <a:pt x="1465418" y="3812344"/>
                  <a:pt x="1462162" y="3813754"/>
                  <a:pt x="1459558" y="3814406"/>
                </a:cubicBezTo>
                <a:cubicBezTo>
                  <a:pt x="1456954" y="3815056"/>
                  <a:pt x="1452396" y="3815382"/>
                  <a:pt x="1445884" y="3815382"/>
                </a:cubicBezTo>
                <a:lnTo>
                  <a:pt x="1263570" y="3815382"/>
                </a:lnTo>
                <a:cubicBezTo>
                  <a:pt x="1235355" y="3815382"/>
                  <a:pt x="1215929" y="3821351"/>
                  <a:pt x="1205294" y="3833288"/>
                </a:cubicBezTo>
                <a:cubicBezTo>
                  <a:pt x="1194659" y="3845225"/>
                  <a:pt x="1189342" y="3866170"/>
                  <a:pt x="1189342" y="3896122"/>
                </a:cubicBezTo>
                <a:lnTo>
                  <a:pt x="1189342" y="4022439"/>
                </a:lnTo>
                <a:lnTo>
                  <a:pt x="1423095" y="4022439"/>
                </a:lnTo>
                <a:cubicBezTo>
                  <a:pt x="1430040" y="4022439"/>
                  <a:pt x="1434707" y="4022656"/>
                  <a:pt x="1437094" y="4023090"/>
                </a:cubicBezTo>
                <a:cubicBezTo>
                  <a:pt x="1439482" y="4023524"/>
                  <a:pt x="1442629" y="4025044"/>
                  <a:pt x="1446536" y="4027648"/>
                </a:cubicBezTo>
                <a:cubicBezTo>
                  <a:pt x="1469976" y="4043709"/>
                  <a:pt x="1494501" y="4066065"/>
                  <a:pt x="1520112" y="4094714"/>
                </a:cubicBezTo>
                <a:cubicBezTo>
                  <a:pt x="1524453" y="4100357"/>
                  <a:pt x="1526624" y="4104915"/>
                  <a:pt x="1526624" y="4108388"/>
                </a:cubicBezTo>
                <a:cubicBezTo>
                  <a:pt x="1526624" y="4112294"/>
                  <a:pt x="1524453" y="4116635"/>
                  <a:pt x="1520112" y="4121410"/>
                </a:cubicBezTo>
                <a:cubicBezTo>
                  <a:pt x="1494501" y="4150059"/>
                  <a:pt x="1469976" y="4172415"/>
                  <a:pt x="1446536" y="4188476"/>
                </a:cubicBezTo>
                <a:cubicBezTo>
                  <a:pt x="1442629" y="4190646"/>
                  <a:pt x="1439373" y="4192057"/>
                  <a:pt x="1436769" y="4192708"/>
                </a:cubicBezTo>
                <a:cubicBezTo>
                  <a:pt x="1434164" y="4193359"/>
                  <a:pt x="1429606" y="4193685"/>
                  <a:pt x="1423095" y="4193685"/>
                </a:cubicBezTo>
                <a:lnTo>
                  <a:pt x="1189342" y="4193685"/>
                </a:lnTo>
                <a:lnTo>
                  <a:pt x="1189342" y="4325211"/>
                </a:lnTo>
                <a:cubicBezTo>
                  <a:pt x="1189342" y="4355163"/>
                  <a:pt x="1194660" y="4376216"/>
                  <a:pt x="1205294" y="4388370"/>
                </a:cubicBezTo>
                <a:cubicBezTo>
                  <a:pt x="1215929" y="4400525"/>
                  <a:pt x="1235355" y="4406602"/>
                  <a:pt x="1263570" y="4406602"/>
                </a:cubicBezTo>
                <a:lnTo>
                  <a:pt x="1467371" y="4406602"/>
                </a:lnTo>
                <a:cubicBezTo>
                  <a:pt x="1474317" y="4406602"/>
                  <a:pt x="1478983" y="4406819"/>
                  <a:pt x="1481371" y="4407253"/>
                </a:cubicBezTo>
                <a:cubicBezTo>
                  <a:pt x="1483758" y="4407687"/>
                  <a:pt x="1486905" y="4409206"/>
                  <a:pt x="1490812" y="4411811"/>
                </a:cubicBezTo>
                <a:cubicBezTo>
                  <a:pt x="1514252" y="4427872"/>
                  <a:pt x="1538778" y="4450227"/>
                  <a:pt x="1564389" y="4478877"/>
                </a:cubicBezTo>
                <a:cubicBezTo>
                  <a:pt x="1568729" y="4484519"/>
                  <a:pt x="1570900" y="4489077"/>
                  <a:pt x="1570900" y="4492550"/>
                </a:cubicBezTo>
                <a:cubicBezTo>
                  <a:pt x="1570900" y="4496457"/>
                  <a:pt x="1568729" y="4500798"/>
                  <a:pt x="1564389" y="4505573"/>
                </a:cubicBezTo>
                <a:cubicBezTo>
                  <a:pt x="1538778" y="4534222"/>
                  <a:pt x="1514252" y="4556577"/>
                  <a:pt x="1490812" y="4572638"/>
                </a:cubicBezTo>
                <a:cubicBezTo>
                  <a:pt x="1486905" y="4574809"/>
                  <a:pt x="1483650" y="4576219"/>
                  <a:pt x="1481045" y="4576871"/>
                </a:cubicBezTo>
                <a:cubicBezTo>
                  <a:pt x="1478441" y="4577522"/>
                  <a:pt x="1473883" y="4577847"/>
                  <a:pt x="1467371" y="4577847"/>
                </a:cubicBezTo>
                <a:lnTo>
                  <a:pt x="1139856" y="4577847"/>
                </a:lnTo>
                <a:cubicBezTo>
                  <a:pt x="1095146" y="4577847"/>
                  <a:pt x="1061396" y="4572204"/>
                  <a:pt x="1038607" y="4560918"/>
                </a:cubicBezTo>
                <a:cubicBezTo>
                  <a:pt x="1015817" y="4549632"/>
                  <a:pt x="1000191" y="4531834"/>
                  <a:pt x="991726" y="4507526"/>
                </a:cubicBezTo>
                <a:cubicBezTo>
                  <a:pt x="983261" y="4483217"/>
                  <a:pt x="979029" y="4448491"/>
                  <a:pt x="979029" y="4403346"/>
                </a:cubicBezTo>
                <a:lnTo>
                  <a:pt x="979029" y="3818638"/>
                </a:lnTo>
                <a:cubicBezTo>
                  <a:pt x="979029" y="3772625"/>
                  <a:pt x="983153" y="3737464"/>
                  <a:pt x="991400" y="3713156"/>
                </a:cubicBezTo>
                <a:cubicBezTo>
                  <a:pt x="999648" y="3688847"/>
                  <a:pt x="1015166" y="3671267"/>
                  <a:pt x="1037956" y="3660415"/>
                </a:cubicBezTo>
                <a:cubicBezTo>
                  <a:pt x="1060745" y="3649563"/>
                  <a:pt x="1094712" y="3644137"/>
                  <a:pt x="1139856" y="3644137"/>
                </a:cubicBezTo>
                <a:close/>
                <a:moveTo>
                  <a:pt x="7108087" y="3629812"/>
                </a:moveTo>
                <a:cubicBezTo>
                  <a:pt x="7039068" y="3629812"/>
                  <a:pt x="6978514" y="3640338"/>
                  <a:pt x="6926424" y="3661391"/>
                </a:cubicBezTo>
                <a:cubicBezTo>
                  <a:pt x="6874334" y="3682445"/>
                  <a:pt x="6833748" y="3713699"/>
                  <a:pt x="6804664" y="3755153"/>
                </a:cubicBezTo>
                <a:cubicBezTo>
                  <a:pt x="6775580" y="3796608"/>
                  <a:pt x="6761039" y="3846853"/>
                  <a:pt x="6761039" y="3905888"/>
                </a:cubicBezTo>
                <a:cubicBezTo>
                  <a:pt x="6761039" y="3954939"/>
                  <a:pt x="6768961" y="3996394"/>
                  <a:pt x="6784805" y="4030253"/>
                </a:cubicBezTo>
                <a:cubicBezTo>
                  <a:pt x="6800648" y="4064111"/>
                  <a:pt x="6825391" y="4093086"/>
                  <a:pt x="6859033" y="4117178"/>
                </a:cubicBezTo>
                <a:cubicBezTo>
                  <a:pt x="6892674" y="4141269"/>
                  <a:pt x="6937710" y="4162648"/>
                  <a:pt x="6994141" y="4181313"/>
                </a:cubicBezTo>
                <a:cubicBezTo>
                  <a:pt x="7042758" y="4197808"/>
                  <a:pt x="7080631" y="4213435"/>
                  <a:pt x="7107762" y="4228194"/>
                </a:cubicBezTo>
                <a:cubicBezTo>
                  <a:pt x="7134892" y="4242953"/>
                  <a:pt x="7153774" y="4257712"/>
                  <a:pt x="7164409" y="4272470"/>
                </a:cubicBezTo>
                <a:cubicBezTo>
                  <a:pt x="7175044" y="4287229"/>
                  <a:pt x="7180362" y="4303507"/>
                  <a:pt x="7180362" y="4321305"/>
                </a:cubicBezTo>
                <a:cubicBezTo>
                  <a:pt x="7180362" y="4353427"/>
                  <a:pt x="7169401" y="4378278"/>
                  <a:pt x="7147480" y="4395858"/>
                </a:cubicBezTo>
                <a:cubicBezTo>
                  <a:pt x="7125559" y="4413439"/>
                  <a:pt x="7093546" y="4422229"/>
                  <a:pt x="7051439" y="4422229"/>
                </a:cubicBezTo>
                <a:cubicBezTo>
                  <a:pt x="7012806" y="4422229"/>
                  <a:pt x="6982746" y="4416586"/>
                  <a:pt x="6961259" y="4405300"/>
                </a:cubicBezTo>
                <a:cubicBezTo>
                  <a:pt x="6939772" y="4394013"/>
                  <a:pt x="6922083" y="4380991"/>
                  <a:pt x="6908192" y="4366232"/>
                </a:cubicBezTo>
                <a:cubicBezTo>
                  <a:pt x="6899945" y="4357551"/>
                  <a:pt x="6893000" y="4351582"/>
                  <a:pt x="6887356" y="4348326"/>
                </a:cubicBezTo>
                <a:cubicBezTo>
                  <a:pt x="6881713" y="4345071"/>
                  <a:pt x="6874551" y="4343443"/>
                  <a:pt x="6865869" y="4343443"/>
                </a:cubicBezTo>
                <a:cubicBezTo>
                  <a:pt x="6856754" y="4343443"/>
                  <a:pt x="6841995" y="4344745"/>
                  <a:pt x="6821593" y="4347350"/>
                </a:cubicBezTo>
                <a:cubicBezTo>
                  <a:pt x="6801191" y="4349954"/>
                  <a:pt x="6785130" y="4352559"/>
                  <a:pt x="6773410" y="4355163"/>
                </a:cubicBezTo>
                <a:cubicBezTo>
                  <a:pt x="6766464" y="4356899"/>
                  <a:pt x="6761473" y="4359504"/>
                  <a:pt x="6758434" y="4362977"/>
                </a:cubicBezTo>
                <a:cubicBezTo>
                  <a:pt x="6756698" y="4365147"/>
                  <a:pt x="6755504" y="4367534"/>
                  <a:pt x="6754853" y="4370139"/>
                </a:cubicBezTo>
                <a:cubicBezTo>
                  <a:pt x="6754202" y="4372743"/>
                  <a:pt x="6753876" y="4375782"/>
                  <a:pt x="6753876" y="4379255"/>
                </a:cubicBezTo>
                <a:cubicBezTo>
                  <a:pt x="6753442" y="4384030"/>
                  <a:pt x="6753225" y="4390758"/>
                  <a:pt x="6753225" y="4399440"/>
                </a:cubicBezTo>
                <a:cubicBezTo>
                  <a:pt x="6753225" y="4418539"/>
                  <a:pt x="6755395" y="4439592"/>
                  <a:pt x="6759736" y="4462598"/>
                </a:cubicBezTo>
                <a:cubicBezTo>
                  <a:pt x="6761039" y="4468676"/>
                  <a:pt x="6762992" y="4474102"/>
                  <a:pt x="6765596" y="4478877"/>
                </a:cubicBezTo>
                <a:cubicBezTo>
                  <a:pt x="6768201" y="4483651"/>
                  <a:pt x="6771891" y="4489511"/>
                  <a:pt x="6776666" y="4496457"/>
                </a:cubicBezTo>
                <a:cubicBezTo>
                  <a:pt x="6798369" y="4524238"/>
                  <a:pt x="6830926" y="4547353"/>
                  <a:pt x="6874334" y="4565801"/>
                </a:cubicBezTo>
                <a:cubicBezTo>
                  <a:pt x="6917742" y="4584250"/>
                  <a:pt x="6976777" y="4593474"/>
                  <a:pt x="7051439" y="4593474"/>
                </a:cubicBezTo>
                <a:cubicBezTo>
                  <a:pt x="7119591" y="4593474"/>
                  <a:pt x="7180036" y="4582514"/>
                  <a:pt x="7232777" y="4560592"/>
                </a:cubicBezTo>
                <a:cubicBezTo>
                  <a:pt x="7285518" y="4538671"/>
                  <a:pt x="7326864" y="4505573"/>
                  <a:pt x="7356816" y="4461296"/>
                </a:cubicBezTo>
                <a:cubicBezTo>
                  <a:pt x="7386768" y="4417020"/>
                  <a:pt x="7401744" y="4362542"/>
                  <a:pt x="7401744" y="4297864"/>
                </a:cubicBezTo>
                <a:cubicBezTo>
                  <a:pt x="7401744" y="4246643"/>
                  <a:pt x="7392411" y="4204645"/>
                  <a:pt x="7373745" y="4171872"/>
                </a:cubicBezTo>
                <a:cubicBezTo>
                  <a:pt x="7355080" y="4139099"/>
                  <a:pt x="7328709" y="4112403"/>
                  <a:pt x="7294634" y="4091784"/>
                </a:cubicBezTo>
                <a:cubicBezTo>
                  <a:pt x="7260559" y="4071165"/>
                  <a:pt x="7215088" y="4050872"/>
                  <a:pt x="7158224" y="4030904"/>
                </a:cubicBezTo>
                <a:cubicBezTo>
                  <a:pt x="7113079" y="4014843"/>
                  <a:pt x="7078461" y="4001169"/>
                  <a:pt x="7054370" y="3989883"/>
                </a:cubicBezTo>
                <a:cubicBezTo>
                  <a:pt x="7030278" y="3978597"/>
                  <a:pt x="7012263" y="3966009"/>
                  <a:pt x="7000326" y="3952118"/>
                </a:cubicBezTo>
                <a:cubicBezTo>
                  <a:pt x="6988389" y="3938228"/>
                  <a:pt x="6982420" y="3921298"/>
                  <a:pt x="6982420" y="3901331"/>
                </a:cubicBezTo>
                <a:cubicBezTo>
                  <a:pt x="6982420" y="3873115"/>
                  <a:pt x="6992730" y="3849349"/>
                  <a:pt x="7013349" y="3830032"/>
                </a:cubicBezTo>
                <a:cubicBezTo>
                  <a:pt x="7033968" y="3810716"/>
                  <a:pt x="7065547" y="3801058"/>
                  <a:pt x="7108087" y="3801058"/>
                </a:cubicBezTo>
                <a:cubicBezTo>
                  <a:pt x="7136737" y="3801058"/>
                  <a:pt x="7158440" y="3805398"/>
                  <a:pt x="7173199" y="3814080"/>
                </a:cubicBezTo>
                <a:cubicBezTo>
                  <a:pt x="7187958" y="3822761"/>
                  <a:pt x="7201198" y="3833614"/>
                  <a:pt x="7212918" y="3846636"/>
                </a:cubicBezTo>
                <a:cubicBezTo>
                  <a:pt x="7218127" y="3852279"/>
                  <a:pt x="7222359" y="3856077"/>
                  <a:pt x="7225615" y="3858031"/>
                </a:cubicBezTo>
                <a:cubicBezTo>
                  <a:pt x="7228870" y="3859984"/>
                  <a:pt x="7234622" y="3861829"/>
                  <a:pt x="7242870" y="3863565"/>
                </a:cubicBezTo>
                <a:cubicBezTo>
                  <a:pt x="7265876" y="3868774"/>
                  <a:pt x="7298432" y="3870945"/>
                  <a:pt x="7340538" y="3870077"/>
                </a:cubicBezTo>
                <a:cubicBezTo>
                  <a:pt x="7347049" y="3870077"/>
                  <a:pt x="7351824" y="3868991"/>
                  <a:pt x="7354863" y="3866821"/>
                </a:cubicBezTo>
                <a:cubicBezTo>
                  <a:pt x="7358335" y="3864216"/>
                  <a:pt x="7360723" y="3859442"/>
                  <a:pt x="7362025" y="3852496"/>
                </a:cubicBezTo>
                <a:cubicBezTo>
                  <a:pt x="7365064" y="3828187"/>
                  <a:pt x="7366583" y="3805398"/>
                  <a:pt x="7366583" y="3784128"/>
                </a:cubicBezTo>
                <a:cubicBezTo>
                  <a:pt x="7366583" y="3776315"/>
                  <a:pt x="7366149" y="3765463"/>
                  <a:pt x="7365281" y="3751572"/>
                </a:cubicBezTo>
                <a:cubicBezTo>
                  <a:pt x="7364413" y="3746363"/>
                  <a:pt x="7363544" y="3742348"/>
                  <a:pt x="7362676" y="3739526"/>
                </a:cubicBezTo>
                <a:cubicBezTo>
                  <a:pt x="7361808" y="3736705"/>
                  <a:pt x="7359637" y="3732690"/>
                  <a:pt x="7356165" y="3727480"/>
                </a:cubicBezTo>
                <a:cubicBezTo>
                  <a:pt x="7348352" y="3714892"/>
                  <a:pt x="7334461" y="3701219"/>
                  <a:pt x="7314493" y="3686460"/>
                </a:cubicBezTo>
                <a:cubicBezTo>
                  <a:pt x="7294525" y="3671701"/>
                  <a:pt x="7267070" y="3658570"/>
                  <a:pt x="7232126" y="3647067"/>
                </a:cubicBezTo>
                <a:cubicBezTo>
                  <a:pt x="7197182" y="3635564"/>
                  <a:pt x="7155836" y="3629812"/>
                  <a:pt x="7108087" y="3629812"/>
                </a:cubicBezTo>
                <a:close/>
                <a:moveTo>
                  <a:pt x="2021738" y="3629812"/>
                </a:moveTo>
                <a:cubicBezTo>
                  <a:pt x="2069487" y="3629812"/>
                  <a:pt x="2110833" y="3635564"/>
                  <a:pt x="2145776" y="3647067"/>
                </a:cubicBezTo>
                <a:cubicBezTo>
                  <a:pt x="2180720" y="3658570"/>
                  <a:pt x="2208176" y="3671701"/>
                  <a:pt x="2228144" y="3686460"/>
                </a:cubicBezTo>
                <a:cubicBezTo>
                  <a:pt x="2248112" y="3701219"/>
                  <a:pt x="2262002" y="3714892"/>
                  <a:pt x="2269816" y="3727480"/>
                </a:cubicBezTo>
                <a:cubicBezTo>
                  <a:pt x="2273288" y="3732690"/>
                  <a:pt x="2275459" y="3736705"/>
                  <a:pt x="2276327" y="3739526"/>
                </a:cubicBezTo>
                <a:cubicBezTo>
                  <a:pt x="2277195" y="3742348"/>
                  <a:pt x="2278063" y="3746363"/>
                  <a:pt x="2278931" y="3751572"/>
                </a:cubicBezTo>
                <a:cubicBezTo>
                  <a:pt x="2279799" y="3765463"/>
                  <a:pt x="2280234" y="3776315"/>
                  <a:pt x="2280234" y="3784128"/>
                </a:cubicBezTo>
                <a:cubicBezTo>
                  <a:pt x="2280234" y="3805398"/>
                  <a:pt x="2278714" y="3828187"/>
                  <a:pt x="2275675" y="3852496"/>
                </a:cubicBezTo>
                <a:cubicBezTo>
                  <a:pt x="2274373" y="3859442"/>
                  <a:pt x="2271986" y="3864216"/>
                  <a:pt x="2268513" y="3866821"/>
                </a:cubicBezTo>
                <a:cubicBezTo>
                  <a:pt x="2265475" y="3868991"/>
                  <a:pt x="2260700" y="3870077"/>
                  <a:pt x="2254189" y="3870077"/>
                </a:cubicBezTo>
                <a:cubicBezTo>
                  <a:pt x="2212083" y="3870945"/>
                  <a:pt x="2179526" y="3868774"/>
                  <a:pt x="2156520" y="3863565"/>
                </a:cubicBezTo>
                <a:cubicBezTo>
                  <a:pt x="2148273" y="3861829"/>
                  <a:pt x="2142521" y="3859984"/>
                  <a:pt x="2139266" y="3858031"/>
                </a:cubicBezTo>
                <a:cubicBezTo>
                  <a:pt x="2136010" y="3856077"/>
                  <a:pt x="2131778" y="3852279"/>
                  <a:pt x="2126569" y="3846636"/>
                </a:cubicBezTo>
                <a:cubicBezTo>
                  <a:pt x="2114848" y="3833614"/>
                  <a:pt x="2101609" y="3822761"/>
                  <a:pt x="2086850" y="3814080"/>
                </a:cubicBezTo>
                <a:cubicBezTo>
                  <a:pt x="2072091" y="3805398"/>
                  <a:pt x="2050387" y="3801058"/>
                  <a:pt x="2021738" y="3801058"/>
                </a:cubicBezTo>
                <a:cubicBezTo>
                  <a:pt x="1979198" y="3801058"/>
                  <a:pt x="1947618" y="3810716"/>
                  <a:pt x="1926999" y="3830032"/>
                </a:cubicBezTo>
                <a:cubicBezTo>
                  <a:pt x="1906380" y="3849349"/>
                  <a:pt x="1896071" y="3873115"/>
                  <a:pt x="1896071" y="3901331"/>
                </a:cubicBezTo>
                <a:cubicBezTo>
                  <a:pt x="1896071" y="3921298"/>
                  <a:pt x="1902040" y="3938228"/>
                  <a:pt x="1913977" y="3952118"/>
                </a:cubicBezTo>
                <a:cubicBezTo>
                  <a:pt x="1925914" y="3966009"/>
                  <a:pt x="1943929" y="3978597"/>
                  <a:pt x="1968020" y="3989883"/>
                </a:cubicBezTo>
                <a:cubicBezTo>
                  <a:pt x="1992112" y="4001169"/>
                  <a:pt x="2026730" y="4014843"/>
                  <a:pt x="2071874" y="4030904"/>
                </a:cubicBezTo>
                <a:cubicBezTo>
                  <a:pt x="2128739" y="4050872"/>
                  <a:pt x="2174209" y="4071165"/>
                  <a:pt x="2208284" y="4091784"/>
                </a:cubicBezTo>
                <a:cubicBezTo>
                  <a:pt x="2242360" y="4112403"/>
                  <a:pt x="2268730" y="4139099"/>
                  <a:pt x="2287396" y="4171872"/>
                </a:cubicBezTo>
                <a:cubicBezTo>
                  <a:pt x="2306061" y="4204645"/>
                  <a:pt x="2315394" y="4246643"/>
                  <a:pt x="2315394" y="4297864"/>
                </a:cubicBezTo>
                <a:cubicBezTo>
                  <a:pt x="2315394" y="4362542"/>
                  <a:pt x="2300418" y="4417020"/>
                  <a:pt x="2270467" y="4461296"/>
                </a:cubicBezTo>
                <a:cubicBezTo>
                  <a:pt x="2240515" y="4505573"/>
                  <a:pt x="2199169" y="4538671"/>
                  <a:pt x="2146428" y="4560592"/>
                </a:cubicBezTo>
                <a:cubicBezTo>
                  <a:pt x="2093687" y="4582514"/>
                  <a:pt x="2033241" y="4593474"/>
                  <a:pt x="1965090" y="4593474"/>
                </a:cubicBezTo>
                <a:cubicBezTo>
                  <a:pt x="1890428" y="4593474"/>
                  <a:pt x="1831393" y="4584250"/>
                  <a:pt x="1787984" y="4565801"/>
                </a:cubicBezTo>
                <a:cubicBezTo>
                  <a:pt x="1744576" y="4547353"/>
                  <a:pt x="1712020" y="4524238"/>
                  <a:pt x="1690316" y="4496457"/>
                </a:cubicBezTo>
                <a:cubicBezTo>
                  <a:pt x="1685541" y="4489511"/>
                  <a:pt x="1681851" y="4483651"/>
                  <a:pt x="1679247" y="4478877"/>
                </a:cubicBezTo>
                <a:cubicBezTo>
                  <a:pt x="1676642" y="4474102"/>
                  <a:pt x="1674689" y="4468676"/>
                  <a:pt x="1673387" y="4462598"/>
                </a:cubicBezTo>
                <a:cubicBezTo>
                  <a:pt x="1669046" y="4439592"/>
                  <a:pt x="1666876" y="4418539"/>
                  <a:pt x="1666876" y="4399440"/>
                </a:cubicBezTo>
                <a:cubicBezTo>
                  <a:pt x="1666876" y="4390758"/>
                  <a:pt x="1667092" y="4384030"/>
                  <a:pt x="1667527" y="4379255"/>
                </a:cubicBezTo>
                <a:cubicBezTo>
                  <a:pt x="1667527" y="4375782"/>
                  <a:pt x="1667852" y="4372743"/>
                  <a:pt x="1668504" y="4370139"/>
                </a:cubicBezTo>
                <a:cubicBezTo>
                  <a:pt x="1669155" y="4367534"/>
                  <a:pt x="1670348" y="4365147"/>
                  <a:pt x="1672085" y="4362977"/>
                </a:cubicBezTo>
                <a:cubicBezTo>
                  <a:pt x="1675123" y="4359504"/>
                  <a:pt x="1680115" y="4356899"/>
                  <a:pt x="1687060" y="4355163"/>
                </a:cubicBezTo>
                <a:cubicBezTo>
                  <a:pt x="1698781" y="4352559"/>
                  <a:pt x="1714842" y="4349954"/>
                  <a:pt x="1735244" y="4347350"/>
                </a:cubicBezTo>
                <a:cubicBezTo>
                  <a:pt x="1755645" y="4344745"/>
                  <a:pt x="1770404" y="4343443"/>
                  <a:pt x="1779520" y="4343443"/>
                </a:cubicBezTo>
                <a:cubicBezTo>
                  <a:pt x="1788201" y="4343443"/>
                  <a:pt x="1795364" y="4345071"/>
                  <a:pt x="1801007" y="4348326"/>
                </a:cubicBezTo>
                <a:cubicBezTo>
                  <a:pt x="1806650" y="4351582"/>
                  <a:pt x="1813595" y="4357551"/>
                  <a:pt x="1821843" y="4366232"/>
                </a:cubicBezTo>
                <a:cubicBezTo>
                  <a:pt x="1835733" y="4380991"/>
                  <a:pt x="1853422" y="4394013"/>
                  <a:pt x="1874909" y="4405300"/>
                </a:cubicBezTo>
                <a:cubicBezTo>
                  <a:pt x="1896396" y="4416586"/>
                  <a:pt x="1926457" y="4422229"/>
                  <a:pt x="1965090" y="4422229"/>
                </a:cubicBezTo>
                <a:cubicBezTo>
                  <a:pt x="2007196" y="4422229"/>
                  <a:pt x="2039209" y="4413439"/>
                  <a:pt x="2061131" y="4395858"/>
                </a:cubicBezTo>
                <a:cubicBezTo>
                  <a:pt x="2083052" y="4378278"/>
                  <a:pt x="2094012" y="4353427"/>
                  <a:pt x="2094012" y="4321305"/>
                </a:cubicBezTo>
                <a:cubicBezTo>
                  <a:pt x="2094012" y="4303507"/>
                  <a:pt x="2088695" y="4287229"/>
                  <a:pt x="2078060" y="4272470"/>
                </a:cubicBezTo>
                <a:cubicBezTo>
                  <a:pt x="2067425" y="4257712"/>
                  <a:pt x="2048542" y="4242953"/>
                  <a:pt x="2021412" y="4228194"/>
                </a:cubicBezTo>
                <a:cubicBezTo>
                  <a:pt x="1994282" y="4213435"/>
                  <a:pt x="1956408" y="4197808"/>
                  <a:pt x="1907791" y="4181313"/>
                </a:cubicBezTo>
                <a:cubicBezTo>
                  <a:pt x="1851360" y="4162648"/>
                  <a:pt x="1806324" y="4141269"/>
                  <a:pt x="1772683" y="4117178"/>
                </a:cubicBezTo>
                <a:cubicBezTo>
                  <a:pt x="1739042" y="4093086"/>
                  <a:pt x="1714299" y="4064111"/>
                  <a:pt x="1698455" y="4030253"/>
                </a:cubicBezTo>
                <a:cubicBezTo>
                  <a:pt x="1682611" y="3996394"/>
                  <a:pt x="1674689" y="3954939"/>
                  <a:pt x="1674689" y="3905888"/>
                </a:cubicBezTo>
                <a:cubicBezTo>
                  <a:pt x="1674689" y="3846853"/>
                  <a:pt x="1689231" y="3796608"/>
                  <a:pt x="1718314" y="3755153"/>
                </a:cubicBezTo>
                <a:cubicBezTo>
                  <a:pt x="1747398" y="3713699"/>
                  <a:pt x="1787984" y="3682445"/>
                  <a:pt x="1840074" y="3661391"/>
                </a:cubicBezTo>
                <a:cubicBezTo>
                  <a:pt x="1892164" y="3640338"/>
                  <a:pt x="1952719" y="3629812"/>
                  <a:pt x="2021738" y="3629812"/>
                </a:cubicBezTo>
                <a:close/>
                <a:moveTo>
                  <a:pt x="451229" y="3628510"/>
                </a:moveTo>
                <a:cubicBezTo>
                  <a:pt x="540216" y="3628510"/>
                  <a:pt x="607498" y="3639796"/>
                  <a:pt x="653077" y="3662368"/>
                </a:cubicBezTo>
                <a:cubicBezTo>
                  <a:pt x="698656" y="3684941"/>
                  <a:pt x="730560" y="3710551"/>
                  <a:pt x="748792" y="3739201"/>
                </a:cubicBezTo>
                <a:cubicBezTo>
                  <a:pt x="751830" y="3744410"/>
                  <a:pt x="754001" y="3748859"/>
                  <a:pt x="755303" y="3752549"/>
                </a:cubicBezTo>
                <a:cubicBezTo>
                  <a:pt x="756605" y="3756238"/>
                  <a:pt x="757474" y="3761773"/>
                  <a:pt x="757908" y="3769153"/>
                </a:cubicBezTo>
                <a:cubicBezTo>
                  <a:pt x="758776" y="3778702"/>
                  <a:pt x="759210" y="3788035"/>
                  <a:pt x="759210" y="3797151"/>
                </a:cubicBezTo>
                <a:cubicBezTo>
                  <a:pt x="759210" y="3822328"/>
                  <a:pt x="757474" y="3845768"/>
                  <a:pt x="754001" y="3867472"/>
                </a:cubicBezTo>
                <a:cubicBezTo>
                  <a:pt x="753133" y="3873115"/>
                  <a:pt x="752047" y="3877239"/>
                  <a:pt x="750745" y="3879843"/>
                </a:cubicBezTo>
                <a:cubicBezTo>
                  <a:pt x="749443" y="3882448"/>
                  <a:pt x="747707" y="3884618"/>
                  <a:pt x="745536" y="3886355"/>
                </a:cubicBezTo>
                <a:cubicBezTo>
                  <a:pt x="740327" y="3890695"/>
                  <a:pt x="730778" y="3892866"/>
                  <a:pt x="716887" y="3892866"/>
                </a:cubicBezTo>
                <a:cubicBezTo>
                  <a:pt x="702996" y="3892866"/>
                  <a:pt x="686827" y="3892323"/>
                  <a:pt x="668378" y="3891238"/>
                </a:cubicBezTo>
                <a:cubicBezTo>
                  <a:pt x="649930" y="3890153"/>
                  <a:pt x="636365" y="3888959"/>
                  <a:pt x="627683" y="3887657"/>
                </a:cubicBezTo>
                <a:cubicBezTo>
                  <a:pt x="617699" y="3885920"/>
                  <a:pt x="610428" y="3883533"/>
                  <a:pt x="605871" y="3880494"/>
                </a:cubicBezTo>
                <a:cubicBezTo>
                  <a:pt x="601313" y="3877456"/>
                  <a:pt x="596212" y="3872247"/>
                  <a:pt x="590569" y="3864868"/>
                </a:cubicBezTo>
                <a:cubicBezTo>
                  <a:pt x="581453" y="3853147"/>
                  <a:pt x="572663" y="3843489"/>
                  <a:pt x="564199" y="3835893"/>
                </a:cubicBezTo>
                <a:cubicBezTo>
                  <a:pt x="555734" y="3828296"/>
                  <a:pt x="542169" y="3821134"/>
                  <a:pt x="523504" y="3814406"/>
                </a:cubicBezTo>
                <a:cubicBezTo>
                  <a:pt x="504838" y="3807677"/>
                  <a:pt x="480746" y="3804313"/>
                  <a:pt x="451229" y="3804313"/>
                </a:cubicBezTo>
                <a:cubicBezTo>
                  <a:pt x="403480" y="3804313"/>
                  <a:pt x="362350" y="3815925"/>
                  <a:pt x="327841" y="3839148"/>
                </a:cubicBezTo>
                <a:cubicBezTo>
                  <a:pt x="293332" y="3862371"/>
                  <a:pt x="266961" y="3896555"/>
                  <a:pt x="248730" y="3941700"/>
                </a:cubicBezTo>
                <a:cubicBezTo>
                  <a:pt x="230498" y="3986845"/>
                  <a:pt x="221382" y="4041539"/>
                  <a:pt x="221382" y="4105783"/>
                </a:cubicBezTo>
                <a:cubicBezTo>
                  <a:pt x="221382" y="4207792"/>
                  <a:pt x="242435" y="4285276"/>
                  <a:pt x="284541" y="4338234"/>
                </a:cubicBezTo>
                <a:cubicBezTo>
                  <a:pt x="326647" y="4391192"/>
                  <a:pt x="387636" y="4417671"/>
                  <a:pt x="467507" y="4417671"/>
                </a:cubicBezTo>
                <a:cubicBezTo>
                  <a:pt x="501799" y="4417671"/>
                  <a:pt x="528821" y="4415283"/>
                  <a:pt x="548572" y="4410509"/>
                </a:cubicBezTo>
                <a:cubicBezTo>
                  <a:pt x="568322" y="4405734"/>
                  <a:pt x="582756" y="4400742"/>
                  <a:pt x="591871" y="4395533"/>
                </a:cubicBezTo>
                <a:lnTo>
                  <a:pt x="591871" y="4193033"/>
                </a:lnTo>
                <a:cubicBezTo>
                  <a:pt x="591871" y="4184786"/>
                  <a:pt x="592197" y="4179143"/>
                  <a:pt x="592848" y="4176104"/>
                </a:cubicBezTo>
                <a:cubicBezTo>
                  <a:pt x="593499" y="4173066"/>
                  <a:pt x="595344" y="4169159"/>
                  <a:pt x="598383" y="4164384"/>
                </a:cubicBezTo>
                <a:cubicBezTo>
                  <a:pt x="617916" y="4135735"/>
                  <a:pt x="645263" y="4105566"/>
                  <a:pt x="680424" y="4073878"/>
                </a:cubicBezTo>
                <a:cubicBezTo>
                  <a:pt x="683897" y="4070839"/>
                  <a:pt x="686827" y="4068778"/>
                  <a:pt x="689214" y="4067692"/>
                </a:cubicBezTo>
                <a:cubicBezTo>
                  <a:pt x="691602" y="4066607"/>
                  <a:pt x="694315" y="4066065"/>
                  <a:pt x="697353" y="4066065"/>
                </a:cubicBezTo>
                <a:cubicBezTo>
                  <a:pt x="702562" y="4066065"/>
                  <a:pt x="707988" y="4068669"/>
                  <a:pt x="713631" y="4073878"/>
                </a:cubicBezTo>
                <a:cubicBezTo>
                  <a:pt x="747924" y="4104264"/>
                  <a:pt x="775271" y="4134432"/>
                  <a:pt x="795673" y="4164384"/>
                </a:cubicBezTo>
                <a:cubicBezTo>
                  <a:pt x="798711" y="4168725"/>
                  <a:pt x="800556" y="4172632"/>
                  <a:pt x="801207" y="4176104"/>
                </a:cubicBezTo>
                <a:cubicBezTo>
                  <a:pt x="801859" y="4179577"/>
                  <a:pt x="802184" y="4185220"/>
                  <a:pt x="802184" y="4193033"/>
                </a:cubicBezTo>
                <a:lnTo>
                  <a:pt x="802184" y="4514037"/>
                </a:lnTo>
                <a:cubicBezTo>
                  <a:pt x="776139" y="4533137"/>
                  <a:pt x="735552" y="4551151"/>
                  <a:pt x="680424" y="4568080"/>
                </a:cubicBezTo>
                <a:cubicBezTo>
                  <a:pt x="625296" y="4585010"/>
                  <a:pt x="551719" y="4593474"/>
                  <a:pt x="459693" y="4593474"/>
                </a:cubicBezTo>
                <a:cubicBezTo>
                  <a:pt x="310369" y="4593474"/>
                  <a:pt x="196423" y="4555600"/>
                  <a:pt x="117854" y="4479853"/>
                </a:cubicBezTo>
                <a:cubicBezTo>
                  <a:pt x="39285" y="4404106"/>
                  <a:pt x="0" y="4281803"/>
                  <a:pt x="0" y="4112945"/>
                </a:cubicBezTo>
                <a:cubicBezTo>
                  <a:pt x="0" y="4010502"/>
                  <a:pt x="17798" y="3923035"/>
                  <a:pt x="53393" y="3850543"/>
                </a:cubicBezTo>
                <a:cubicBezTo>
                  <a:pt x="88987" y="3778051"/>
                  <a:pt x="140643" y="3722923"/>
                  <a:pt x="208360" y="3685158"/>
                </a:cubicBezTo>
                <a:cubicBezTo>
                  <a:pt x="276077" y="3647392"/>
                  <a:pt x="357033" y="3628510"/>
                  <a:pt x="451229" y="3628510"/>
                </a:cubicBezTo>
                <a:close/>
                <a:moveTo>
                  <a:pt x="2869686" y="3627859"/>
                </a:moveTo>
                <a:cubicBezTo>
                  <a:pt x="2953030" y="3627859"/>
                  <a:pt x="3016406" y="3639253"/>
                  <a:pt x="3059814" y="3662043"/>
                </a:cubicBezTo>
                <a:cubicBezTo>
                  <a:pt x="3103222" y="3684832"/>
                  <a:pt x="3134042" y="3710551"/>
                  <a:pt x="3152273" y="3739201"/>
                </a:cubicBezTo>
                <a:cubicBezTo>
                  <a:pt x="3155312" y="3744410"/>
                  <a:pt x="3157482" y="3748859"/>
                  <a:pt x="3158785" y="3752549"/>
                </a:cubicBezTo>
                <a:cubicBezTo>
                  <a:pt x="3160087" y="3756238"/>
                  <a:pt x="3160955" y="3761773"/>
                  <a:pt x="3161389" y="3769153"/>
                </a:cubicBezTo>
                <a:cubicBezTo>
                  <a:pt x="3162257" y="3778702"/>
                  <a:pt x="3162691" y="3788035"/>
                  <a:pt x="3162691" y="3797151"/>
                </a:cubicBezTo>
                <a:cubicBezTo>
                  <a:pt x="3162691" y="3822328"/>
                  <a:pt x="3160955" y="3845768"/>
                  <a:pt x="3157482" y="3867472"/>
                </a:cubicBezTo>
                <a:cubicBezTo>
                  <a:pt x="3156614" y="3873115"/>
                  <a:pt x="3155529" y="3877239"/>
                  <a:pt x="3154227" y="3879843"/>
                </a:cubicBezTo>
                <a:cubicBezTo>
                  <a:pt x="3152924" y="3882448"/>
                  <a:pt x="3151188" y="3884618"/>
                  <a:pt x="3149018" y="3886355"/>
                </a:cubicBezTo>
                <a:cubicBezTo>
                  <a:pt x="3143809" y="3890695"/>
                  <a:pt x="3134259" y="3892866"/>
                  <a:pt x="3120368" y="3892866"/>
                </a:cubicBezTo>
                <a:cubicBezTo>
                  <a:pt x="3106478" y="3892866"/>
                  <a:pt x="3090959" y="3892323"/>
                  <a:pt x="3073813" y="3891238"/>
                </a:cubicBezTo>
                <a:cubicBezTo>
                  <a:pt x="3056667" y="3890153"/>
                  <a:pt x="3043536" y="3888959"/>
                  <a:pt x="3034420" y="3887657"/>
                </a:cubicBezTo>
                <a:cubicBezTo>
                  <a:pt x="3024436" y="3885920"/>
                  <a:pt x="3017057" y="3883533"/>
                  <a:pt x="3012282" y="3880494"/>
                </a:cubicBezTo>
                <a:cubicBezTo>
                  <a:pt x="3007507" y="3877456"/>
                  <a:pt x="3002515" y="3872247"/>
                  <a:pt x="2997306" y="3864868"/>
                </a:cubicBezTo>
                <a:cubicBezTo>
                  <a:pt x="2985586" y="3847938"/>
                  <a:pt x="2969741" y="3833505"/>
                  <a:pt x="2949774" y="3821568"/>
                </a:cubicBezTo>
                <a:cubicBezTo>
                  <a:pt x="2929806" y="3809630"/>
                  <a:pt x="2900723" y="3803662"/>
                  <a:pt x="2862524" y="3803662"/>
                </a:cubicBezTo>
                <a:cubicBezTo>
                  <a:pt x="2797845" y="3803662"/>
                  <a:pt x="2746298" y="3828622"/>
                  <a:pt x="2707882" y="3878541"/>
                </a:cubicBezTo>
                <a:cubicBezTo>
                  <a:pt x="2669466" y="3928461"/>
                  <a:pt x="2650258" y="4004208"/>
                  <a:pt x="2650258" y="4105783"/>
                </a:cubicBezTo>
                <a:cubicBezTo>
                  <a:pt x="2650258" y="4174368"/>
                  <a:pt x="2659699" y="4232101"/>
                  <a:pt x="2678581" y="4278982"/>
                </a:cubicBezTo>
                <a:cubicBezTo>
                  <a:pt x="2697464" y="4325863"/>
                  <a:pt x="2723183" y="4360806"/>
                  <a:pt x="2755739" y="4383813"/>
                </a:cubicBezTo>
                <a:cubicBezTo>
                  <a:pt x="2788295" y="4406819"/>
                  <a:pt x="2825192" y="4418322"/>
                  <a:pt x="2866430" y="4418322"/>
                </a:cubicBezTo>
                <a:cubicBezTo>
                  <a:pt x="2895514" y="4418322"/>
                  <a:pt x="2919280" y="4415392"/>
                  <a:pt x="2937728" y="4409532"/>
                </a:cubicBezTo>
                <a:cubicBezTo>
                  <a:pt x="2956177" y="4403672"/>
                  <a:pt x="2970176" y="4396509"/>
                  <a:pt x="2979726" y="4388045"/>
                </a:cubicBezTo>
                <a:cubicBezTo>
                  <a:pt x="2989276" y="4379580"/>
                  <a:pt x="2999042" y="4368837"/>
                  <a:pt x="3009026" y="4355814"/>
                </a:cubicBezTo>
                <a:cubicBezTo>
                  <a:pt x="3016406" y="4346264"/>
                  <a:pt x="3022374" y="4339536"/>
                  <a:pt x="3026932" y="4335629"/>
                </a:cubicBezTo>
                <a:cubicBezTo>
                  <a:pt x="3031490" y="4331723"/>
                  <a:pt x="3037676" y="4328901"/>
                  <a:pt x="3045489" y="4327165"/>
                </a:cubicBezTo>
                <a:cubicBezTo>
                  <a:pt x="3057210" y="4323692"/>
                  <a:pt x="3082169" y="4321956"/>
                  <a:pt x="3120368" y="4321956"/>
                </a:cubicBezTo>
                <a:cubicBezTo>
                  <a:pt x="3135561" y="4321956"/>
                  <a:pt x="3147933" y="4322390"/>
                  <a:pt x="3157482" y="4323258"/>
                </a:cubicBezTo>
                <a:cubicBezTo>
                  <a:pt x="3166598" y="4323692"/>
                  <a:pt x="3172892" y="4325428"/>
                  <a:pt x="3176365" y="4328467"/>
                </a:cubicBezTo>
                <a:cubicBezTo>
                  <a:pt x="3179838" y="4331506"/>
                  <a:pt x="3182007" y="4338017"/>
                  <a:pt x="3182876" y="4348001"/>
                </a:cubicBezTo>
                <a:cubicBezTo>
                  <a:pt x="3184613" y="4370573"/>
                  <a:pt x="3185481" y="4390758"/>
                  <a:pt x="3185481" y="4408555"/>
                </a:cubicBezTo>
                <a:cubicBezTo>
                  <a:pt x="3185481" y="4419407"/>
                  <a:pt x="3185047" y="4432213"/>
                  <a:pt x="3184179" y="4446971"/>
                </a:cubicBezTo>
                <a:cubicBezTo>
                  <a:pt x="3183310" y="4452180"/>
                  <a:pt x="3182442" y="4456196"/>
                  <a:pt x="3181574" y="4459017"/>
                </a:cubicBezTo>
                <a:cubicBezTo>
                  <a:pt x="3180705" y="4461839"/>
                  <a:pt x="3178535" y="4466071"/>
                  <a:pt x="3175063" y="4471714"/>
                </a:cubicBezTo>
                <a:cubicBezTo>
                  <a:pt x="3165947" y="4486907"/>
                  <a:pt x="3150320" y="4503511"/>
                  <a:pt x="3128182" y="4521525"/>
                </a:cubicBezTo>
                <a:cubicBezTo>
                  <a:pt x="3106044" y="4539539"/>
                  <a:pt x="3072402" y="4556143"/>
                  <a:pt x="3027257" y="4571336"/>
                </a:cubicBezTo>
                <a:cubicBezTo>
                  <a:pt x="2982113" y="4586529"/>
                  <a:pt x="2925900" y="4594125"/>
                  <a:pt x="2858617" y="4594125"/>
                </a:cubicBezTo>
                <a:cubicBezTo>
                  <a:pt x="2725787" y="4594125"/>
                  <a:pt x="2620957" y="4557445"/>
                  <a:pt x="2544125" y="4484085"/>
                </a:cubicBezTo>
                <a:cubicBezTo>
                  <a:pt x="2467292" y="4410726"/>
                  <a:pt x="2428876" y="4287012"/>
                  <a:pt x="2428876" y="4112945"/>
                </a:cubicBezTo>
                <a:cubicBezTo>
                  <a:pt x="2428876" y="4010936"/>
                  <a:pt x="2446673" y="3923577"/>
                  <a:pt x="2482268" y="3850868"/>
                </a:cubicBezTo>
                <a:cubicBezTo>
                  <a:pt x="2517862" y="3778160"/>
                  <a:pt x="2568759" y="3722814"/>
                  <a:pt x="2634956" y="3684832"/>
                </a:cubicBezTo>
                <a:cubicBezTo>
                  <a:pt x="2701153" y="3646850"/>
                  <a:pt x="2779397" y="3627859"/>
                  <a:pt x="2869686" y="3627859"/>
                </a:cubicBezTo>
                <a:close/>
                <a:moveTo>
                  <a:pt x="7666285" y="3621348"/>
                </a:moveTo>
                <a:cubicBezTo>
                  <a:pt x="7663247" y="3621348"/>
                  <a:pt x="7660534" y="3621890"/>
                  <a:pt x="7658146" y="3622975"/>
                </a:cubicBezTo>
                <a:cubicBezTo>
                  <a:pt x="7655760" y="3624061"/>
                  <a:pt x="7652829" y="3626122"/>
                  <a:pt x="7649356" y="3629161"/>
                </a:cubicBezTo>
                <a:cubicBezTo>
                  <a:pt x="7614195" y="3660849"/>
                  <a:pt x="7586848" y="3691018"/>
                  <a:pt x="7567314" y="3719667"/>
                </a:cubicBezTo>
                <a:cubicBezTo>
                  <a:pt x="7564276" y="3724442"/>
                  <a:pt x="7562430" y="3728349"/>
                  <a:pt x="7561780" y="3731387"/>
                </a:cubicBezTo>
                <a:cubicBezTo>
                  <a:pt x="7561128" y="3734426"/>
                  <a:pt x="7560803" y="3740069"/>
                  <a:pt x="7560803" y="3748316"/>
                </a:cubicBezTo>
                <a:lnTo>
                  <a:pt x="7560803" y="4543338"/>
                </a:lnTo>
                <a:cubicBezTo>
                  <a:pt x="7560803" y="4556360"/>
                  <a:pt x="7563516" y="4565367"/>
                  <a:pt x="7568942" y="4570359"/>
                </a:cubicBezTo>
                <a:cubicBezTo>
                  <a:pt x="7574369" y="4575351"/>
                  <a:pt x="7583592" y="4577847"/>
                  <a:pt x="7596614" y="4577847"/>
                </a:cubicBezTo>
                <a:lnTo>
                  <a:pt x="7735304" y="4577847"/>
                </a:lnTo>
                <a:cubicBezTo>
                  <a:pt x="7748326" y="4577847"/>
                  <a:pt x="7757550" y="4575351"/>
                  <a:pt x="7762976" y="4570359"/>
                </a:cubicBezTo>
                <a:cubicBezTo>
                  <a:pt x="7768404" y="4565367"/>
                  <a:pt x="7771116" y="4556360"/>
                  <a:pt x="7771116" y="4543338"/>
                </a:cubicBezTo>
                <a:lnTo>
                  <a:pt x="7771116" y="3748316"/>
                </a:lnTo>
                <a:cubicBezTo>
                  <a:pt x="7771116" y="3740503"/>
                  <a:pt x="7770790" y="3734860"/>
                  <a:pt x="7770139" y="3731387"/>
                </a:cubicBezTo>
                <a:cubicBezTo>
                  <a:pt x="7769488" y="3727914"/>
                  <a:pt x="7767643" y="3724008"/>
                  <a:pt x="7764604" y="3719667"/>
                </a:cubicBezTo>
                <a:cubicBezTo>
                  <a:pt x="7744202" y="3689715"/>
                  <a:pt x="7716856" y="3659547"/>
                  <a:pt x="7682563" y="3629161"/>
                </a:cubicBezTo>
                <a:cubicBezTo>
                  <a:pt x="7676921" y="3623952"/>
                  <a:pt x="7671494" y="3621348"/>
                  <a:pt x="7666285" y="3621348"/>
                </a:cubicBezTo>
                <a:close/>
                <a:moveTo>
                  <a:pt x="4034266" y="3621348"/>
                </a:moveTo>
                <a:cubicBezTo>
                  <a:pt x="4039475" y="3621348"/>
                  <a:pt x="4044901" y="3623952"/>
                  <a:pt x="4050544" y="3629161"/>
                </a:cubicBezTo>
                <a:cubicBezTo>
                  <a:pt x="4084837" y="3659547"/>
                  <a:pt x="4112184" y="3689715"/>
                  <a:pt x="4132586" y="3719667"/>
                </a:cubicBezTo>
                <a:cubicBezTo>
                  <a:pt x="4135624" y="3724008"/>
                  <a:pt x="4137469" y="3727914"/>
                  <a:pt x="4138120" y="3731387"/>
                </a:cubicBezTo>
                <a:cubicBezTo>
                  <a:pt x="4138771" y="3734860"/>
                  <a:pt x="4139097" y="3740503"/>
                  <a:pt x="4139097" y="3748316"/>
                </a:cubicBezTo>
                <a:lnTo>
                  <a:pt x="4139097" y="4543338"/>
                </a:lnTo>
                <a:cubicBezTo>
                  <a:pt x="4139097" y="4556360"/>
                  <a:pt x="4136384" y="4565367"/>
                  <a:pt x="4130958" y="4570359"/>
                </a:cubicBezTo>
                <a:cubicBezTo>
                  <a:pt x="4125532" y="4575351"/>
                  <a:pt x="4116308" y="4577847"/>
                  <a:pt x="4103285" y="4577847"/>
                </a:cubicBezTo>
                <a:lnTo>
                  <a:pt x="3964596" y="4577847"/>
                </a:lnTo>
                <a:cubicBezTo>
                  <a:pt x="3951573" y="4577847"/>
                  <a:pt x="3942349" y="4575351"/>
                  <a:pt x="3936923" y="4570359"/>
                </a:cubicBezTo>
                <a:cubicBezTo>
                  <a:pt x="3931497" y="4565367"/>
                  <a:pt x="3928784" y="4556360"/>
                  <a:pt x="3928784" y="4543338"/>
                </a:cubicBezTo>
                <a:lnTo>
                  <a:pt x="3928784" y="4197591"/>
                </a:lnTo>
                <a:lnTo>
                  <a:pt x="3542017" y="4197591"/>
                </a:lnTo>
                <a:lnTo>
                  <a:pt x="3542017" y="4543338"/>
                </a:lnTo>
                <a:cubicBezTo>
                  <a:pt x="3542017" y="4556360"/>
                  <a:pt x="3539304" y="4565367"/>
                  <a:pt x="3533878" y="4570359"/>
                </a:cubicBezTo>
                <a:cubicBezTo>
                  <a:pt x="3528452" y="4575351"/>
                  <a:pt x="3519228" y="4577847"/>
                  <a:pt x="3506205" y="4577847"/>
                </a:cubicBezTo>
                <a:lnTo>
                  <a:pt x="3367516" y="4577847"/>
                </a:lnTo>
                <a:cubicBezTo>
                  <a:pt x="3354493" y="4577847"/>
                  <a:pt x="3345269" y="4575351"/>
                  <a:pt x="3339843" y="4570359"/>
                </a:cubicBezTo>
                <a:cubicBezTo>
                  <a:pt x="3334417" y="4565367"/>
                  <a:pt x="3331704" y="4556360"/>
                  <a:pt x="3331704" y="4543338"/>
                </a:cubicBezTo>
                <a:lnTo>
                  <a:pt x="3331704" y="3678646"/>
                </a:lnTo>
                <a:cubicBezTo>
                  <a:pt x="3331704" y="3665624"/>
                  <a:pt x="3334417" y="3656617"/>
                  <a:pt x="3339843" y="3651625"/>
                </a:cubicBezTo>
                <a:cubicBezTo>
                  <a:pt x="3345269" y="3646633"/>
                  <a:pt x="3354493" y="3644137"/>
                  <a:pt x="3367516" y="3644137"/>
                </a:cubicBezTo>
                <a:lnTo>
                  <a:pt x="3506205" y="3644137"/>
                </a:lnTo>
                <a:cubicBezTo>
                  <a:pt x="3519228" y="3644137"/>
                  <a:pt x="3528452" y="3646633"/>
                  <a:pt x="3533878" y="3651625"/>
                </a:cubicBezTo>
                <a:cubicBezTo>
                  <a:pt x="3539304" y="3656617"/>
                  <a:pt x="3542017" y="3665624"/>
                  <a:pt x="3542017" y="3678646"/>
                </a:cubicBezTo>
                <a:lnTo>
                  <a:pt x="3542017" y="4016579"/>
                </a:lnTo>
                <a:lnTo>
                  <a:pt x="3928784" y="4016579"/>
                </a:lnTo>
                <a:lnTo>
                  <a:pt x="3928784" y="3748316"/>
                </a:lnTo>
                <a:cubicBezTo>
                  <a:pt x="3928784" y="3740069"/>
                  <a:pt x="3929110" y="3734426"/>
                  <a:pt x="3929761" y="3731387"/>
                </a:cubicBezTo>
                <a:cubicBezTo>
                  <a:pt x="3930412" y="3728349"/>
                  <a:pt x="3932257" y="3724442"/>
                  <a:pt x="3935295" y="3719667"/>
                </a:cubicBezTo>
                <a:cubicBezTo>
                  <a:pt x="3954829" y="3691018"/>
                  <a:pt x="3982176" y="3660849"/>
                  <a:pt x="4017337" y="3629161"/>
                </a:cubicBezTo>
                <a:cubicBezTo>
                  <a:pt x="4020809" y="3626122"/>
                  <a:pt x="4023740" y="3624061"/>
                  <a:pt x="4026127" y="3622975"/>
                </a:cubicBezTo>
                <a:cubicBezTo>
                  <a:pt x="4028515" y="3621890"/>
                  <a:pt x="4031227" y="3621348"/>
                  <a:pt x="4034266" y="3621348"/>
                </a:cubicBezTo>
                <a:close/>
                <a:moveTo>
                  <a:pt x="4877637" y="3337458"/>
                </a:moveTo>
                <a:cubicBezTo>
                  <a:pt x="4913666" y="3337458"/>
                  <a:pt x="4942207" y="3347333"/>
                  <a:pt x="4963260" y="3367084"/>
                </a:cubicBezTo>
                <a:cubicBezTo>
                  <a:pt x="4984313" y="3386835"/>
                  <a:pt x="4994839" y="3414508"/>
                  <a:pt x="4994839" y="3450102"/>
                </a:cubicBezTo>
                <a:cubicBezTo>
                  <a:pt x="4994839" y="3485697"/>
                  <a:pt x="4984421" y="3513370"/>
                  <a:pt x="4963585" y="3533120"/>
                </a:cubicBezTo>
                <a:cubicBezTo>
                  <a:pt x="4942750" y="3552871"/>
                  <a:pt x="4914100" y="3562747"/>
                  <a:pt x="4877637" y="3562747"/>
                </a:cubicBezTo>
                <a:cubicBezTo>
                  <a:pt x="4842042" y="3562747"/>
                  <a:pt x="4813719" y="3552871"/>
                  <a:pt x="4792666" y="3533120"/>
                </a:cubicBezTo>
                <a:cubicBezTo>
                  <a:pt x="4771613" y="3513370"/>
                  <a:pt x="4761087" y="3485697"/>
                  <a:pt x="4761087" y="3450102"/>
                </a:cubicBezTo>
                <a:cubicBezTo>
                  <a:pt x="4761087" y="3414508"/>
                  <a:pt x="4771504" y="3386835"/>
                  <a:pt x="4792340" y="3367084"/>
                </a:cubicBezTo>
                <a:cubicBezTo>
                  <a:pt x="4813177" y="3347333"/>
                  <a:pt x="4841608" y="3337458"/>
                  <a:pt x="4877637" y="3337458"/>
                </a:cubicBezTo>
                <a:close/>
                <a:moveTo>
                  <a:pt x="4549472" y="3337458"/>
                </a:moveTo>
                <a:cubicBezTo>
                  <a:pt x="4585934" y="3337458"/>
                  <a:pt x="4614476" y="3347333"/>
                  <a:pt x="4635094" y="3367084"/>
                </a:cubicBezTo>
                <a:cubicBezTo>
                  <a:pt x="4655713" y="3386835"/>
                  <a:pt x="4666023" y="3414508"/>
                  <a:pt x="4666023" y="3450102"/>
                </a:cubicBezTo>
                <a:cubicBezTo>
                  <a:pt x="4666023" y="3486131"/>
                  <a:pt x="4655713" y="3513912"/>
                  <a:pt x="4635094" y="3533446"/>
                </a:cubicBezTo>
                <a:cubicBezTo>
                  <a:pt x="4614476" y="3552980"/>
                  <a:pt x="4585934" y="3562747"/>
                  <a:pt x="4549472" y="3562747"/>
                </a:cubicBezTo>
                <a:cubicBezTo>
                  <a:pt x="4513443" y="3562747"/>
                  <a:pt x="4484902" y="3552871"/>
                  <a:pt x="4463849" y="3533120"/>
                </a:cubicBezTo>
                <a:cubicBezTo>
                  <a:pt x="4442796" y="3513370"/>
                  <a:pt x="4432270" y="3485697"/>
                  <a:pt x="4432270" y="3450102"/>
                </a:cubicBezTo>
                <a:cubicBezTo>
                  <a:pt x="4432270" y="3414508"/>
                  <a:pt x="4443013" y="3386835"/>
                  <a:pt x="4464500" y="3367084"/>
                </a:cubicBezTo>
                <a:cubicBezTo>
                  <a:pt x="4485987" y="3347333"/>
                  <a:pt x="4514311" y="3337458"/>
                  <a:pt x="4549472" y="3337458"/>
                </a:cubicBezTo>
                <a:close/>
                <a:moveTo>
                  <a:pt x="5143447" y="0"/>
                </a:moveTo>
                <a:lnTo>
                  <a:pt x="11473127" y="0"/>
                </a:lnTo>
                <a:lnTo>
                  <a:pt x="11473127" y="8240532"/>
                </a:lnTo>
                <a:lnTo>
                  <a:pt x="4113300" y="8228957"/>
                </a:lnTo>
                <a:cubicBezTo>
                  <a:pt x="4113300" y="6941374"/>
                  <a:pt x="5280659" y="5725003"/>
                  <a:pt x="6079880" y="4480894"/>
                </a:cubicBezTo>
                <a:lnTo>
                  <a:pt x="6182562" y="4315239"/>
                </a:lnTo>
                <a:lnTo>
                  <a:pt x="6182562" y="4543338"/>
                </a:lnTo>
                <a:cubicBezTo>
                  <a:pt x="6182562" y="4556360"/>
                  <a:pt x="6185275" y="4565367"/>
                  <a:pt x="6190701" y="4570359"/>
                </a:cubicBezTo>
                <a:cubicBezTo>
                  <a:pt x="6196127" y="4575351"/>
                  <a:pt x="6205352" y="4577847"/>
                  <a:pt x="6218374" y="4577847"/>
                </a:cubicBezTo>
                <a:lnTo>
                  <a:pt x="6357063" y="4577847"/>
                </a:lnTo>
                <a:cubicBezTo>
                  <a:pt x="6370086" y="4577847"/>
                  <a:pt x="6379310" y="4575351"/>
                  <a:pt x="6384736" y="4570359"/>
                </a:cubicBezTo>
                <a:cubicBezTo>
                  <a:pt x="6390162" y="4565367"/>
                  <a:pt x="6392875" y="4556360"/>
                  <a:pt x="6392875" y="4543338"/>
                </a:cubicBezTo>
                <a:lnTo>
                  <a:pt x="6392875" y="3948651"/>
                </a:lnTo>
                <a:lnTo>
                  <a:pt x="6460062" y="3815382"/>
                </a:lnTo>
                <a:lnTo>
                  <a:pt x="6587561" y="3815382"/>
                </a:lnTo>
                <a:cubicBezTo>
                  <a:pt x="6594072" y="3815382"/>
                  <a:pt x="6598630" y="3815056"/>
                  <a:pt x="6601234" y="3814406"/>
                </a:cubicBezTo>
                <a:cubicBezTo>
                  <a:pt x="6603839" y="3813754"/>
                  <a:pt x="6607094" y="3812344"/>
                  <a:pt x="6611001" y="3810173"/>
                </a:cubicBezTo>
                <a:cubicBezTo>
                  <a:pt x="6634442" y="3794112"/>
                  <a:pt x="6658967" y="3771757"/>
                  <a:pt x="6684578" y="3743107"/>
                </a:cubicBezTo>
                <a:cubicBezTo>
                  <a:pt x="6688919" y="3738332"/>
                  <a:pt x="6691089" y="3733992"/>
                  <a:pt x="6691089" y="3730085"/>
                </a:cubicBezTo>
                <a:cubicBezTo>
                  <a:pt x="6691089" y="3726612"/>
                  <a:pt x="6688919" y="3722054"/>
                  <a:pt x="6684578" y="3716412"/>
                </a:cubicBezTo>
                <a:cubicBezTo>
                  <a:pt x="6658967" y="3687762"/>
                  <a:pt x="6634442" y="3665407"/>
                  <a:pt x="6611001" y="3649346"/>
                </a:cubicBezTo>
                <a:cubicBezTo>
                  <a:pt x="6607094" y="3646741"/>
                  <a:pt x="6603948" y="3645222"/>
                  <a:pt x="6601560" y="3644788"/>
                </a:cubicBezTo>
                <a:cubicBezTo>
                  <a:pt x="6599172" y="3644354"/>
                  <a:pt x="6594506" y="3644137"/>
                  <a:pt x="6587561" y="3644137"/>
                </a:cubicBezTo>
                <a:lnTo>
                  <a:pt x="6540033" y="3644137"/>
                </a:lnTo>
                <a:lnTo>
                  <a:pt x="6611604" y="3477813"/>
                </a:lnTo>
                <a:cubicBezTo>
                  <a:pt x="7039469" y="2380666"/>
                  <a:pt x="6883267" y="1242866"/>
                  <a:pt x="5143447" y="0"/>
                </a:cubicBezTo>
                <a:close/>
              </a:path>
            </a:pathLst>
          </a:custGeom>
          <a:solidFill>
            <a:srgbClr val="08162B"/>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de-DE" sz="10500">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88889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8162B"/>
        </a:soli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8449876-7725-6171-B7F0-49C42924DD4A}"/>
              </a:ext>
            </a:extLst>
          </p:cNvPr>
          <p:cNvSpPr>
            <a:spLocks noGrp="1"/>
          </p:cNvSpPr>
          <p:nvPr>
            <p:ph idx="1"/>
          </p:nvPr>
        </p:nvSpPr>
        <p:spPr>
          <a:xfrm>
            <a:off x="838200" y="1561756"/>
            <a:ext cx="3623351" cy="4155856"/>
          </a:xfrm>
        </p:spPr>
        <p:txBody>
          <a:bodyPr>
            <a:normAutofit/>
          </a:bodyPr>
          <a:lstStyle/>
          <a:p>
            <a:pPr marL="0" indent="0">
              <a:buNone/>
            </a:pPr>
            <a:r>
              <a:rPr lang="de-DE" sz="3000" dirty="0">
                <a:solidFill>
                  <a:schemeClr val="bg1"/>
                </a:solidFill>
              </a:rPr>
              <a:t>Kosten </a:t>
            </a:r>
            <a:r>
              <a:rPr lang="de-DE" sz="3000" dirty="0" err="1">
                <a:solidFill>
                  <a:schemeClr val="bg1"/>
                </a:solidFill>
              </a:rPr>
              <a:t>AquaConnect</a:t>
            </a:r>
            <a:endParaRPr lang="de-DE" sz="3000" dirty="0">
              <a:solidFill>
                <a:schemeClr val="bg1"/>
              </a:solidFill>
            </a:endParaRPr>
          </a:p>
          <a:p>
            <a:r>
              <a:rPr lang="de-DE" sz="2000" dirty="0">
                <a:solidFill>
                  <a:schemeClr val="bg1"/>
                </a:solidFill>
              </a:rPr>
              <a:t>Materialkosten</a:t>
            </a:r>
          </a:p>
          <a:p>
            <a:pPr lvl="1"/>
            <a:r>
              <a:rPr lang="de-DE" sz="1800" dirty="0">
                <a:solidFill>
                  <a:schemeClr val="bg1"/>
                </a:solidFill>
              </a:rPr>
              <a:t>ESP8266		5€</a:t>
            </a:r>
          </a:p>
          <a:p>
            <a:pPr lvl="1"/>
            <a:r>
              <a:rPr lang="de-DE" sz="1800" dirty="0">
                <a:solidFill>
                  <a:schemeClr val="bg1"/>
                </a:solidFill>
              </a:rPr>
              <a:t>Temperatursensor	1€</a:t>
            </a:r>
          </a:p>
          <a:p>
            <a:pPr lvl="1"/>
            <a:r>
              <a:rPr lang="de-DE" sz="1800" dirty="0">
                <a:solidFill>
                  <a:schemeClr val="bg1"/>
                </a:solidFill>
              </a:rPr>
              <a:t>Ultraschallsensor	1€</a:t>
            </a:r>
            <a:endParaRPr lang="de-DE" sz="1400" dirty="0">
              <a:solidFill>
                <a:schemeClr val="dk1"/>
              </a:solidFill>
            </a:endParaRPr>
          </a:p>
          <a:p>
            <a:pPr lvl="1"/>
            <a:r>
              <a:rPr lang="de-DE" sz="1800" dirty="0">
                <a:solidFill>
                  <a:schemeClr val="bg1"/>
                </a:solidFill>
              </a:rPr>
              <a:t>LED		15€</a:t>
            </a:r>
          </a:p>
          <a:p>
            <a:pPr lvl="1"/>
            <a:r>
              <a:rPr lang="de-DE" sz="1800" dirty="0">
                <a:solidFill>
                  <a:schemeClr val="bg1"/>
                </a:solidFill>
              </a:rPr>
              <a:t>Schrittmotor	1€</a:t>
            </a:r>
          </a:p>
          <a:p>
            <a:pPr lvl="1"/>
            <a:r>
              <a:rPr lang="de-DE" sz="1800" dirty="0">
                <a:solidFill>
                  <a:schemeClr val="bg1"/>
                </a:solidFill>
              </a:rPr>
              <a:t>Gehäuse		2€</a:t>
            </a:r>
            <a:endParaRPr lang="de-DE" sz="2000" dirty="0">
              <a:solidFill>
                <a:schemeClr val="bg1"/>
              </a:solidFill>
            </a:endParaRPr>
          </a:p>
          <a:p>
            <a:r>
              <a:rPr lang="de-DE" sz="2000" dirty="0">
                <a:solidFill>
                  <a:schemeClr val="bg1"/>
                </a:solidFill>
              </a:rPr>
              <a:t>Zusammenbau		5€</a:t>
            </a:r>
            <a:endParaRPr lang="de-DE" sz="2000" b="1" dirty="0">
              <a:solidFill>
                <a:schemeClr val="bg1"/>
              </a:solidFill>
            </a:endParaRPr>
          </a:p>
          <a:p>
            <a:r>
              <a:rPr lang="de-DE" sz="2000" dirty="0">
                <a:solidFill>
                  <a:schemeClr val="bg1"/>
                </a:solidFill>
                <a:latin typeface="Calibri" panose="020F0502020204030204" pitchFamily="34" charset="0"/>
              </a:rPr>
              <a:t>Versand &amp; Retoure	5€</a:t>
            </a:r>
          </a:p>
          <a:p>
            <a:r>
              <a:rPr lang="de-DE" sz="2000" b="1" dirty="0">
                <a:solidFill>
                  <a:schemeClr val="bg1"/>
                </a:solidFill>
              </a:rPr>
              <a:t>Gesamt 	             = </a:t>
            </a:r>
            <a:r>
              <a:rPr lang="de-DE" sz="2000" b="1" u="sng" dirty="0">
                <a:solidFill>
                  <a:schemeClr val="bg1"/>
                </a:solidFill>
              </a:rPr>
              <a:t>35€</a:t>
            </a:r>
            <a:r>
              <a:rPr lang="de-DE" sz="1000" dirty="0">
                <a:solidFill>
                  <a:schemeClr val="bg1"/>
                </a:solidFill>
              </a:rPr>
              <a:t>	</a:t>
            </a:r>
            <a:endParaRPr lang="de-DE" dirty="0">
              <a:solidFill>
                <a:schemeClr val="bg1"/>
              </a:solidFill>
            </a:endParaRPr>
          </a:p>
        </p:txBody>
      </p:sp>
      <p:sp>
        <p:nvSpPr>
          <p:cNvPr id="4" name="Inhaltsplatzhalter 2">
            <a:extLst>
              <a:ext uri="{FF2B5EF4-FFF2-40B4-BE49-F238E27FC236}">
                <a16:creationId xmlns:a16="http://schemas.microsoft.com/office/drawing/2014/main" id="{9D878951-D438-3516-DADA-A3D13E8C6288}"/>
              </a:ext>
            </a:extLst>
          </p:cNvPr>
          <p:cNvSpPr txBox="1">
            <a:spLocks/>
          </p:cNvSpPr>
          <p:nvPr/>
        </p:nvSpPr>
        <p:spPr>
          <a:xfrm>
            <a:off x="4461551" y="1561756"/>
            <a:ext cx="362335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3000">
                <a:solidFill>
                  <a:schemeClr val="bg1"/>
                </a:solidFill>
              </a:rPr>
              <a:t>Kosten </a:t>
            </a:r>
            <a:r>
              <a:rPr lang="de-DE" sz="3000" err="1">
                <a:solidFill>
                  <a:schemeClr val="bg1"/>
                </a:solidFill>
              </a:rPr>
              <a:t>AquaConnect</a:t>
            </a:r>
            <a:r>
              <a:rPr lang="de-DE" sz="3000">
                <a:solidFill>
                  <a:schemeClr val="bg1"/>
                </a:solidFill>
              </a:rPr>
              <a:t>+</a:t>
            </a:r>
          </a:p>
          <a:p>
            <a:pPr marL="228600" indent="-228600" algn="l" rtl="0" eaLnBrk="1" latinLnBrk="0" hangingPunct="1">
              <a:lnSpc>
                <a:spcPct val="90000"/>
              </a:lnSpc>
              <a:spcBef>
                <a:spcPts val="1000"/>
              </a:spcBef>
              <a:spcAft>
                <a:spcPts val="0"/>
              </a:spcAft>
              <a:buClrTx/>
              <a:buSzPts val="1600"/>
              <a:buFont typeface="Arial" panose="020B0604020202020204" pitchFamily="34" charset="0"/>
              <a:buChar char="•"/>
            </a:pPr>
            <a:r>
              <a:rPr lang="de-DE" sz="2000" kern="1200">
                <a:solidFill>
                  <a:srgbClr val="FFFFFF"/>
                </a:solidFill>
                <a:effectLst/>
                <a:latin typeface="Calibri" panose="020F0502020204030204" pitchFamily="34" charset="0"/>
                <a:ea typeface="+mn-ea"/>
                <a:cs typeface="+mn-cs"/>
              </a:rPr>
              <a:t>Serverkosten		15€</a:t>
            </a:r>
            <a:endParaRPr lang="de-DE" sz="2000">
              <a:effectLst/>
            </a:endParaRPr>
          </a:p>
          <a:p>
            <a:pPr marL="228600" indent="-228600" algn="l" rtl="0" eaLnBrk="1" latinLnBrk="0" hangingPunct="1">
              <a:lnSpc>
                <a:spcPct val="90000"/>
              </a:lnSpc>
              <a:spcBef>
                <a:spcPts val="1000"/>
              </a:spcBef>
              <a:spcAft>
                <a:spcPts val="0"/>
              </a:spcAft>
            </a:pPr>
            <a:r>
              <a:rPr lang="de-DE" sz="2000" kern="1200">
                <a:solidFill>
                  <a:srgbClr val="FFFFFF"/>
                </a:solidFill>
                <a:effectLst/>
                <a:latin typeface="Calibri" panose="020F0502020204030204" pitchFamily="34" charset="0"/>
                <a:ea typeface="+mn-ea"/>
                <a:cs typeface="+mn-cs"/>
              </a:rPr>
              <a:t>Wartung		2€</a:t>
            </a:r>
            <a:endParaRPr lang="de-DE" sz="1600">
              <a:effectLst/>
            </a:endParaRPr>
          </a:p>
          <a:p>
            <a:pPr marL="228600" indent="-228600" algn="l" rtl="0" eaLnBrk="1" latinLnBrk="0" hangingPunct="1">
              <a:lnSpc>
                <a:spcPct val="90000"/>
              </a:lnSpc>
              <a:spcBef>
                <a:spcPts val="1000"/>
              </a:spcBef>
              <a:spcAft>
                <a:spcPts val="0"/>
              </a:spcAft>
            </a:pPr>
            <a:r>
              <a:rPr lang="de-DE" sz="2000" kern="1200">
                <a:solidFill>
                  <a:srgbClr val="FFFFFF"/>
                </a:solidFill>
                <a:effectLst/>
                <a:latin typeface="Calibri" panose="020F0502020204030204" pitchFamily="34" charset="0"/>
                <a:ea typeface="+mn-ea"/>
                <a:cs typeface="+mn-cs"/>
              </a:rPr>
              <a:t>Lizenzgebühren	1,5€</a:t>
            </a:r>
            <a:endParaRPr lang="de-DE" sz="1600">
              <a:effectLst/>
            </a:endParaRPr>
          </a:p>
          <a:p>
            <a:pPr marL="228600" indent="-228600" algn="l" rtl="0" eaLnBrk="1" latinLnBrk="0" hangingPunct="1">
              <a:lnSpc>
                <a:spcPct val="90000"/>
              </a:lnSpc>
              <a:spcBef>
                <a:spcPts val="1000"/>
              </a:spcBef>
              <a:spcAft>
                <a:spcPts val="0"/>
              </a:spcAft>
            </a:pPr>
            <a:r>
              <a:rPr lang="de-DE" sz="2000" kern="1200">
                <a:solidFill>
                  <a:srgbClr val="FFFFFF"/>
                </a:solidFill>
                <a:effectLst/>
                <a:latin typeface="Calibri" panose="020F0502020204030204" pitchFamily="34" charset="0"/>
                <a:ea typeface="+mn-ea"/>
                <a:cs typeface="+mn-cs"/>
              </a:rPr>
              <a:t>Kundensupport 	3€</a:t>
            </a:r>
            <a:endParaRPr lang="de-DE" sz="2000">
              <a:solidFill>
                <a:srgbClr val="FFFFFF"/>
              </a:solidFill>
              <a:latin typeface="Calibri" panose="020F0502020204030204" pitchFamily="34" charset="0"/>
            </a:endParaRPr>
          </a:p>
          <a:p>
            <a:pPr marL="0" indent="0" algn="l" rtl="0" eaLnBrk="1" latinLnBrk="0" hangingPunct="1">
              <a:lnSpc>
                <a:spcPct val="90000"/>
              </a:lnSpc>
              <a:spcBef>
                <a:spcPts val="1000"/>
              </a:spcBef>
              <a:spcAft>
                <a:spcPts val="0"/>
              </a:spcAft>
              <a:buNone/>
            </a:pPr>
            <a:r>
              <a:rPr lang="de-DE" sz="1800" kern="1200">
                <a:solidFill>
                  <a:srgbClr val="FFFFFF"/>
                </a:solidFill>
                <a:effectLst/>
                <a:latin typeface="Calibri" panose="020F0502020204030204" pitchFamily="34" charset="0"/>
                <a:ea typeface="+mn-ea"/>
                <a:cs typeface="+mn-cs"/>
              </a:rPr>
              <a:t>		</a:t>
            </a:r>
            <a:r>
              <a:rPr lang="de-DE" sz="1800">
                <a:solidFill>
                  <a:srgbClr val="FFFFFF"/>
                </a:solidFill>
                <a:latin typeface="Calibri" panose="020F0502020204030204" pitchFamily="34" charset="0"/>
              </a:rPr>
              <a:t>              </a:t>
            </a:r>
            <a:r>
              <a:rPr lang="de-DE" sz="1800" kern="1200">
                <a:solidFill>
                  <a:srgbClr val="FFFFFF"/>
                </a:solidFill>
                <a:effectLst/>
                <a:latin typeface="Calibri" panose="020F0502020204030204" pitchFamily="34" charset="0"/>
                <a:ea typeface="+mn-ea"/>
                <a:cs typeface="+mn-cs"/>
              </a:rPr>
              <a:t>= </a:t>
            </a:r>
            <a:r>
              <a:rPr lang="de-DE" sz="1800" b="1" u="sng" kern="1200">
                <a:solidFill>
                  <a:srgbClr val="FFFFFF"/>
                </a:solidFill>
                <a:effectLst/>
                <a:latin typeface="Calibri" panose="020F0502020204030204" pitchFamily="34" charset="0"/>
                <a:ea typeface="+mn-ea"/>
                <a:cs typeface="+mn-cs"/>
              </a:rPr>
              <a:t>21,50€</a:t>
            </a:r>
          </a:p>
        </p:txBody>
      </p:sp>
      <p:sp>
        <p:nvSpPr>
          <p:cNvPr id="7" name="Inhaltsplatzhalter 2">
            <a:extLst>
              <a:ext uri="{FF2B5EF4-FFF2-40B4-BE49-F238E27FC236}">
                <a16:creationId xmlns:a16="http://schemas.microsoft.com/office/drawing/2014/main" id="{AB8A80F9-3B61-600B-9B50-54BBC5F4118D}"/>
              </a:ext>
            </a:extLst>
          </p:cNvPr>
          <p:cNvSpPr txBox="1">
            <a:spLocks/>
          </p:cNvSpPr>
          <p:nvPr/>
        </p:nvSpPr>
        <p:spPr>
          <a:xfrm>
            <a:off x="8319148" y="1561756"/>
            <a:ext cx="363189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3000">
                <a:solidFill>
                  <a:schemeClr val="bg1"/>
                </a:solidFill>
              </a:rPr>
              <a:t>Gemeinkosten</a:t>
            </a:r>
          </a:p>
          <a:p>
            <a:r>
              <a:rPr lang="de-DE" sz="1800" kern="1200">
                <a:solidFill>
                  <a:srgbClr val="FFFFFF"/>
                </a:solidFill>
                <a:effectLst/>
                <a:latin typeface="Calibri" panose="020F0502020204030204" pitchFamily="34" charset="0"/>
                <a:ea typeface="+mn-ea"/>
                <a:cs typeface="+mn-cs"/>
              </a:rPr>
              <a:t>F&amp;E 			2€</a:t>
            </a:r>
            <a:endParaRPr lang="de-DE" sz="2000" kern="1200">
              <a:solidFill>
                <a:schemeClr val="bg1"/>
              </a:solidFill>
              <a:effectLst/>
              <a:latin typeface="Calibri" panose="020F0502020204030204" pitchFamily="34" charset="0"/>
              <a:ea typeface="+mn-ea"/>
              <a:cs typeface="+mn-cs"/>
            </a:endParaRPr>
          </a:p>
          <a:p>
            <a:r>
              <a:rPr lang="de-DE" sz="2000">
                <a:solidFill>
                  <a:schemeClr val="bg1"/>
                </a:solidFill>
                <a:latin typeface="Calibri" panose="020F0502020204030204" pitchFamily="34" charset="0"/>
              </a:rPr>
              <a:t>Marketing		5€</a:t>
            </a:r>
          </a:p>
          <a:p>
            <a:r>
              <a:rPr lang="de-DE" sz="2000">
                <a:solidFill>
                  <a:schemeClr val="bg1"/>
                </a:solidFill>
                <a:latin typeface="Calibri" panose="020F0502020204030204" pitchFamily="34" charset="0"/>
              </a:rPr>
              <a:t>Personal		5€</a:t>
            </a:r>
          </a:p>
          <a:p>
            <a:pPr marL="0" indent="0">
              <a:buNone/>
            </a:pPr>
            <a:r>
              <a:rPr lang="de-DE" sz="2000">
                <a:solidFill>
                  <a:schemeClr val="bg1"/>
                </a:solidFill>
                <a:latin typeface="Calibri" panose="020F0502020204030204" pitchFamily="34" charset="0"/>
              </a:rPr>
              <a:t>		             = </a:t>
            </a:r>
            <a:r>
              <a:rPr lang="de-DE" sz="2000" b="1" u="sng">
                <a:solidFill>
                  <a:schemeClr val="bg1"/>
                </a:solidFill>
                <a:latin typeface="Calibri" panose="020F0502020204030204" pitchFamily="34" charset="0"/>
              </a:rPr>
              <a:t>12€</a:t>
            </a:r>
          </a:p>
        </p:txBody>
      </p:sp>
      <p:sp>
        <p:nvSpPr>
          <p:cNvPr id="8" name="Textfeld 7">
            <a:extLst>
              <a:ext uri="{FF2B5EF4-FFF2-40B4-BE49-F238E27FC236}">
                <a16:creationId xmlns:a16="http://schemas.microsoft.com/office/drawing/2014/main" id="{B9CEE437-C9AE-FFBF-66C2-B0B808131877}"/>
              </a:ext>
            </a:extLst>
          </p:cNvPr>
          <p:cNvSpPr txBox="1"/>
          <p:nvPr/>
        </p:nvSpPr>
        <p:spPr>
          <a:xfrm>
            <a:off x="838200" y="5982605"/>
            <a:ext cx="3389107" cy="400110"/>
          </a:xfrm>
          <a:prstGeom prst="rect">
            <a:avLst/>
          </a:prstGeom>
          <a:noFill/>
        </p:spPr>
        <p:txBody>
          <a:bodyPr wrap="square" rtlCol="0">
            <a:spAutoFit/>
          </a:bodyPr>
          <a:lstStyle/>
          <a:p>
            <a:r>
              <a:rPr lang="de-DE" sz="2000">
                <a:solidFill>
                  <a:schemeClr val="bg1"/>
                </a:solidFill>
                <a:sym typeface="Wingdings" panose="05000000000000000000" pitchFamily="2" charset="2"/>
              </a:rPr>
              <a:t> </a:t>
            </a:r>
            <a:r>
              <a:rPr lang="de-DE" sz="2000">
                <a:solidFill>
                  <a:schemeClr val="bg1"/>
                </a:solidFill>
              </a:rPr>
              <a:t>20 000 x 35 € = </a:t>
            </a:r>
            <a:r>
              <a:rPr lang="de-DE" sz="2000" u="sng">
                <a:solidFill>
                  <a:schemeClr val="bg1"/>
                </a:solidFill>
              </a:rPr>
              <a:t>700 000 €</a:t>
            </a:r>
            <a:endParaRPr lang="de-DE" sz="2000" u="sng"/>
          </a:p>
        </p:txBody>
      </p:sp>
      <p:sp>
        <p:nvSpPr>
          <p:cNvPr id="10" name="Textfeld 9">
            <a:extLst>
              <a:ext uri="{FF2B5EF4-FFF2-40B4-BE49-F238E27FC236}">
                <a16:creationId xmlns:a16="http://schemas.microsoft.com/office/drawing/2014/main" id="{1DB475A4-CA56-C3FF-4729-74436097EE47}"/>
              </a:ext>
            </a:extLst>
          </p:cNvPr>
          <p:cNvSpPr txBox="1"/>
          <p:nvPr/>
        </p:nvSpPr>
        <p:spPr>
          <a:xfrm>
            <a:off x="4461551" y="5982605"/>
            <a:ext cx="3389107" cy="400110"/>
          </a:xfrm>
          <a:prstGeom prst="rect">
            <a:avLst/>
          </a:prstGeom>
          <a:noFill/>
        </p:spPr>
        <p:txBody>
          <a:bodyPr wrap="square" rtlCol="0">
            <a:spAutoFit/>
          </a:bodyPr>
          <a:lstStyle/>
          <a:p>
            <a:r>
              <a:rPr lang="de-DE" sz="2000">
                <a:solidFill>
                  <a:schemeClr val="bg1"/>
                </a:solidFill>
                <a:sym typeface="Wingdings" panose="05000000000000000000" pitchFamily="2" charset="2"/>
              </a:rPr>
              <a:t> </a:t>
            </a:r>
            <a:r>
              <a:rPr lang="de-DE" sz="2000">
                <a:solidFill>
                  <a:schemeClr val="bg1"/>
                </a:solidFill>
              </a:rPr>
              <a:t>6 000 x 21,50 € = </a:t>
            </a:r>
            <a:r>
              <a:rPr lang="de-DE" sz="2000" u="sng">
                <a:solidFill>
                  <a:schemeClr val="bg1"/>
                </a:solidFill>
              </a:rPr>
              <a:t>129 000 €</a:t>
            </a:r>
            <a:endParaRPr lang="de-DE" sz="2000" u="sng"/>
          </a:p>
        </p:txBody>
      </p:sp>
      <p:sp>
        <p:nvSpPr>
          <p:cNvPr id="11" name="Textfeld 10">
            <a:extLst>
              <a:ext uri="{FF2B5EF4-FFF2-40B4-BE49-F238E27FC236}">
                <a16:creationId xmlns:a16="http://schemas.microsoft.com/office/drawing/2014/main" id="{E73F1CEF-04FE-9B9C-FF63-C03E925D9C87}"/>
              </a:ext>
            </a:extLst>
          </p:cNvPr>
          <p:cNvSpPr txBox="1"/>
          <p:nvPr/>
        </p:nvSpPr>
        <p:spPr>
          <a:xfrm>
            <a:off x="8319600" y="5982605"/>
            <a:ext cx="3389107" cy="400110"/>
          </a:xfrm>
          <a:prstGeom prst="rect">
            <a:avLst/>
          </a:prstGeom>
          <a:noFill/>
        </p:spPr>
        <p:txBody>
          <a:bodyPr wrap="square" rtlCol="0">
            <a:spAutoFit/>
          </a:bodyPr>
          <a:lstStyle/>
          <a:p>
            <a:r>
              <a:rPr lang="de-DE" sz="2000">
                <a:solidFill>
                  <a:schemeClr val="bg1"/>
                </a:solidFill>
                <a:sym typeface="Wingdings" panose="05000000000000000000" pitchFamily="2" charset="2"/>
              </a:rPr>
              <a:t> </a:t>
            </a:r>
            <a:r>
              <a:rPr lang="de-DE" sz="2000">
                <a:solidFill>
                  <a:schemeClr val="bg1"/>
                </a:solidFill>
              </a:rPr>
              <a:t>20 000 x 12 € = </a:t>
            </a:r>
            <a:r>
              <a:rPr lang="de-DE" sz="2000" u="sng">
                <a:solidFill>
                  <a:schemeClr val="bg1"/>
                </a:solidFill>
              </a:rPr>
              <a:t>240 000 €</a:t>
            </a:r>
            <a:endParaRPr lang="de-DE" sz="2000" u="sng"/>
          </a:p>
        </p:txBody>
      </p:sp>
      <p:sp>
        <p:nvSpPr>
          <p:cNvPr id="14" name="Titel 4">
            <a:extLst>
              <a:ext uri="{FF2B5EF4-FFF2-40B4-BE49-F238E27FC236}">
                <a16:creationId xmlns:a16="http://schemas.microsoft.com/office/drawing/2014/main" id="{4572177B-653A-CE21-D6F4-8C2F5EDD8399}"/>
              </a:ext>
            </a:extLst>
          </p:cNvPr>
          <p:cNvSpPr>
            <a:spLocks noGrp="1"/>
          </p:cNvSpPr>
          <p:nvPr>
            <p:ph type="title"/>
          </p:nvPr>
        </p:nvSpPr>
        <p:spPr>
          <a:xfrm>
            <a:off x="838200" y="365125"/>
            <a:ext cx="10515600" cy="1325563"/>
          </a:xfrm>
        </p:spPr>
        <p:txBody>
          <a:bodyPr/>
          <a:lstStyle/>
          <a:p>
            <a:r>
              <a:rPr lang="de-DE" sz="4800">
                <a:solidFill>
                  <a:schemeClr val="bg1"/>
                </a:solidFill>
                <a:latin typeface="ADLaM Display" panose="02010000000000000000" pitchFamily="2" charset="0"/>
                <a:ea typeface="ADLaM Display" panose="02010000000000000000" pitchFamily="2" charset="0"/>
                <a:cs typeface="ADLaM Display" panose="02010000000000000000" pitchFamily="2" charset="0"/>
              </a:rPr>
              <a:t>BUSINESS</a:t>
            </a:r>
            <a:r>
              <a:rPr lang="de-DE"/>
              <a:t> </a:t>
            </a:r>
            <a:r>
              <a:rPr lang="de-DE" sz="4800">
                <a:solidFill>
                  <a:schemeClr val="bg1"/>
                </a:solidFill>
                <a:latin typeface="ADLaM Display" panose="02010000000000000000" pitchFamily="2" charset="0"/>
                <a:ea typeface="ADLaM Display" panose="02010000000000000000" pitchFamily="2" charset="0"/>
                <a:cs typeface="ADLaM Display" panose="02010000000000000000" pitchFamily="2" charset="0"/>
              </a:rPr>
              <a:t>CASE</a:t>
            </a:r>
          </a:p>
        </p:txBody>
      </p:sp>
    </p:spTree>
    <p:extLst>
      <p:ext uri="{BB962C8B-B14F-4D97-AF65-F5344CB8AC3E}">
        <p14:creationId xmlns:p14="http://schemas.microsoft.com/office/powerpoint/2010/main" val="253596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8162B"/>
        </a:soli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33FA267-74AE-AC5D-6DD8-A1631DB8FB84}"/>
              </a:ext>
            </a:extLst>
          </p:cNvPr>
          <p:cNvSpPr>
            <a:spLocks noGrp="1"/>
          </p:cNvSpPr>
          <p:nvPr>
            <p:ph idx="1"/>
          </p:nvPr>
        </p:nvSpPr>
        <p:spPr>
          <a:xfrm>
            <a:off x="838200" y="1825625"/>
            <a:ext cx="10515600" cy="4351338"/>
          </a:xfrm>
        </p:spPr>
        <p:txBody>
          <a:bodyPr>
            <a:normAutofit/>
          </a:bodyPr>
          <a:lstStyle/>
          <a:p>
            <a:pPr marL="0" indent="0">
              <a:buNone/>
            </a:pPr>
            <a:r>
              <a:rPr lang="de-DE">
                <a:solidFill>
                  <a:schemeClr val="bg1"/>
                </a:solidFill>
              </a:rPr>
              <a:t>Gewinn Jahr 1</a:t>
            </a:r>
            <a:endParaRPr lang="de-DE" sz="2400">
              <a:solidFill>
                <a:schemeClr val="bg1"/>
              </a:solidFill>
            </a:endParaRPr>
          </a:p>
          <a:p>
            <a:pPr marL="0" indent="0">
              <a:buNone/>
            </a:pPr>
            <a:r>
              <a:rPr lang="de-DE" sz="2000" b="0">
                <a:solidFill>
                  <a:schemeClr val="bg1"/>
                </a:solidFill>
              </a:rPr>
              <a:t>   2 240 000 € Umsatz </a:t>
            </a:r>
          </a:p>
          <a:p>
            <a:pPr marL="0" indent="0">
              <a:buNone/>
            </a:pPr>
            <a:r>
              <a:rPr lang="de-DE" sz="2000">
                <a:solidFill>
                  <a:schemeClr val="bg1"/>
                </a:solidFill>
              </a:rPr>
              <a:t>-     700 000 € Kosten </a:t>
            </a:r>
            <a:r>
              <a:rPr lang="de-DE" sz="2000" err="1">
                <a:solidFill>
                  <a:schemeClr val="bg1"/>
                </a:solidFill>
              </a:rPr>
              <a:t>AquaConnect</a:t>
            </a:r>
            <a:endParaRPr lang="de-DE" sz="2000">
              <a:solidFill>
                <a:schemeClr val="bg1"/>
              </a:solidFill>
            </a:endParaRPr>
          </a:p>
          <a:p>
            <a:pPr marL="0" indent="0">
              <a:buNone/>
            </a:pPr>
            <a:r>
              <a:rPr lang="de-DE" sz="2000">
                <a:solidFill>
                  <a:schemeClr val="bg1"/>
                </a:solidFill>
              </a:rPr>
              <a:t>-     129 000 € Kosten </a:t>
            </a:r>
            <a:r>
              <a:rPr lang="de-DE" sz="2000" err="1">
                <a:solidFill>
                  <a:schemeClr val="bg1"/>
                </a:solidFill>
              </a:rPr>
              <a:t>AquaConnect</a:t>
            </a:r>
            <a:r>
              <a:rPr lang="de-DE" sz="2000">
                <a:solidFill>
                  <a:schemeClr val="bg1"/>
                </a:solidFill>
              </a:rPr>
              <a:t> +</a:t>
            </a:r>
          </a:p>
          <a:p>
            <a:pPr marL="0" indent="0">
              <a:buNone/>
            </a:pPr>
            <a:r>
              <a:rPr lang="de-DE" sz="2000">
                <a:solidFill>
                  <a:schemeClr val="bg1"/>
                </a:solidFill>
              </a:rPr>
              <a:t>-     240 000 € Gemeinkosten</a:t>
            </a:r>
          </a:p>
          <a:p>
            <a:pPr marL="0" indent="0">
              <a:buNone/>
            </a:pPr>
            <a:r>
              <a:rPr lang="de-DE" sz="2000">
                <a:solidFill>
                  <a:schemeClr val="bg1"/>
                </a:solidFill>
              </a:rPr>
              <a:t>= </a:t>
            </a:r>
            <a:r>
              <a:rPr lang="de-DE" sz="2000" b="1" u="sng">
                <a:solidFill>
                  <a:schemeClr val="bg1"/>
                </a:solidFill>
              </a:rPr>
              <a:t>1 171 000 €</a:t>
            </a:r>
          </a:p>
        </p:txBody>
      </p:sp>
      <p:sp>
        <p:nvSpPr>
          <p:cNvPr id="7" name="Titel 4">
            <a:extLst>
              <a:ext uri="{FF2B5EF4-FFF2-40B4-BE49-F238E27FC236}">
                <a16:creationId xmlns:a16="http://schemas.microsoft.com/office/drawing/2014/main" id="{D616D00B-71CE-0017-3B24-D40F688C0433}"/>
              </a:ext>
            </a:extLst>
          </p:cNvPr>
          <p:cNvSpPr>
            <a:spLocks noGrp="1"/>
          </p:cNvSpPr>
          <p:nvPr>
            <p:ph type="title"/>
          </p:nvPr>
        </p:nvSpPr>
        <p:spPr>
          <a:xfrm>
            <a:off x="838200" y="365125"/>
            <a:ext cx="10515600" cy="1325563"/>
          </a:xfrm>
        </p:spPr>
        <p:txBody>
          <a:bodyPr/>
          <a:lstStyle/>
          <a:p>
            <a:r>
              <a:rPr lang="de-DE" sz="4800">
                <a:solidFill>
                  <a:schemeClr val="bg1"/>
                </a:solidFill>
                <a:latin typeface="ADLaM Display" panose="02010000000000000000" pitchFamily="2" charset="0"/>
                <a:ea typeface="ADLaM Display" panose="02010000000000000000" pitchFamily="2" charset="0"/>
                <a:cs typeface="ADLaM Display" panose="02010000000000000000" pitchFamily="2" charset="0"/>
              </a:rPr>
              <a:t>BUSINESS</a:t>
            </a:r>
            <a:r>
              <a:rPr lang="de-DE"/>
              <a:t> </a:t>
            </a:r>
            <a:r>
              <a:rPr lang="de-DE" sz="4800">
                <a:solidFill>
                  <a:schemeClr val="bg1"/>
                </a:solidFill>
                <a:latin typeface="ADLaM Display" panose="02010000000000000000" pitchFamily="2" charset="0"/>
                <a:ea typeface="ADLaM Display" panose="02010000000000000000" pitchFamily="2" charset="0"/>
                <a:cs typeface="ADLaM Display" panose="02010000000000000000" pitchFamily="2" charset="0"/>
              </a:rPr>
              <a:t>CASE</a:t>
            </a:r>
          </a:p>
        </p:txBody>
      </p:sp>
      <p:graphicFrame>
        <p:nvGraphicFramePr>
          <p:cNvPr id="8" name="Diagramm 7">
            <a:extLst>
              <a:ext uri="{FF2B5EF4-FFF2-40B4-BE49-F238E27FC236}">
                <a16:creationId xmlns:a16="http://schemas.microsoft.com/office/drawing/2014/main" id="{6E7BC044-724F-EEFB-236D-1E93405671D1}"/>
              </a:ext>
            </a:extLst>
          </p:cNvPr>
          <p:cNvGraphicFramePr/>
          <p:nvPr>
            <p:extLst>
              <p:ext uri="{D42A27DB-BD31-4B8C-83A1-F6EECF244321}">
                <p14:modId xmlns:p14="http://schemas.microsoft.com/office/powerpoint/2010/main" val="3898704422"/>
              </p:ext>
            </p:extLst>
          </p:nvPr>
        </p:nvGraphicFramePr>
        <p:xfrm>
          <a:off x="5707118" y="1690688"/>
          <a:ext cx="5937642" cy="50323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3435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8162B"/>
        </a:soli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33FA267-74AE-AC5D-6DD8-A1631DB8FB84}"/>
              </a:ext>
            </a:extLst>
          </p:cNvPr>
          <p:cNvSpPr>
            <a:spLocks noGrp="1"/>
          </p:cNvSpPr>
          <p:nvPr>
            <p:ph idx="1"/>
          </p:nvPr>
        </p:nvSpPr>
        <p:spPr>
          <a:xfrm>
            <a:off x="838199" y="2157413"/>
            <a:ext cx="5079600" cy="3386137"/>
          </a:xfrm>
        </p:spPr>
        <p:txBody>
          <a:bodyPr>
            <a:normAutofit/>
          </a:bodyPr>
          <a:lstStyle/>
          <a:p>
            <a:pPr marL="0" indent="0">
              <a:buNone/>
            </a:pPr>
            <a:r>
              <a:rPr lang="de-DE" sz="2600" b="1" dirty="0">
                <a:solidFill>
                  <a:schemeClr val="bg1"/>
                </a:solidFill>
              </a:rPr>
              <a:t>Kosten OHNE </a:t>
            </a:r>
            <a:r>
              <a:rPr lang="de-DE" sz="2600" b="1" dirty="0" err="1">
                <a:solidFill>
                  <a:schemeClr val="bg1"/>
                </a:solidFill>
              </a:rPr>
              <a:t>AquaConnect</a:t>
            </a:r>
            <a:r>
              <a:rPr lang="de-DE" sz="2600" b="1" dirty="0">
                <a:solidFill>
                  <a:schemeClr val="bg1"/>
                </a:solidFill>
              </a:rPr>
              <a:t> +</a:t>
            </a:r>
          </a:p>
          <a:p>
            <a:pPr marL="0" indent="0">
              <a:buNone/>
            </a:pPr>
            <a:r>
              <a:rPr lang="de-DE" sz="2600" dirty="0">
                <a:solidFill>
                  <a:schemeClr val="bg1"/>
                </a:solidFill>
              </a:rPr>
              <a:t>1x Fütterung pro Tag 	</a:t>
            </a:r>
            <a:br>
              <a:rPr lang="de-DE" sz="2600" dirty="0">
                <a:solidFill>
                  <a:schemeClr val="bg1"/>
                </a:solidFill>
              </a:rPr>
            </a:br>
            <a:r>
              <a:rPr lang="de-DE" sz="2600" dirty="0">
                <a:solidFill>
                  <a:schemeClr val="bg1"/>
                </a:solidFill>
              </a:rPr>
              <a:t>=   5 Minuten x 30€/h </a:t>
            </a:r>
            <a:br>
              <a:rPr lang="de-DE" sz="2600" dirty="0">
                <a:solidFill>
                  <a:schemeClr val="bg1"/>
                </a:solidFill>
              </a:rPr>
            </a:br>
            <a:r>
              <a:rPr lang="de-DE" sz="2600" dirty="0">
                <a:solidFill>
                  <a:schemeClr val="bg1"/>
                </a:solidFill>
              </a:rPr>
              <a:t>= 2,50€/Tag = </a:t>
            </a:r>
            <a:r>
              <a:rPr lang="de-DE" sz="2600" b="1" dirty="0">
                <a:solidFill>
                  <a:schemeClr val="bg1"/>
                </a:solidFill>
              </a:rPr>
              <a:t>913€/Jahr</a:t>
            </a:r>
          </a:p>
          <a:p>
            <a:pPr marL="0" indent="0">
              <a:buNone/>
            </a:pPr>
            <a:r>
              <a:rPr lang="de-DE" sz="1000" b="1" dirty="0">
                <a:solidFill>
                  <a:schemeClr val="bg1"/>
                </a:solidFill>
              </a:rPr>
              <a:t>  </a:t>
            </a:r>
          </a:p>
          <a:p>
            <a:pPr marL="0" indent="0">
              <a:buNone/>
            </a:pPr>
            <a:r>
              <a:rPr lang="de-DE" sz="2600" dirty="0">
                <a:solidFill>
                  <a:schemeClr val="bg1"/>
                </a:solidFill>
              </a:rPr>
              <a:t>2x Fütterungen pro Tag 	</a:t>
            </a:r>
            <a:br>
              <a:rPr lang="de-DE" sz="2600" dirty="0">
                <a:solidFill>
                  <a:schemeClr val="bg1"/>
                </a:solidFill>
              </a:rPr>
            </a:br>
            <a:r>
              <a:rPr lang="de-DE" sz="2600" dirty="0">
                <a:solidFill>
                  <a:schemeClr val="bg1"/>
                </a:solidFill>
              </a:rPr>
              <a:t>= 10 Minuten x 30€/h </a:t>
            </a:r>
            <a:br>
              <a:rPr lang="de-DE" sz="2600" dirty="0">
                <a:solidFill>
                  <a:schemeClr val="bg1"/>
                </a:solidFill>
              </a:rPr>
            </a:br>
            <a:r>
              <a:rPr lang="de-DE" sz="2600" dirty="0">
                <a:solidFill>
                  <a:schemeClr val="bg1"/>
                </a:solidFill>
              </a:rPr>
              <a:t>= 5,00€/Tag = </a:t>
            </a:r>
            <a:r>
              <a:rPr lang="de-DE" sz="2600" b="1" dirty="0">
                <a:solidFill>
                  <a:schemeClr val="bg1"/>
                </a:solidFill>
              </a:rPr>
              <a:t>1825€/Jahr</a:t>
            </a:r>
          </a:p>
          <a:p>
            <a:pPr marL="0" indent="0">
              <a:buNone/>
            </a:pPr>
            <a:endParaRPr lang="de-DE" b="1" dirty="0">
              <a:solidFill>
                <a:schemeClr val="bg1"/>
              </a:solidFill>
            </a:endParaRPr>
          </a:p>
        </p:txBody>
      </p:sp>
      <p:sp>
        <p:nvSpPr>
          <p:cNvPr id="5" name="Titel 4">
            <a:extLst>
              <a:ext uri="{FF2B5EF4-FFF2-40B4-BE49-F238E27FC236}">
                <a16:creationId xmlns:a16="http://schemas.microsoft.com/office/drawing/2014/main" id="{9085D07A-0B9A-8363-14C0-85DFDD92CB0C}"/>
              </a:ext>
            </a:extLst>
          </p:cNvPr>
          <p:cNvSpPr>
            <a:spLocks noGrp="1"/>
          </p:cNvSpPr>
          <p:nvPr>
            <p:ph type="title"/>
          </p:nvPr>
        </p:nvSpPr>
        <p:spPr/>
        <p:txBody>
          <a:bodyPr/>
          <a:lstStyle/>
          <a:p>
            <a:r>
              <a:rPr lang="de-DE" sz="4800">
                <a:solidFill>
                  <a:schemeClr val="bg1"/>
                </a:solidFill>
                <a:latin typeface="ADLaM Display" panose="02010000000000000000" pitchFamily="2" charset="0"/>
                <a:ea typeface="ADLaM Display" panose="02010000000000000000" pitchFamily="2" charset="0"/>
                <a:cs typeface="ADLaM Display" panose="02010000000000000000" pitchFamily="2" charset="0"/>
              </a:rPr>
              <a:t>BUSINESS</a:t>
            </a:r>
            <a:r>
              <a:rPr lang="de-DE"/>
              <a:t> </a:t>
            </a:r>
            <a:r>
              <a:rPr lang="de-DE" sz="4800">
                <a:solidFill>
                  <a:schemeClr val="bg1"/>
                </a:solidFill>
                <a:latin typeface="ADLaM Display" panose="02010000000000000000" pitchFamily="2" charset="0"/>
                <a:ea typeface="ADLaM Display" panose="02010000000000000000" pitchFamily="2" charset="0"/>
                <a:cs typeface="ADLaM Display" panose="02010000000000000000" pitchFamily="2" charset="0"/>
              </a:rPr>
              <a:t>CASE</a:t>
            </a:r>
          </a:p>
        </p:txBody>
      </p:sp>
      <p:sp>
        <p:nvSpPr>
          <p:cNvPr id="2" name="Inhaltsplatzhalter 2">
            <a:extLst>
              <a:ext uri="{FF2B5EF4-FFF2-40B4-BE49-F238E27FC236}">
                <a16:creationId xmlns:a16="http://schemas.microsoft.com/office/drawing/2014/main" id="{55164BD0-945E-F091-E0A9-880182B5BBD5}"/>
              </a:ext>
            </a:extLst>
          </p:cNvPr>
          <p:cNvSpPr txBox="1">
            <a:spLocks/>
          </p:cNvSpPr>
          <p:nvPr/>
        </p:nvSpPr>
        <p:spPr>
          <a:xfrm>
            <a:off x="6278400" y="2157413"/>
            <a:ext cx="5079600" cy="3386137"/>
          </a:xfrm>
          <a:prstGeom prst="rect">
            <a:avLst/>
          </a:prstGeom>
        </p:spPr>
        <p:txBody>
          <a:bodyPr vert="horz" lIns="91440" tIns="45720" rIns="91440" bIns="45720" rtlCol="0">
            <a:normAutofit/>
          </a:bodyPr>
          <a:lstStyle>
            <a:lvl1pPr indent="0">
              <a:lnSpc>
                <a:spcPct val="90000"/>
              </a:lnSpc>
              <a:spcBef>
                <a:spcPts val="1000"/>
              </a:spcBef>
              <a:buFont typeface="Arial" panose="020B0604020202020204" pitchFamily="34" charset="0"/>
              <a:buNone/>
              <a:defRPr sz="2800" b="1">
                <a:solidFill>
                  <a:schemeClr val="bg1"/>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sz="2600" dirty="0"/>
              <a:t>Kosten MIT </a:t>
            </a:r>
            <a:r>
              <a:rPr lang="de-DE" sz="2600" dirty="0" err="1"/>
              <a:t>AquaConnect</a:t>
            </a:r>
            <a:r>
              <a:rPr lang="de-DE" sz="2600" dirty="0"/>
              <a:t> +</a:t>
            </a:r>
          </a:p>
          <a:p>
            <a:r>
              <a:rPr lang="de-DE" sz="2600" b="0" dirty="0"/>
              <a:t>1x Futter nachfüllen alle 20 Tage</a:t>
            </a:r>
            <a:br>
              <a:rPr lang="de-DE" sz="2600" b="0" dirty="0"/>
            </a:br>
            <a:r>
              <a:rPr lang="de-DE" sz="2600" b="0" dirty="0"/>
              <a:t>= 5 Minuten x 30€/h </a:t>
            </a:r>
            <a:br>
              <a:rPr lang="de-DE" sz="2600" b="0" dirty="0"/>
            </a:br>
            <a:r>
              <a:rPr lang="de-DE" sz="2600" b="0" dirty="0"/>
              <a:t>= 2,50€/20 Tage = </a:t>
            </a:r>
            <a:r>
              <a:rPr lang="de-DE" sz="2600" dirty="0"/>
              <a:t>46€/Jahr</a:t>
            </a:r>
          </a:p>
          <a:p>
            <a:r>
              <a:rPr lang="de-DE" sz="1000" b="0" dirty="0"/>
              <a:t> </a:t>
            </a:r>
          </a:p>
          <a:p>
            <a:r>
              <a:rPr lang="de-DE" sz="2600" b="0" dirty="0"/>
              <a:t>1x Futter nachfüllen alle 10 Tage</a:t>
            </a:r>
            <a:br>
              <a:rPr lang="de-DE" sz="2600" b="0" dirty="0"/>
            </a:br>
            <a:r>
              <a:rPr lang="de-DE" sz="2600" b="0" dirty="0"/>
              <a:t>= 5 Minuten x 30€/h </a:t>
            </a:r>
            <a:br>
              <a:rPr lang="de-DE" sz="2600" b="0" dirty="0"/>
            </a:br>
            <a:r>
              <a:rPr lang="de-DE" sz="2600" b="0" dirty="0"/>
              <a:t>= 2,50€/10 Tage = </a:t>
            </a:r>
            <a:r>
              <a:rPr lang="de-DE" sz="2600" dirty="0"/>
              <a:t>91€/Jahr</a:t>
            </a:r>
          </a:p>
          <a:p>
            <a:endParaRPr lang="de-DE" sz="2400" dirty="0"/>
          </a:p>
          <a:p>
            <a:endParaRPr lang="de-DE" sz="2400" b="0" dirty="0"/>
          </a:p>
          <a:p>
            <a:endParaRPr lang="de-DE" sz="1000" dirty="0"/>
          </a:p>
          <a:p>
            <a:endParaRPr lang="de-DE" sz="1050" dirty="0"/>
          </a:p>
        </p:txBody>
      </p:sp>
      <p:sp>
        <p:nvSpPr>
          <p:cNvPr id="4" name="Textfeld 3">
            <a:extLst>
              <a:ext uri="{FF2B5EF4-FFF2-40B4-BE49-F238E27FC236}">
                <a16:creationId xmlns:a16="http://schemas.microsoft.com/office/drawing/2014/main" id="{BF04B658-ADAF-5157-D689-46759FC57800}"/>
              </a:ext>
            </a:extLst>
          </p:cNvPr>
          <p:cNvSpPr txBox="1"/>
          <p:nvPr/>
        </p:nvSpPr>
        <p:spPr>
          <a:xfrm>
            <a:off x="664579" y="5379333"/>
            <a:ext cx="9670368" cy="1323439"/>
          </a:xfrm>
          <a:prstGeom prst="rect">
            <a:avLst/>
          </a:prstGeom>
          <a:noFill/>
        </p:spPr>
        <p:txBody>
          <a:bodyPr wrap="square" rtlCol="0">
            <a:spAutoFit/>
          </a:bodyPr>
          <a:lstStyle/>
          <a:p>
            <a:pPr algn="ctr"/>
            <a:r>
              <a:rPr lang="de-DE" sz="2400" u="sng" dirty="0">
                <a:solidFill>
                  <a:schemeClr val="bg1"/>
                </a:solidFill>
              </a:rPr>
              <a:t>Ersparnis im 1. Jahr </a:t>
            </a:r>
            <a:br>
              <a:rPr lang="de-DE" sz="2400" dirty="0">
                <a:solidFill>
                  <a:schemeClr val="bg1"/>
                </a:solidFill>
              </a:rPr>
            </a:br>
            <a:r>
              <a:rPr lang="de-DE" sz="2400" dirty="0">
                <a:solidFill>
                  <a:schemeClr val="bg1"/>
                </a:solidFill>
              </a:rPr>
              <a:t>= 913€ – 139,99€ - 46€ = </a:t>
            </a:r>
            <a:r>
              <a:rPr lang="de-DE" sz="2800" b="1" dirty="0">
                <a:solidFill>
                  <a:schemeClr val="bg1"/>
                </a:solidFill>
              </a:rPr>
              <a:t>727€</a:t>
            </a:r>
            <a:br>
              <a:rPr lang="de-DE" sz="2400" dirty="0">
                <a:solidFill>
                  <a:schemeClr val="bg1"/>
                </a:solidFill>
              </a:rPr>
            </a:br>
            <a:r>
              <a:rPr lang="de-DE" sz="2400" dirty="0">
                <a:solidFill>
                  <a:schemeClr val="bg1"/>
                </a:solidFill>
              </a:rPr>
              <a:t>= 1825€ – 139,99€ - 91€ = </a:t>
            </a:r>
            <a:r>
              <a:rPr lang="de-DE" sz="2800" b="1" dirty="0">
                <a:solidFill>
                  <a:schemeClr val="bg1"/>
                </a:solidFill>
              </a:rPr>
              <a:t>1594€</a:t>
            </a:r>
            <a:endParaRPr lang="de-DE" sz="2400" b="1" dirty="0">
              <a:solidFill>
                <a:schemeClr val="bg1"/>
              </a:solidFill>
            </a:endParaRPr>
          </a:p>
        </p:txBody>
      </p:sp>
      <p:sp>
        <p:nvSpPr>
          <p:cNvPr id="6" name="Textfeld 5">
            <a:extLst>
              <a:ext uri="{FF2B5EF4-FFF2-40B4-BE49-F238E27FC236}">
                <a16:creationId xmlns:a16="http://schemas.microsoft.com/office/drawing/2014/main" id="{3735E0FE-6703-CE81-9BD6-FA75BDE93D31}"/>
              </a:ext>
            </a:extLst>
          </p:cNvPr>
          <p:cNvSpPr txBox="1"/>
          <p:nvPr/>
        </p:nvSpPr>
        <p:spPr>
          <a:xfrm>
            <a:off x="838198" y="1607563"/>
            <a:ext cx="10515599" cy="461665"/>
          </a:xfrm>
          <a:prstGeom prst="rect">
            <a:avLst/>
          </a:prstGeom>
          <a:noFill/>
        </p:spPr>
        <p:txBody>
          <a:bodyPr wrap="square" rtlCol="0">
            <a:spAutoFit/>
          </a:bodyPr>
          <a:lstStyle/>
          <a:p>
            <a:r>
              <a:rPr lang="de-DE" sz="2400" b="1">
                <a:solidFill>
                  <a:schemeClr val="bg1"/>
                </a:solidFill>
              </a:rPr>
              <a:t>Potentielle Einsparungen</a:t>
            </a:r>
          </a:p>
        </p:txBody>
      </p:sp>
    </p:spTree>
    <p:extLst>
      <p:ext uri="{BB962C8B-B14F-4D97-AF65-F5344CB8AC3E}">
        <p14:creationId xmlns:p14="http://schemas.microsoft.com/office/powerpoint/2010/main" val="409449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8162B"/>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41BD1A12-8464-C38F-2AE8-02466B16A792}"/>
              </a:ext>
            </a:extLst>
          </p:cNvPr>
          <p:cNvSpPr>
            <a:spLocks noGrp="1"/>
          </p:cNvSpPr>
          <p:nvPr>
            <p:ph type="title"/>
          </p:nvPr>
        </p:nvSpPr>
        <p:spPr>
          <a:xfrm>
            <a:off x="0" y="0"/>
            <a:ext cx="12192000" cy="6857999"/>
          </a:xfrm>
        </p:spPr>
        <p:txBody>
          <a:bodyPr>
            <a:normAutofit/>
          </a:bodyPr>
          <a:lstStyle/>
          <a:p>
            <a:pPr algn="ctr"/>
            <a:r>
              <a:rPr lang="de-DE" sz="8800" b="1">
                <a:solidFill>
                  <a:schemeClr val="bg1"/>
                </a:solidFill>
                <a:latin typeface="ADLaM Display" panose="02010000000000000000" pitchFamily="2" charset="77"/>
                <a:ea typeface="ADLaM Display" panose="02010000000000000000" pitchFamily="2" charset="77"/>
                <a:cs typeface="ADLaM Display" panose="02010000000000000000" pitchFamily="2" charset="77"/>
              </a:rPr>
              <a:t>verwendete Komponenten</a:t>
            </a:r>
          </a:p>
        </p:txBody>
      </p:sp>
    </p:spTree>
    <p:extLst>
      <p:ext uri="{BB962C8B-B14F-4D97-AF65-F5344CB8AC3E}">
        <p14:creationId xmlns:p14="http://schemas.microsoft.com/office/powerpoint/2010/main" val="364303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ieren 12">
            <a:extLst>
              <a:ext uri="{FF2B5EF4-FFF2-40B4-BE49-F238E27FC236}">
                <a16:creationId xmlns:a16="http://schemas.microsoft.com/office/drawing/2014/main" id="{7F2BB079-A697-0493-B10F-E6BED7ED7990}"/>
              </a:ext>
            </a:extLst>
          </p:cNvPr>
          <p:cNvGrpSpPr/>
          <p:nvPr/>
        </p:nvGrpSpPr>
        <p:grpSpPr>
          <a:xfrm>
            <a:off x="0" y="0"/>
            <a:ext cx="12192000" cy="6858000"/>
            <a:chOff x="3048000" y="1714500"/>
            <a:chExt cx="6096000" cy="3429000"/>
          </a:xfrm>
        </p:grpSpPr>
        <mc:AlternateContent xmlns:mc="http://schemas.openxmlformats.org/markup-compatibility/2006" xmlns:pslz="http://schemas.microsoft.com/office/powerpoint/2016/slidezoom">
          <mc:Choice Requires="pslz">
            <p:graphicFrame>
              <p:nvGraphicFramePr>
                <p:cNvPr id="5" name="Folienzoom 4">
                  <a:extLst>
                    <a:ext uri="{FF2B5EF4-FFF2-40B4-BE49-F238E27FC236}">
                      <a16:creationId xmlns:a16="http://schemas.microsoft.com/office/drawing/2014/main" id="{F57208B0-BB5A-13A1-54FA-2DA13D5549B1}"/>
                    </a:ext>
                  </a:extLst>
                </p:cNvPr>
                <p:cNvGraphicFramePr>
                  <a:graphicFrameLocks noChangeAspect="1"/>
                </p:cNvGraphicFramePr>
                <p:nvPr>
                  <p:extLst>
                    <p:ext uri="{D42A27DB-BD31-4B8C-83A1-F6EECF244321}">
                      <p14:modId xmlns:p14="http://schemas.microsoft.com/office/powerpoint/2010/main" val="3480369531"/>
                    </p:ext>
                  </p:extLst>
                </p:nvPr>
              </p:nvGraphicFramePr>
              <p:xfrm>
                <a:off x="3048000" y="1714500"/>
                <a:ext cx="3048000" cy="1714500"/>
              </p:xfrm>
              <a:graphic>
                <a:graphicData uri="http://schemas.microsoft.com/office/powerpoint/2016/slidezoom">
                  <pslz:sldZm>
                    <pslz:sldZmObj sldId="274" cId="128922968">
                      <pslz:zmPr id="{8F9F083D-B4B2-4D72-8937-D2A8F37DBD6B}" returnToParent="0" transitionDur="1000">
                        <p166:blipFill xmlns:p166="http://schemas.microsoft.com/office/powerpoint/2016/6/main">
                          <a:blip r:embed="rId2"/>
                          <a:stretch>
                            <a:fillRect/>
                          </a:stretch>
                        </p166:blipFill>
                        <p166:spPr xmlns:p166="http://schemas.microsoft.com/office/powerpoint/2016/6/main">
                          <a:xfrm>
                            <a:off x="0" y="0"/>
                            <a:ext cx="6096000" cy="3429000"/>
                          </a:xfrm>
                          <a:prstGeom prst="rect">
                            <a:avLst/>
                          </a:prstGeom>
                          <a:ln w="3175">
                            <a:solidFill>
                              <a:prstClr val="ltGray"/>
                            </a:solidFill>
                          </a:ln>
                        </p166:spPr>
                      </pslz:zmPr>
                    </pslz:sldZmObj>
                  </pslz:sldZm>
                </a:graphicData>
              </a:graphic>
            </p:graphicFrame>
          </mc:Choice>
          <mc:Fallback xmlns="">
            <p:pic>
              <p:nvPicPr>
                <p:cNvPr id="5" name="Folienzoom 4">
                  <a:hlinkClick r:id="rId3" action="ppaction://hlinksldjump"/>
                  <a:extLst>
                    <a:ext uri="{FF2B5EF4-FFF2-40B4-BE49-F238E27FC236}">
                      <a16:creationId xmlns:a16="http://schemas.microsoft.com/office/drawing/2014/main" id="{F57208B0-BB5A-13A1-54FA-2DA13D5549B1}"/>
                    </a:ext>
                  </a:extLst>
                </p:cNvPr>
                <p:cNvPicPr>
                  <a:picLocks noGrp="1" noRot="1" noChangeAspect="1" noMove="1" noResize="1" noEditPoints="1" noAdjustHandles="1" noChangeArrowheads="1" noChangeShapeType="1"/>
                </p:cNvPicPr>
                <p:nvPr/>
              </p:nvPicPr>
              <p:blipFill>
                <a:blip r:embed="rId4"/>
                <a:stretch>
                  <a:fillRect/>
                </a:stretch>
              </p:blipFill>
              <p:spPr>
                <a:xfrm>
                  <a:off x="0" y="0"/>
                  <a:ext cx="6096000" cy="3429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Folienzoom 6">
                  <a:extLst>
                    <a:ext uri="{FF2B5EF4-FFF2-40B4-BE49-F238E27FC236}">
                      <a16:creationId xmlns:a16="http://schemas.microsoft.com/office/drawing/2014/main" id="{1D133E6F-423A-B4CD-4327-B6BD099F07F7}"/>
                    </a:ext>
                  </a:extLst>
                </p:cNvPr>
                <p:cNvGraphicFramePr>
                  <a:graphicFrameLocks noChangeAspect="1"/>
                </p:cNvGraphicFramePr>
                <p:nvPr>
                  <p:extLst>
                    <p:ext uri="{D42A27DB-BD31-4B8C-83A1-F6EECF244321}">
                      <p14:modId xmlns:p14="http://schemas.microsoft.com/office/powerpoint/2010/main" val="2224385371"/>
                    </p:ext>
                  </p:extLst>
                </p:nvPr>
              </p:nvGraphicFramePr>
              <p:xfrm>
                <a:off x="6096000" y="1714500"/>
                <a:ext cx="3048000" cy="1714500"/>
              </p:xfrm>
              <a:graphic>
                <a:graphicData uri="http://schemas.microsoft.com/office/powerpoint/2016/slidezoom">
                  <pslz:sldZm>
                    <pslz:sldZmObj sldId="275" cId="2899769335">
                      <pslz:zmPr id="{85CE4E42-BD04-4EB9-8287-D82038A5FBF6}" returnToParent="0" transitionDur="1000">
                        <p166:blipFill xmlns:p166="http://schemas.microsoft.com/office/powerpoint/2016/6/main">
                          <a:blip r:embed="rId5"/>
                          <a:stretch>
                            <a:fillRect/>
                          </a:stretch>
                        </p166:blipFill>
                        <p166:spPr xmlns:p166="http://schemas.microsoft.com/office/powerpoint/2016/6/main">
                          <a:xfrm>
                            <a:off x="0" y="0"/>
                            <a:ext cx="6096000" cy="3429000"/>
                          </a:xfrm>
                          <a:prstGeom prst="rect">
                            <a:avLst/>
                          </a:prstGeom>
                          <a:ln w="3175">
                            <a:solidFill>
                              <a:prstClr val="ltGray"/>
                            </a:solidFill>
                          </a:ln>
                        </p166:spPr>
                      </pslz:zmPr>
                    </pslz:sldZmObj>
                  </pslz:sldZm>
                </a:graphicData>
              </a:graphic>
            </p:graphicFrame>
          </mc:Choice>
          <mc:Fallback xmlns="">
            <p:pic>
              <p:nvPicPr>
                <p:cNvPr id="7" name="Folienzoom 6">
                  <a:hlinkClick r:id="rId6" action="ppaction://hlinksldjump"/>
                  <a:extLst>
                    <a:ext uri="{FF2B5EF4-FFF2-40B4-BE49-F238E27FC236}">
                      <a16:creationId xmlns:a16="http://schemas.microsoft.com/office/drawing/2014/main" id="{1D133E6F-423A-B4CD-4327-B6BD099F07F7}"/>
                    </a:ext>
                  </a:extLst>
                </p:cNvPr>
                <p:cNvPicPr>
                  <a:picLocks noGrp="1" noRot="1" noChangeAspect="1" noMove="1" noResize="1" noEditPoints="1" noAdjustHandles="1" noChangeArrowheads="1" noChangeShapeType="1"/>
                </p:cNvPicPr>
                <p:nvPr/>
              </p:nvPicPr>
              <p:blipFill>
                <a:blip r:embed="rId7"/>
                <a:stretch>
                  <a:fillRect/>
                </a:stretch>
              </p:blipFill>
              <p:spPr>
                <a:xfrm>
                  <a:off x="6096000" y="0"/>
                  <a:ext cx="6096000" cy="3429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 name="Folienzoom 8">
                  <a:extLst>
                    <a:ext uri="{FF2B5EF4-FFF2-40B4-BE49-F238E27FC236}">
                      <a16:creationId xmlns:a16="http://schemas.microsoft.com/office/drawing/2014/main" id="{E4F7DF27-DD80-A297-8FAF-7D1F6373C1FD}"/>
                    </a:ext>
                  </a:extLst>
                </p:cNvPr>
                <p:cNvGraphicFramePr>
                  <a:graphicFrameLocks noChangeAspect="1"/>
                </p:cNvGraphicFramePr>
                <p:nvPr>
                  <p:extLst>
                    <p:ext uri="{D42A27DB-BD31-4B8C-83A1-F6EECF244321}">
                      <p14:modId xmlns:p14="http://schemas.microsoft.com/office/powerpoint/2010/main" val="4008142721"/>
                    </p:ext>
                  </p:extLst>
                </p:nvPr>
              </p:nvGraphicFramePr>
              <p:xfrm>
                <a:off x="3048000" y="3429000"/>
                <a:ext cx="3048000" cy="1714500"/>
              </p:xfrm>
              <a:graphic>
                <a:graphicData uri="http://schemas.microsoft.com/office/powerpoint/2016/slidezoom">
                  <pslz:sldZm>
                    <pslz:sldZmObj sldId="276" cId="49254300">
                      <pslz:zmPr id="{E77D731A-67D1-4320-81AF-AB78DEB81D92}" returnToParent="0" transitionDur="1000">
                        <p166:blipFill xmlns:p166="http://schemas.microsoft.com/office/powerpoint/2016/6/main">
                          <a:blip r:embed="rId8"/>
                          <a:stretch>
                            <a:fillRect/>
                          </a:stretch>
                        </p166:blipFill>
                        <p166:spPr xmlns:p166="http://schemas.microsoft.com/office/powerpoint/2016/6/main">
                          <a:xfrm>
                            <a:off x="0" y="0"/>
                            <a:ext cx="6096000" cy="3429000"/>
                          </a:xfrm>
                          <a:prstGeom prst="rect">
                            <a:avLst/>
                          </a:prstGeom>
                          <a:ln w="3175">
                            <a:solidFill>
                              <a:prstClr val="ltGray"/>
                            </a:solidFill>
                          </a:ln>
                        </p166:spPr>
                      </pslz:zmPr>
                    </pslz:sldZmObj>
                  </pslz:sldZm>
                </a:graphicData>
              </a:graphic>
            </p:graphicFrame>
          </mc:Choice>
          <mc:Fallback xmlns="">
            <p:pic>
              <p:nvPicPr>
                <p:cNvPr id="9" name="Folienzoom 8">
                  <a:hlinkClick r:id="rId9" action="ppaction://hlinksldjump"/>
                  <a:extLst>
                    <a:ext uri="{FF2B5EF4-FFF2-40B4-BE49-F238E27FC236}">
                      <a16:creationId xmlns:a16="http://schemas.microsoft.com/office/drawing/2014/main" id="{E4F7DF27-DD80-A297-8FAF-7D1F6373C1FD}"/>
                    </a:ext>
                  </a:extLst>
                </p:cNvPr>
                <p:cNvPicPr>
                  <a:picLocks noGrp="1" noRot="1" noChangeAspect="1" noMove="1" noResize="1" noEditPoints="1" noAdjustHandles="1" noChangeArrowheads="1" noChangeShapeType="1"/>
                </p:cNvPicPr>
                <p:nvPr/>
              </p:nvPicPr>
              <p:blipFill>
                <a:blip r:embed="rId10"/>
                <a:stretch>
                  <a:fillRect/>
                </a:stretch>
              </p:blipFill>
              <p:spPr>
                <a:xfrm>
                  <a:off x="0" y="3429000"/>
                  <a:ext cx="6096000" cy="34290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 name="Folienzoom 10">
                  <a:extLst>
                    <a:ext uri="{FF2B5EF4-FFF2-40B4-BE49-F238E27FC236}">
                      <a16:creationId xmlns:a16="http://schemas.microsoft.com/office/drawing/2014/main" id="{DFA62337-FDBD-F690-8664-695A13252EFA}"/>
                    </a:ext>
                  </a:extLst>
                </p:cNvPr>
                <p:cNvGraphicFramePr>
                  <a:graphicFrameLocks noChangeAspect="1"/>
                </p:cNvGraphicFramePr>
                <p:nvPr>
                  <p:extLst>
                    <p:ext uri="{D42A27DB-BD31-4B8C-83A1-F6EECF244321}">
                      <p14:modId xmlns:p14="http://schemas.microsoft.com/office/powerpoint/2010/main" val="1398560833"/>
                    </p:ext>
                  </p:extLst>
                </p:nvPr>
              </p:nvGraphicFramePr>
              <p:xfrm>
                <a:off x="6096000" y="3429000"/>
                <a:ext cx="3048000" cy="1714500"/>
              </p:xfrm>
              <a:graphic>
                <a:graphicData uri="http://schemas.microsoft.com/office/powerpoint/2016/slidezoom">
                  <pslz:sldZm>
                    <pslz:sldZmObj sldId="277" cId="1095071078">
                      <pslz:zmPr id="{97A4AF19-6A8F-4623-8339-0C25F9E59716}" returnToParent="0" transitionDur="1000">
                        <p166:blipFill xmlns:p166="http://schemas.microsoft.com/office/powerpoint/2016/6/main">
                          <a:blip r:embed="rId11"/>
                          <a:stretch>
                            <a:fillRect/>
                          </a:stretch>
                        </p166:blipFill>
                        <p166:spPr xmlns:p166="http://schemas.microsoft.com/office/powerpoint/2016/6/main">
                          <a:xfrm>
                            <a:off x="0" y="0"/>
                            <a:ext cx="6096000" cy="3429000"/>
                          </a:xfrm>
                          <a:prstGeom prst="rect">
                            <a:avLst/>
                          </a:prstGeom>
                          <a:ln w="3175">
                            <a:solidFill>
                              <a:prstClr val="ltGray"/>
                            </a:solidFill>
                          </a:ln>
                        </p166:spPr>
                      </pslz:zmPr>
                    </pslz:sldZmObj>
                  </pslz:sldZm>
                </a:graphicData>
              </a:graphic>
            </p:graphicFrame>
          </mc:Choice>
          <mc:Fallback xmlns="">
            <p:pic>
              <p:nvPicPr>
                <p:cNvPr id="11" name="Folienzoom 10">
                  <a:hlinkClick r:id="rId12" action="ppaction://hlinksldjump"/>
                  <a:extLst>
                    <a:ext uri="{FF2B5EF4-FFF2-40B4-BE49-F238E27FC236}">
                      <a16:creationId xmlns:a16="http://schemas.microsoft.com/office/drawing/2014/main" id="{DFA62337-FDBD-F690-8664-695A13252EFA}"/>
                    </a:ext>
                  </a:extLst>
                </p:cNvPr>
                <p:cNvPicPr>
                  <a:picLocks noGrp="1" noRot="1" noChangeAspect="1" noMove="1" noResize="1" noEditPoints="1" noAdjustHandles="1" noChangeArrowheads="1" noChangeShapeType="1"/>
                </p:cNvPicPr>
                <p:nvPr/>
              </p:nvPicPr>
              <p:blipFill>
                <a:blip r:embed="rId13"/>
                <a:stretch>
                  <a:fillRect/>
                </a:stretch>
              </p:blipFill>
              <p:spPr>
                <a:xfrm>
                  <a:off x="6096000" y="3429000"/>
                  <a:ext cx="6096000" cy="3429000"/>
                </a:xfrm>
                <a:prstGeom prst="rect">
                  <a:avLst/>
                </a:prstGeom>
                <a:ln w="3175">
                  <a:solidFill>
                    <a:prstClr val="ltGray"/>
                  </a:solidFill>
                </a:ln>
              </p:spPr>
            </p:pic>
          </mc:Fallback>
        </mc:AlternateContent>
      </p:grpSp>
    </p:spTree>
    <p:extLst>
      <p:ext uri="{BB962C8B-B14F-4D97-AF65-F5344CB8AC3E}">
        <p14:creationId xmlns:p14="http://schemas.microsoft.com/office/powerpoint/2010/main" val="2517675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D2441"/>
            </a:gs>
            <a:gs pos="100000">
              <a:srgbClr val="051429"/>
            </a:gs>
          </a:gsLst>
          <a:lin ang="5400000" scaled="0"/>
          <a:tileRect/>
        </a:gradFill>
        <a:effectLst/>
      </p:bgPr>
    </p:bg>
    <p:spTree>
      <p:nvGrpSpPr>
        <p:cNvPr id="1" name=""/>
        <p:cNvGrpSpPr/>
        <p:nvPr/>
      </p:nvGrpSpPr>
      <p:grpSpPr>
        <a:xfrm>
          <a:off x="0" y="0"/>
          <a:ext cx="0" cy="0"/>
          <a:chOff x="0" y="0"/>
          <a:chExt cx="0" cy="0"/>
        </a:xfrm>
      </p:grpSpPr>
      <p:pic>
        <p:nvPicPr>
          <p:cNvPr id="18" name="Grafik 17" descr="Ein Bild, das Wasser, Flüssigkeit, Türkis, Seifenblasen enthält.&#10;&#10;Automatisch generierte Beschreibung">
            <a:extLst>
              <a:ext uri="{FF2B5EF4-FFF2-40B4-BE49-F238E27FC236}">
                <a16:creationId xmlns:a16="http://schemas.microsoft.com/office/drawing/2014/main" id="{4D9403C2-3050-4F6F-EA0E-CC8CD66495A8}"/>
              </a:ext>
            </a:extLst>
          </p:cNvPr>
          <p:cNvPicPr>
            <a:picLocks noChangeAspect="1"/>
          </p:cNvPicPr>
          <p:nvPr/>
        </p:nvPicPr>
        <p:blipFill rotWithShape="1">
          <a:blip r:embed="rId3">
            <a:extLst>
              <a:ext uri="{28A0092B-C50C-407E-A947-70E740481C1C}">
                <a14:useLocalDpi xmlns:a14="http://schemas.microsoft.com/office/drawing/2010/main" val="0"/>
              </a:ext>
            </a:extLst>
          </a:blip>
          <a:srcRect l="164" t="20888" r="41158"/>
          <a:stretch/>
        </p:blipFill>
        <p:spPr>
          <a:xfrm>
            <a:off x="6736080" y="1432560"/>
            <a:ext cx="5455920" cy="5425440"/>
          </a:xfrm>
          <a:custGeom>
            <a:avLst/>
            <a:gdLst>
              <a:gd name="connsiteX0" fmla="*/ 5455920 w 5455920"/>
              <a:gd name="connsiteY0" fmla="*/ 0 h 5516880"/>
              <a:gd name="connsiteX1" fmla="*/ 5455920 w 5455920"/>
              <a:gd name="connsiteY1" fmla="*/ 5516880 h 5516880"/>
              <a:gd name="connsiteX2" fmla="*/ 0 w 5455920"/>
              <a:gd name="connsiteY2" fmla="*/ 5516880 h 5516880"/>
              <a:gd name="connsiteX3" fmla="*/ 5455920 w 5455920"/>
              <a:gd name="connsiteY3" fmla="*/ 0 h 5516880"/>
            </a:gdLst>
            <a:ahLst/>
            <a:cxnLst>
              <a:cxn ang="0">
                <a:pos x="connsiteX0" y="connsiteY0"/>
              </a:cxn>
              <a:cxn ang="0">
                <a:pos x="connsiteX1" y="connsiteY1"/>
              </a:cxn>
              <a:cxn ang="0">
                <a:pos x="connsiteX2" y="connsiteY2"/>
              </a:cxn>
              <a:cxn ang="0">
                <a:pos x="connsiteX3" y="connsiteY3"/>
              </a:cxn>
            </a:cxnLst>
            <a:rect l="l" t="t" r="r" b="b"/>
            <a:pathLst>
              <a:path w="5455920" h="5516880">
                <a:moveTo>
                  <a:pt x="5455920" y="0"/>
                </a:moveTo>
                <a:lnTo>
                  <a:pt x="5455920" y="5516880"/>
                </a:lnTo>
                <a:lnTo>
                  <a:pt x="0" y="5516880"/>
                </a:lnTo>
                <a:cubicBezTo>
                  <a:pt x="0" y="2469992"/>
                  <a:pt x="2442699" y="0"/>
                  <a:pt x="5455920" y="0"/>
                </a:cubicBezTo>
                <a:close/>
              </a:path>
            </a:pathLst>
          </a:custGeom>
        </p:spPr>
      </p:pic>
      <p:sp>
        <p:nvSpPr>
          <p:cNvPr id="12" name="Freihandform: Form 11">
            <a:extLst>
              <a:ext uri="{FF2B5EF4-FFF2-40B4-BE49-F238E27FC236}">
                <a16:creationId xmlns:a16="http://schemas.microsoft.com/office/drawing/2014/main" id="{C3BD2A76-1060-3361-5779-968446C80478}"/>
              </a:ext>
            </a:extLst>
          </p:cNvPr>
          <p:cNvSpPr/>
          <p:nvPr/>
        </p:nvSpPr>
        <p:spPr>
          <a:xfrm>
            <a:off x="-3528060" y="495300"/>
            <a:ext cx="2720340" cy="2720340"/>
          </a:xfrm>
          <a:custGeom>
            <a:avLst/>
            <a:gdLst>
              <a:gd name="connsiteX0" fmla="*/ 2720340 w 2720340"/>
              <a:gd name="connsiteY0" fmla="*/ 0 h 2720340"/>
              <a:gd name="connsiteX1" fmla="*/ 2720340 w 2720340"/>
              <a:gd name="connsiteY1" fmla="*/ 2720340 h 2720340"/>
              <a:gd name="connsiteX2" fmla="*/ 0 w 2720340"/>
              <a:gd name="connsiteY2" fmla="*/ 2720340 h 2720340"/>
              <a:gd name="connsiteX3" fmla="*/ 2720340 w 2720340"/>
              <a:gd name="connsiteY3" fmla="*/ 0 h 2720340"/>
            </a:gdLst>
            <a:ahLst/>
            <a:cxnLst>
              <a:cxn ang="0">
                <a:pos x="connsiteX0" y="connsiteY0"/>
              </a:cxn>
              <a:cxn ang="0">
                <a:pos x="connsiteX1" y="connsiteY1"/>
              </a:cxn>
              <a:cxn ang="0">
                <a:pos x="connsiteX2" y="connsiteY2"/>
              </a:cxn>
              <a:cxn ang="0">
                <a:pos x="connsiteX3" y="connsiteY3"/>
              </a:cxn>
            </a:cxnLst>
            <a:rect l="l" t="t" r="r" b="b"/>
            <a:pathLst>
              <a:path w="2720340" h="2720340">
                <a:moveTo>
                  <a:pt x="2720340" y="0"/>
                </a:moveTo>
                <a:lnTo>
                  <a:pt x="2720340" y="2720340"/>
                </a:lnTo>
                <a:lnTo>
                  <a:pt x="0" y="2720340"/>
                </a:lnTo>
                <a:cubicBezTo>
                  <a:pt x="0" y="1217938"/>
                  <a:pt x="1217938" y="0"/>
                  <a:pt x="2720340" y="0"/>
                </a:cubicBez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3" name="Freihandform: Form 12">
            <a:extLst>
              <a:ext uri="{FF2B5EF4-FFF2-40B4-BE49-F238E27FC236}">
                <a16:creationId xmlns:a16="http://schemas.microsoft.com/office/drawing/2014/main" id="{C65023DD-363A-8093-D194-34A807D44F5B}"/>
              </a:ext>
            </a:extLst>
          </p:cNvPr>
          <p:cNvSpPr/>
          <p:nvPr/>
        </p:nvSpPr>
        <p:spPr>
          <a:xfrm>
            <a:off x="8442960" y="3429000"/>
            <a:ext cx="3749040" cy="3429000"/>
          </a:xfrm>
          <a:custGeom>
            <a:avLst/>
            <a:gdLst>
              <a:gd name="connsiteX0" fmla="*/ 2720340 w 2720340"/>
              <a:gd name="connsiteY0" fmla="*/ 0 h 2720340"/>
              <a:gd name="connsiteX1" fmla="*/ 2720340 w 2720340"/>
              <a:gd name="connsiteY1" fmla="*/ 2720340 h 2720340"/>
              <a:gd name="connsiteX2" fmla="*/ 0 w 2720340"/>
              <a:gd name="connsiteY2" fmla="*/ 2720340 h 2720340"/>
              <a:gd name="connsiteX3" fmla="*/ 2720340 w 2720340"/>
              <a:gd name="connsiteY3" fmla="*/ 0 h 2720340"/>
            </a:gdLst>
            <a:ahLst/>
            <a:cxnLst>
              <a:cxn ang="0">
                <a:pos x="connsiteX0" y="connsiteY0"/>
              </a:cxn>
              <a:cxn ang="0">
                <a:pos x="connsiteX1" y="connsiteY1"/>
              </a:cxn>
              <a:cxn ang="0">
                <a:pos x="connsiteX2" y="connsiteY2"/>
              </a:cxn>
              <a:cxn ang="0">
                <a:pos x="connsiteX3" y="connsiteY3"/>
              </a:cxn>
            </a:cxnLst>
            <a:rect l="l" t="t" r="r" b="b"/>
            <a:pathLst>
              <a:path w="2720340" h="2720340">
                <a:moveTo>
                  <a:pt x="2720340" y="0"/>
                </a:moveTo>
                <a:lnTo>
                  <a:pt x="2720340" y="2720340"/>
                </a:lnTo>
                <a:lnTo>
                  <a:pt x="0" y="2720340"/>
                </a:lnTo>
                <a:cubicBezTo>
                  <a:pt x="0" y="1217938"/>
                  <a:pt x="1217938" y="0"/>
                  <a:pt x="2720340" y="0"/>
                </a:cubicBezTo>
                <a:close/>
              </a:path>
            </a:pathLst>
          </a:custGeom>
          <a:solidFill>
            <a:schemeClr val="tx1"/>
          </a:solidFill>
          <a:ln w="28575">
            <a:solidFill>
              <a:srgbClr val="00FFA9"/>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1" name="Textfeld 20">
            <a:extLst>
              <a:ext uri="{FF2B5EF4-FFF2-40B4-BE49-F238E27FC236}">
                <a16:creationId xmlns:a16="http://schemas.microsoft.com/office/drawing/2014/main" id="{0B6764EE-968F-A2A6-7F34-F46CD41D0133}"/>
              </a:ext>
            </a:extLst>
          </p:cNvPr>
          <p:cNvSpPr txBox="1"/>
          <p:nvPr/>
        </p:nvSpPr>
        <p:spPr>
          <a:xfrm>
            <a:off x="0" y="1059120"/>
            <a:ext cx="6096000" cy="2800767"/>
          </a:xfrm>
          <a:prstGeom prst="rect">
            <a:avLst/>
          </a:prstGeom>
          <a:noFill/>
        </p:spPr>
        <p:txBody>
          <a:bodyPr wrap="square" rtlCol="0">
            <a:spAutoFit/>
          </a:bodyPr>
          <a:lstStyle/>
          <a:p>
            <a:pPr algn="ctr"/>
            <a:r>
              <a:rPr lang="de-DE" sz="2800" b="1" i="0">
                <a:solidFill>
                  <a:srgbClr val="00FFA9"/>
                </a:solidFill>
                <a:effectLst/>
                <a:latin typeface="Segoe UI" panose="020B0502040204020203" pitchFamily="34" charset="0"/>
                <a:cs typeface="Segoe UI" panose="020B0502040204020203" pitchFamily="34" charset="0"/>
              </a:rPr>
              <a:t>LICHT:</a:t>
            </a:r>
          </a:p>
          <a:p>
            <a:pPr algn="ctr"/>
            <a:r>
              <a:rPr lang="de-DE" sz="8800" b="1" i="0">
                <a:solidFill>
                  <a:srgbClr val="00FFA9"/>
                </a:solidFill>
                <a:effectLst/>
                <a:latin typeface="Segoe UI" panose="020B0502040204020203" pitchFamily="34" charset="0"/>
                <a:cs typeface="Segoe UI" panose="020B0502040204020203" pitchFamily="34" charset="0"/>
              </a:rPr>
              <a:t>LED</a:t>
            </a:r>
            <a:endParaRPr lang="de-DE" sz="8800" b="1">
              <a:solidFill>
                <a:srgbClr val="00FFA9"/>
              </a:solidFill>
              <a:latin typeface="Segoe UI" panose="020B0502040204020203" pitchFamily="34" charset="0"/>
              <a:cs typeface="Segoe UI" panose="020B0502040204020203" pitchFamily="34" charset="0"/>
            </a:endParaRPr>
          </a:p>
          <a:p>
            <a:pPr algn="ctr"/>
            <a:endParaRPr lang="de-DE" sz="6000">
              <a:latin typeface="Segoe UI" panose="020B0502040204020203" pitchFamily="34" charset="0"/>
              <a:cs typeface="Segoe UI" panose="020B0502040204020203" pitchFamily="34" charset="0"/>
            </a:endParaRPr>
          </a:p>
        </p:txBody>
      </p:sp>
      <p:sp>
        <p:nvSpPr>
          <p:cNvPr id="22" name="Textfeld 21">
            <a:extLst>
              <a:ext uri="{FF2B5EF4-FFF2-40B4-BE49-F238E27FC236}">
                <a16:creationId xmlns:a16="http://schemas.microsoft.com/office/drawing/2014/main" id="{B97D6692-B02B-BAB1-4669-6D4E5B2538E6}"/>
              </a:ext>
            </a:extLst>
          </p:cNvPr>
          <p:cNvSpPr txBox="1"/>
          <p:nvPr/>
        </p:nvSpPr>
        <p:spPr>
          <a:xfrm>
            <a:off x="2046973" y="3121223"/>
            <a:ext cx="4049027" cy="1477328"/>
          </a:xfrm>
          <a:prstGeom prst="rect">
            <a:avLst/>
          </a:prstGeom>
          <a:noFill/>
        </p:spPr>
        <p:txBody>
          <a:bodyPr wrap="square" rtlCol="0">
            <a:spAutoFit/>
          </a:bodyPr>
          <a:lstStyle/>
          <a:p>
            <a:pPr marL="285750" indent="-285750" fontAlgn="base" latinLnBrk="1">
              <a:buFont typeface="Arial" panose="020B0604020202020204" pitchFamily="34" charset="0"/>
              <a:buChar char="•"/>
            </a:pPr>
            <a:r>
              <a:rPr lang="de-DE" b="0" i="0">
                <a:solidFill>
                  <a:schemeClr val="bg1"/>
                </a:solidFill>
                <a:effectLst/>
                <a:latin typeface="Arial" panose="020B0604020202020204" pitchFamily="34" charset="0"/>
              </a:rPr>
              <a:t>Farbe: Blau</a:t>
            </a:r>
          </a:p>
          <a:p>
            <a:pPr marL="285750" indent="-285750" fontAlgn="base" latinLnBrk="1">
              <a:buFont typeface="Arial" panose="020B0604020202020204" pitchFamily="34" charset="0"/>
              <a:buChar char="•"/>
            </a:pPr>
            <a:r>
              <a:rPr lang="de-DE" b="0" i="0">
                <a:solidFill>
                  <a:schemeClr val="bg1"/>
                </a:solidFill>
                <a:effectLst/>
                <a:latin typeface="Arial" panose="020B0604020202020204" pitchFamily="34" charset="0"/>
              </a:rPr>
              <a:t>Abstrahlwinkel: 30 °</a:t>
            </a:r>
          </a:p>
          <a:p>
            <a:pPr marL="285750" indent="-285750" fontAlgn="base" latinLnBrk="1">
              <a:buFont typeface="Arial" panose="020B0604020202020204" pitchFamily="34" charset="0"/>
              <a:buChar char="•"/>
            </a:pPr>
            <a:r>
              <a:rPr lang="de-DE" b="0" i="0">
                <a:solidFill>
                  <a:schemeClr val="bg1"/>
                </a:solidFill>
                <a:effectLst/>
                <a:latin typeface="Arial" panose="020B0604020202020204" pitchFamily="34" charset="0"/>
              </a:rPr>
              <a:t>Wellenlänge: 450 </a:t>
            </a:r>
            <a:r>
              <a:rPr lang="de-DE" b="0" i="0" err="1">
                <a:solidFill>
                  <a:schemeClr val="bg1"/>
                </a:solidFill>
                <a:effectLst/>
                <a:latin typeface="Arial" panose="020B0604020202020204" pitchFamily="34" charset="0"/>
              </a:rPr>
              <a:t>nm</a:t>
            </a:r>
            <a:endParaRPr lang="de-DE">
              <a:solidFill>
                <a:schemeClr val="bg1"/>
              </a:solidFill>
              <a:latin typeface="Arial" panose="020B0604020202020204" pitchFamily="34" charset="0"/>
            </a:endParaRPr>
          </a:p>
          <a:p>
            <a:pPr marL="285750" indent="-285750" fontAlgn="base" latinLnBrk="1">
              <a:buFont typeface="Arial" panose="020B0604020202020204" pitchFamily="34" charset="0"/>
              <a:buChar char="•"/>
            </a:pPr>
            <a:r>
              <a:rPr lang="de-DE" b="0" i="0">
                <a:solidFill>
                  <a:schemeClr val="bg1"/>
                </a:solidFill>
                <a:effectLst/>
                <a:latin typeface="Arial" panose="020B0604020202020204" pitchFamily="34" charset="0"/>
              </a:rPr>
              <a:t>Lichtstärke: 10 mcd </a:t>
            </a:r>
          </a:p>
          <a:p>
            <a:pPr marL="285750" indent="-285750" fontAlgn="base" latinLnBrk="1">
              <a:buFont typeface="Arial" panose="020B0604020202020204" pitchFamily="34" charset="0"/>
              <a:buChar char="•"/>
            </a:pPr>
            <a:endParaRPr lang="de-DE" b="0" i="0">
              <a:solidFill>
                <a:schemeClr val="bg1"/>
              </a:solidFill>
              <a:effectLst/>
              <a:latin typeface="Arial" panose="020B0604020202020204" pitchFamily="34" charset="0"/>
            </a:endParaRPr>
          </a:p>
        </p:txBody>
      </p:sp>
      <p:pic>
        <p:nvPicPr>
          <p:cNvPr id="5" name="Grafik 4">
            <a:extLst>
              <a:ext uri="{FF2B5EF4-FFF2-40B4-BE49-F238E27FC236}">
                <a16:creationId xmlns:a16="http://schemas.microsoft.com/office/drawing/2014/main" id="{C8C02E51-E48F-12E3-A857-C35CCAE1F1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7759" y="4930276"/>
            <a:ext cx="1286042" cy="1286042"/>
          </a:xfrm>
          <a:prstGeom prst="rect">
            <a:avLst/>
          </a:prstGeom>
        </p:spPr>
      </p:pic>
    </p:spTree>
    <p:extLst>
      <p:ext uri="{BB962C8B-B14F-4D97-AF65-F5344CB8AC3E}">
        <p14:creationId xmlns:p14="http://schemas.microsoft.com/office/powerpoint/2010/main" val="128922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D2441"/>
            </a:gs>
            <a:gs pos="100000">
              <a:srgbClr val="051429"/>
            </a:gs>
          </a:gsLst>
          <a:lin ang="5400000" scaled="0"/>
          <a:tileRect/>
        </a:gradFill>
        <a:effectLst/>
      </p:bgPr>
    </p:bg>
    <p:spTree>
      <p:nvGrpSpPr>
        <p:cNvPr id="1" name=""/>
        <p:cNvGrpSpPr/>
        <p:nvPr/>
      </p:nvGrpSpPr>
      <p:grpSpPr>
        <a:xfrm>
          <a:off x="0" y="0"/>
          <a:ext cx="0" cy="0"/>
          <a:chOff x="0" y="0"/>
          <a:chExt cx="0" cy="0"/>
        </a:xfrm>
      </p:grpSpPr>
      <p:pic>
        <p:nvPicPr>
          <p:cNvPr id="5" name="Grafik 4" descr="Ein Bild, das Wasser, Flüssigkeit, Türkis, Seifenblasen enthält.&#10;&#10;Automatisch generierte Beschreibung">
            <a:extLst>
              <a:ext uri="{FF2B5EF4-FFF2-40B4-BE49-F238E27FC236}">
                <a16:creationId xmlns:a16="http://schemas.microsoft.com/office/drawing/2014/main" id="{3F278BA3-308C-89B5-3D1F-D0556B0EF837}"/>
              </a:ext>
            </a:extLst>
          </p:cNvPr>
          <p:cNvPicPr>
            <a:picLocks noChangeAspect="1"/>
          </p:cNvPicPr>
          <p:nvPr/>
        </p:nvPicPr>
        <p:blipFill rotWithShape="1">
          <a:blip r:embed="rId3">
            <a:extLst>
              <a:ext uri="{28A0092B-C50C-407E-A947-70E740481C1C}">
                <a14:useLocalDpi xmlns:a14="http://schemas.microsoft.com/office/drawing/2010/main" val="0"/>
              </a:ext>
            </a:extLst>
          </a:blip>
          <a:srcRect l="40500" t="20889" r="-167"/>
          <a:stretch/>
        </p:blipFill>
        <p:spPr>
          <a:xfrm>
            <a:off x="0" y="1432560"/>
            <a:ext cx="5455920" cy="5425440"/>
          </a:xfrm>
          <a:custGeom>
            <a:avLst/>
            <a:gdLst>
              <a:gd name="connsiteX0" fmla="*/ 0 w 5455920"/>
              <a:gd name="connsiteY0" fmla="*/ 0 h 5425440"/>
              <a:gd name="connsiteX1" fmla="*/ 5455920 w 5455920"/>
              <a:gd name="connsiteY1" fmla="*/ 5425440 h 5425440"/>
              <a:gd name="connsiteX2" fmla="*/ 0 w 5455920"/>
              <a:gd name="connsiteY2" fmla="*/ 5425440 h 5425440"/>
            </a:gdLst>
            <a:ahLst/>
            <a:cxnLst>
              <a:cxn ang="0">
                <a:pos x="connsiteX0" y="connsiteY0"/>
              </a:cxn>
              <a:cxn ang="0">
                <a:pos x="connsiteX1" y="connsiteY1"/>
              </a:cxn>
              <a:cxn ang="0">
                <a:pos x="connsiteX2" y="connsiteY2"/>
              </a:cxn>
            </a:cxnLst>
            <a:rect l="l" t="t" r="r" b="b"/>
            <a:pathLst>
              <a:path w="5455920" h="5425440">
                <a:moveTo>
                  <a:pt x="0" y="0"/>
                </a:moveTo>
                <a:cubicBezTo>
                  <a:pt x="3013221" y="0"/>
                  <a:pt x="5455920" y="2429053"/>
                  <a:pt x="5455920" y="5425440"/>
                </a:cubicBezTo>
                <a:lnTo>
                  <a:pt x="0" y="5425440"/>
                </a:lnTo>
                <a:close/>
              </a:path>
            </a:pathLst>
          </a:custGeom>
        </p:spPr>
      </p:pic>
      <p:sp>
        <p:nvSpPr>
          <p:cNvPr id="13" name="Freihandform: Form 12">
            <a:extLst>
              <a:ext uri="{FF2B5EF4-FFF2-40B4-BE49-F238E27FC236}">
                <a16:creationId xmlns:a16="http://schemas.microsoft.com/office/drawing/2014/main" id="{C65023DD-363A-8093-D194-34A807D44F5B}"/>
              </a:ext>
            </a:extLst>
          </p:cNvPr>
          <p:cNvSpPr/>
          <p:nvPr/>
        </p:nvSpPr>
        <p:spPr>
          <a:xfrm flipH="1">
            <a:off x="0" y="3429000"/>
            <a:ext cx="3749040" cy="3429000"/>
          </a:xfrm>
          <a:custGeom>
            <a:avLst/>
            <a:gdLst>
              <a:gd name="connsiteX0" fmla="*/ 2720340 w 2720340"/>
              <a:gd name="connsiteY0" fmla="*/ 0 h 2720340"/>
              <a:gd name="connsiteX1" fmla="*/ 2720340 w 2720340"/>
              <a:gd name="connsiteY1" fmla="*/ 2720340 h 2720340"/>
              <a:gd name="connsiteX2" fmla="*/ 0 w 2720340"/>
              <a:gd name="connsiteY2" fmla="*/ 2720340 h 2720340"/>
              <a:gd name="connsiteX3" fmla="*/ 2720340 w 2720340"/>
              <a:gd name="connsiteY3" fmla="*/ 0 h 2720340"/>
            </a:gdLst>
            <a:ahLst/>
            <a:cxnLst>
              <a:cxn ang="0">
                <a:pos x="connsiteX0" y="connsiteY0"/>
              </a:cxn>
              <a:cxn ang="0">
                <a:pos x="connsiteX1" y="connsiteY1"/>
              </a:cxn>
              <a:cxn ang="0">
                <a:pos x="connsiteX2" y="connsiteY2"/>
              </a:cxn>
              <a:cxn ang="0">
                <a:pos x="connsiteX3" y="connsiteY3"/>
              </a:cxn>
            </a:cxnLst>
            <a:rect l="l" t="t" r="r" b="b"/>
            <a:pathLst>
              <a:path w="2720340" h="2720340">
                <a:moveTo>
                  <a:pt x="2720340" y="0"/>
                </a:moveTo>
                <a:lnTo>
                  <a:pt x="2720340" y="2720340"/>
                </a:lnTo>
                <a:lnTo>
                  <a:pt x="0" y="2720340"/>
                </a:lnTo>
                <a:cubicBezTo>
                  <a:pt x="0" y="1217938"/>
                  <a:pt x="1217938" y="0"/>
                  <a:pt x="2720340" y="0"/>
                </a:cubicBezTo>
                <a:close/>
              </a:path>
            </a:pathLst>
          </a:custGeom>
          <a:solidFill>
            <a:schemeClr val="tx1"/>
          </a:solidFill>
          <a:ln w="28575">
            <a:solidFill>
              <a:srgbClr val="00FFA9"/>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1" name="Textfeld 20">
            <a:extLst>
              <a:ext uri="{FF2B5EF4-FFF2-40B4-BE49-F238E27FC236}">
                <a16:creationId xmlns:a16="http://schemas.microsoft.com/office/drawing/2014/main" id="{0B6764EE-968F-A2A6-7F34-F46CD41D0133}"/>
              </a:ext>
            </a:extLst>
          </p:cNvPr>
          <p:cNvSpPr txBox="1"/>
          <p:nvPr/>
        </p:nvSpPr>
        <p:spPr>
          <a:xfrm>
            <a:off x="6096000" y="1219200"/>
            <a:ext cx="6096000" cy="2185214"/>
          </a:xfrm>
          <a:prstGeom prst="rect">
            <a:avLst/>
          </a:prstGeom>
          <a:noFill/>
        </p:spPr>
        <p:txBody>
          <a:bodyPr wrap="square" rtlCol="0">
            <a:spAutoFit/>
          </a:bodyPr>
          <a:lstStyle/>
          <a:p>
            <a:pPr algn="ctr"/>
            <a:r>
              <a:rPr lang="de-DE" sz="2800" b="1" i="0">
                <a:solidFill>
                  <a:srgbClr val="00FFA9"/>
                </a:solidFill>
                <a:effectLst/>
                <a:latin typeface="Segoe UI" panose="020B0502040204020203" pitchFamily="34" charset="0"/>
                <a:cs typeface="Segoe UI" panose="020B0502040204020203" pitchFamily="34" charset="0"/>
              </a:rPr>
              <a:t>SCHRITTMOTOR:</a:t>
            </a:r>
          </a:p>
          <a:p>
            <a:pPr algn="ctr"/>
            <a:r>
              <a:rPr lang="de-DE" sz="8800" b="1" i="0">
                <a:solidFill>
                  <a:srgbClr val="00FFA9"/>
                </a:solidFill>
                <a:effectLst/>
                <a:latin typeface="Segoe UI" panose="020B0502040204020203" pitchFamily="34" charset="0"/>
                <a:cs typeface="Segoe UI" panose="020B0502040204020203" pitchFamily="34" charset="0"/>
              </a:rPr>
              <a:t>28BYJ-48</a:t>
            </a:r>
          </a:p>
          <a:p>
            <a:pPr algn="ctr"/>
            <a:r>
              <a:rPr lang="de-DE" sz="2000" b="1">
                <a:solidFill>
                  <a:srgbClr val="00FFA9"/>
                </a:solidFill>
                <a:latin typeface="Segoe UI" panose="020B0502040204020203" pitchFamily="34" charset="0"/>
                <a:cs typeface="Segoe UI" panose="020B0502040204020203" pitchFamily="34" charset="0"/>
              </a:rPr>
              <a:t>- mit ULN2003 Treiberplatine</a:t>
            </a:r>
          </a:p>
        </p:txBody>
      </p:sp>
      <p:pic>
        <p:nvPicPr>
          <p:cNvPr id="4" name="Grafik 3" descr="Ein Bild, das Kabel, Elektronik, Elektrische Leitungen, Elektrisches Bauelement enthält.&#10;&#10;Automatisch generierte Beschreibung">
            <a:extLst>
              <a:ext uri="{FF2B5EF4-FFF2-40B4-BE49-F238E27FC236}">
                <a16:creationId xmlns:a16="http://schemas.microsoft.com/office/drawing/2014/main" id="{205CB3E7-2BAC-4477-027E-A1C051EB66C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18000"/>
                    </a14:imgEffect>
                  </a14:imgLayer>
                </a14:imgProps>
              </a:ext>
              <a:ext uri="{28A0092B-C50C-407E-A947-70E740481C1C}">
                <a14:useLocalDpi xmlns:a14="http://schemas.microsoft.com/office/drawing/2010/main" val="0"/>
              </a:ext>
            </a:extLst>
          </a:blip>
          <a:stretch>
            <a:fillRect/>
          </a:stretch>
        </p:blipFill>
        <p:spPr>
          <a:xfrm>
            <a:off x="109854" y="4034155"/>
            <a:ext cx="2823845" cy="2823845"/>
          </a:xfrm>
          <a:prstGeom prst="rect">
            <a:avLst/>
          </a:prstGeom>
        </p:spPr>
      </p:pic>
      <p:sp>
        <p:nvSpPr>
          <p:cNvPr id="6" name="Textfeld 5">
            <a:extLst>
              <a:ext uri="{FF2B5EF4-FFF2-40B4-BE49-F238E27FC236}">
                <a16:creationId xmlns:a16="http://schemas.microsoft.com/office/drawing/2014/main" id="{F60BC543-6B80-5BA5-607F-D2E155C3118A}"/>
              </a:ext>
            </a:extLst>
          </p:cNvPr>
          <p:cNvSpPr txBox="1"/>
          <p:nvPr/>
        </p:nvSpPr>
        <p:spPr>
          <a:xfrm>
            <a:off x="6736082" y="3573839"/>
            <a:ext cx="6096000" cy="646331"/>
          </a:xfrm>
          <a:prstGeom prst="rect">
            <a:avLst/>
          </a:prstGeom>
          <a:noFill/>
        </p:spPr>
        <p:txBody>
          <a:bodyPr wrap="square" rtlCol="0">
            <a:spAutoFit/>
          </a:bodyPr>
          <a:lstStyle/>
          <a:p>
            <a:pPr marL="285750" indent="-285750">
              <a:buFont typeface="Arial" panose="020B0604020202020204" pitchFamily="34" charset="0"/>
              <a:buChar char="•"/>
            </a:pPr>
            <a:r>
              <a:rPr lang="de-DE" dirty="0">
                <a:solidFill>
                  <a:schemeClr val="bg1"/>
                </a:solidFill>
              </a:rPr>
              <a:t>Schritt Drehmoment Winkel: 5.625/64</a:t>
            </a:r>
          </a:p>
          <a:p>
            <a:pPr marL="285750" indent="-285750">
              <a:buFont typeface="Arial" panose="020B0604020202020204" pitchFamily="34" charset="0"/>
              <a:buChar char="•"/>
            </a:pPr>
            <a:r>
              <a:rPr lang="de-DE" dirty="0">
                <a:solidFill>
                  <a:schemeClr val="bg1"/>
                </a:solidFill>
              </a:rPr>
              <a:t>Lärm: &lt;40dB</a:t>
            </a:r>
          </a:p>
        </p:txBody>
      </p:sp>
    </p:spTree>
    <p:extLst>
      <p:ext uri="{BB962C8B-B14F-4D97-AF65-F5344CB8AC3E}">
        <p14:creationId xmlns:p14="http://schemas.microsoft.com/office/powerpoint/2010/main" val="2899769335"/>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D2441"/>
            </a:gs>
            <a:gs pos="100000">
              <a:srgbClr val="051429"/>
            </a:gs>
          </a:gsLst>
          <a:lin ang="5400000" scaled="0"/>
          <a:tileRect/>
        </a:gradFill>
        <a:effectLst/>
      </p:bgPr>
    </p:bg>
    <p:spTree>
      <p:nvGrpSpPr>
        <p:cNvPr id="1" name=""/>
        <p:cNvGrpSpPr/>
        <p:nvPr/>
      </p:nvGrpSpPr>
      <p:grpSpPr>
        <a:xfrm>
          <a:off x="0" y="0"/>
          <a:ext cx="0" cy="0"/>
          <a:chOff x="0" y="0"/>
          <a:chExt cx="0" cy="0"/>
        </a:xfrm>
      </p:grpSpPr>
      <p:pic>
        <p:nvPicPr>
          <p:cNvPr id="18" name="Grafik 17" descr="Ein Bild, das Wasser, Flüssigkeit, Türkis, Seifenblasen enthält.&#10;&#10;Automatisch generierte Beschreibung">
            <a:extLst>
              <a:ext uri="{FF2B5EF4-FFF2-40B4-BE49-F238E27FC236}">
                <a16:creationId xmlns:a16="http://schemas.microsoft.com/office/drawing/2014/main" id="{4D9403C2-3050-4F6F-EA0E-CC8CD66495A8}"/>
              </a:ext>
            </a:extLst>
          </p:cNvPr>
          <p:cNvPicPr>
            <a:picLocks noChangeAspect="1"/>
          </p:cNvPicPr>
          <p:nvPr/>
        </p:nvPicPr>
        <p:blipFill rotWithShape="1">
          <a:blip r:embed="rId3">
            <a:extLst>
              <a:ext uri="{28A0092B-C50C-407E-A947-70E740481C1C}">
                <a14:useLocalDpi xmlns:a14="http://schemas.microsoft.com/office/drawing/2010/main" val="0"/>
              </a:ext>
            </a:extLst>
          </a:blip>
          <a:srcRect l="164" t="20888" r="41158"/>
          <a:stretch/>
        </p:blipFill>
        <p:spPr>
          <a:xfrm>
            <a:off x="6736080" y="1432560"/>
            <a:ext cx="5455920" cy="5425440"/>
          </a:xfrm>
          <a:custGeom>
            <a:avLst/>
            <a:gdLst>
              <a:gd name="connsiteX0" fmla="*/ 5455920 w 5455920"/>
              <a:gd name="connsiteY0" fmla="*/ 0 h 5516880"/>
              <a:gd name="connsiteX1" fmla="*/ 5455920 w 5455920"/>
              <a:gd name="connsiteY1" fmla="*/ 5516880 h 5516880"/>
              <a:gd name="connsiteX2" fmla="*/ 0 w 5455920"/>
              <a:gd name="connsiteY2" fmla="*/ 5516880 h 5516880"/>
              <a:gd name="connsiteX3" fmla="*/ 5455920 w 5455920"/>
              <a:gd name="connsiteY3" fmla="*/ 0 h 5516880"/>
            </a:gdLst>
            <a:ahLst/>
            <a:cxnLst>
              <a:cxn ang="0">
                <a:pos x="connsiteX0" y="connsiteY0"/>
              </a:cxn>
              <a:cxn ang="0">
                <a:pos x="connsiteX1" y="connsiteY1"/>
              </a:cxn>
              <a:cxn ang="0">
                <a:pos x="connsiteX2" y="connsiteY2"/>
              </a:cxn>
              <a:cxn ang="0">
                <a:pos x="connsiteX3" y="connsiteY3"/>
              </a:cxn>
            </a:cxnLst>
            <a:rect l="l" t="t" r="r" b="b"/>
            <a:pathLst>
              <a:path w="5455920" h="5516880">
                <a:moveTo>
                  <a:pt x="5455920" y="0"/>
                </a:moveTo>
                <a:lnTo>
                  <a:pt x="5455920" y="5516880"/>
                </a:lnTo>
                <a:lnTo>
                  <a:pt x="0" y="5516880"/>
                </a:lnTo>
                <a:cubicBezTo>
                  <a:pt x="0" y="2469992"/>
                  <a:pt x="2442699" y="0"/>
                  <a:pt x="5455920" y="0"/>
                </a:cubicBezTo>
                <a:close/>
              </a:path>
            </a:pathLst>
          </a:custGeom>
        </p:spPr>
      </p:pic>
      <p:sp>
        <p:nvSpPr>
          <p:cNvPr id="12" name="Freihandform: Form 11">
            <a:extLst>
              <a:ext uri="{FF2B5EF4-FFF2-40B4-BE49-F238E27FC236}">
                <a16:creationId xmlns:a16="http://schemas.microsoft.com/office/drawing/2014/main" id="{C3BD2A76-1060-3361-5779-968446C80478}"/>
              </a:ext>
            </a:extLst>
          </p:cNvPr>
          <p:cNvSpPr/>
          <p:nvPr/>
        </p:nvSpPr>
        <p:spPr>
          <a:xfrm>
            <a:off x="-3528060" y="495300"/>
            <a:ext cx="2720340" cy="2720340"/>
          </a:xfrm>
          <a:custGeom>
            <a:avLst/>
            <a:gdLst>
              <a:gd name="connsiteX0" fmla="*/ 2720340 w 2720340"/>
              <a:gd name="connsiteY0" fmla="*/ 0 h 2720340"/>
              <a:gd name="connsiteX1" fmla="*/ 2720340 w 2720340"/>
              <a:gd name="connsiteY1" fmla="*/ 2720340 h 2720340"/>
              <a:gd name="connsiteX2" fmla="*/ 0 w 2720340"/>
              <a:gd name="connsiteY2" fmla="*/ 2720340 h 2720340"/>
              <a:gd name="connsiteX3" fmla="*/ 2720340 w 2720340"/>
              <a:gd name="connsiteY3" fmla="*/ 0 h 2720340"/>
            </a:gdLst>
            <a:ahLst/>
            <a:cxnLst>
              <a:cxn ang="0">
                <a:pos x="connsiteX0" y="connsiteY0"/>
              </a:cxn>
              <a:cxn ang="0">
                <a:pos x="connsiteX1" y="connsiteY1"/>
              </a:cxn>
              <a:cxn ang="0">
                <a:pos x="connsiteX2" y="connsiteY2"/>
              </a:cxn>
              <a:cxn ang="0">
                <a:pos x="connsiteX3" y="connsiteY3"/>
              </a:cxn>
            </a:cxnLst>
            <a:rect l="l" t="t" r="r" b="b"/>
            <a:pathLst>
              <a:path w="2720340" h="2720340">
                <a:moveTo>
                  <a:pt x="2720340" y="0"/>
                </a:moveTo>
                <a:lnTo>
                  <a:pt x="2720340" y="2720340"/>
                </a:lnTo>
                <a:lnTo>
                  <a:pt x="0" y="2720340"/>
                </a:lnTo>
                <a:cubicBezTo>
                  <a:pt x="0" y="1217938"/>
                  <a:pt x="1217938" y="0"/>
                  <a:pt x="2720340" y="0"/>
                </a:cubicBez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3" name="Freihandform: Form 12">
            <a:extLst>
              <a:ext uri="{FF2B5EF4-FFF2-40B4-BE49-F238E27FC236}">
                <a16:creationId xmlns:a16="http://schemas.microsoft.com/office/drawing/2014/main" id="{C65023DD-363A-8093-D194-34A807D44F5B}"/>
              </a:ext>
            </a:extLst>
          </p:cNvPr>
          <p:cNvSpPr/>
          <p:nvPr/>
        </p:nvSpPr>
        <p:spPr>
          <a:xfrm>
            <a:off x="8442960" y="3429000"/>
            <a:ext cx="3749040" cy="3429000"/>
          </a:xfrm>
          <a:custGeom>
            <a:avLst/>
            <a:gdLst>
              <a:gd name="connsiteX0" fmla="*/ 2720340 w 2720340"/>
              <a:gd name="connsiteY0" fmla="*/ 0 h 2720340"/>
              <a:gd name="connsiteX1" fmla="*/ 2720340 w 2720340"/>
              <a:gd name="connsiteY1" fmla="*/ 2720340 h 2720340"/>
              <a:gd name="connsiteX2" fmla="*/ 0 w 2720340"/>
              <a:gd name="connsiteY2" fmla="*/ 2720340 h 2720340"/>
              <a:gd name="connsiteX3" fmla="*/ 2720340 w 2720340"/>
              <a:gd name="connsiteY3" fmla="*/ 0 h 2720340"/>
            </a:gdLst>
            <a:ahLst/>
            <a:cxnLst>
              <a:cxn ang="0">
                <a:pos x="connsiteX0" y="connsiteY0"/>
              </a:cxn>
              <a:cxn ang="0">
                <a:pos x="connsiteX1" y="connsiteY1"/>
              </a:cxn>
              <a:cxn ang="0">
                <a:pos x="connsiteX2" y="connsiteY2"/>
              </a:cxn>
              <a:cxn ang="0">
                <a:pos x="connsiteX3" y="connsiteY3"/>
              </a:cxn>
            </a:cxnLst>
            <a:rect l="l" t="t" r="r" b="b"/>
            <a:pathLst>
              <a:path w="2720340" h="2720340">
                <a:moveTo>
                  <a:pt x="2720340" y="0"/>
                </a:moveTo>
                <a:lnTo>
                  <a:pt x="2720340" y="2720340"/>
                </a:lnTo>
                <a:lnTo>
                  <a:pt x="0" y="2720340"/>
                </a:lnTo>
                <a:cubicBezTo>
                  <a:pt x="0" y="1217938"/>
                  <a:pt x="1217938" y="0"/>
                  <a:pt x="2720340" y="0"/>
                </a:cubicBezTo>
                <a:close/>
              </a:path>
            </a:pathLst>
          </a:custGeom>
          <a:solidFill>
            <a:schemeClr val="tx1"/>
          </a:solidFill>
          <a:ln w="28575">
            <a:solidFill>
              <a:srgbClr val="00FFA9"/>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1" name="Textfeld 20">
            <a:extLst>
              <a:ext uri="{FF2B5EF4-FFF2-40B4-BE49-F238E27FC236}">
                <a16:creationId xmlns:a16="http://schemas.microsoft.com/office/drawing/2014/main" id="{0B6764EE-968F-A2A6-7F34-F46CD41D0133}"/>
              </a:ext>
            </a:extLst>
          </p:cNvPr>
          <p:cNvSpPr txBox="1"/>
          <p:nvPr/>
        </p:nvSpPr>
        <p:spPr>
          <a:xfrm>
            <a:off x="0" y="1059120"/>
            <a:ext cx="6096000" cy="2800767"/>
          </a:xfrm>
          <a:prstGeom prst="rect">
            <a:avLst/>
          </a:prstGeom>
          <a:noFill/>
        </p:spPr>
        <p:txBody>
          <a:bodyPr wrap="square" rtlCol="0">
            <a:spAutoFit/>
          </a:bodyPr>
          <a:lstStyle/>
          <a:p>
            <a:pPr algn="ctr"/>
            <a:r>
              <a:rPr lang="de-DE" sz="2800" b="1" i="0">
                <a:solidFill>
                  <a:srgbClr val="00FFA9"/>
                </a:solidFill>
                <a:effectLst/>
                <a:latin typeface="Segoe UI" panose="020B0502040204020203" pitchFamily="34" charset="0"/>
                <a:cs typeface="Segoe UI" panose="020B0502040204020203" pitchFamily="34" charset="0"/>
              </a:rPr>
              <a:t>LICHT:</a:t>
            </a:r>
          </a:p>
          <a:p>
            <a:pPr algn="ctr"/>
            <a:r>
              <a:rPr lang="de-DE" sz="8800" b="1" i="0">
                <a:solidFill>
                  <a:srgbClr val="00FFA9"/>
                </a:solidFill>
                <a:effectLst/>
                <a:latin typeface="Segoe UI" panose="020B0502040204020203" pitchFamily="34" charset="0"/>
                <a:cs typeface="Segoe UI" panose="020B0502040204020203" pitchFamily="34" charset="0"/>
              </a:rPr>
              <a:t>LED</a:t>
            </a:r>
            <a:endParaRPr lang="de-DE" sz="8800" b="1">
              <a:solidFill>
                <a:srgbClr val="00FFA9"/>
              </a:solidFill>
              <a:latin typeface="Segoe UI" panose="020B0502040204020203" pitchFamily="34" charset="0"/>
              <a:cs typeface="Segoe UI" panose="020B0502040204020203" pitchFamily="34" charset="0"/>
            </a:endParaRPr>
          </a:p>
          <a:p>
            <a:pPr algn="ctr"/>
            <a:endParaRPr lang="de-DE" sz="6000">
              <a:latin typeface="Segoe UI" panose="020B0502040204020203" pitchFamily="34" charset="0"/>
              <a:cs typeface="Segoe UI" panose="020B0502040204020203" pitchFamily="34" charset="0"/>
            </a:endParaRPr>
          </a:p>
        </p:txBody>
      </p:sp>
      <p:sp>
        <p:nvSpPr>
          <p:cNvPr id="22" name="Textfeld 21">
            <a:extLst>
              <a:ext uri="{FF2B5EF4-FFF2-40B4-BE49-F238E27FC236}">
                <a16:creationId xmlns:a16="http://schemas.microsoft.com/office/drawing/2014/main" id="{B97D6692-B02B-BAB1-4669-6D4E5B2538E6}"/>
              </a:ext>
            </a:extLst>
          </p:cNvPr>
          <p:cNvSpPr txBox="1"/>
          <p:nvPr/>
        </p:nvSpPr>
        <p:spPr>
          <a:xfrm>
            <a:off x="2046973" y="3121223"/>
            <a:ext cx="4049027" cy="1477328"/>
          </a:xfrm>
          <a:prstGeom prst="rect">
            <a:avLst/>
          </a:prstGeom>
          <a:noFill/>
        </p:spPr>
        <p:txBody>
          <a:bodyPr wrap="square" rtlCol="0">
            <a:spAutoFit/>
          </a:bodyPr>
          <a:lstStyle/>
          <a:p>
            <a:pPr marL="285750" indent="-285750" fontAlgn="base" latinLnBrk="1">
              <a:buFont typeface="Arial" panose="020B0604020202020204" pitchFamily="34" charset="0"/>
              <a:buChar char="•"/>
            </a:pPr>
            <a:r>
              <a:rPr lang="de-DE" b="0" i="0">
                <a:solidFill>
                  <a:schemeClr val="bg1"/>
                </a:solidFill>
                <a:effectLst/>
                <a:latin typeface="Arial" panose="020B0604020202020204" pitchFamily="34" charset="0"/>
              </a:rPr>
              <a:t>Farbe: Blau</a:t>
            </a:r>
          </a:p>
          <a:p>
            <a:pPr marL="285750" indent="-285750" fontAlgn="base" latinLnBrk="1">
              <a:buFont typeface="Arial" panose="020B0604020202020204" pitchFamily="34" charset="0"/>
              <a:buChar char="•"/>
            </a:pPr>
            <a:r>
              <a:rPr lang="de-DE" b="0" i="0">
                <a:solidFill>
                  <a:schemeClr val="bg1"/>
                </a:solidFill>
                <a:effectLst/>
                <a:latin typeface="Arial" panose="020B0604020202020204" pitchFamily="34" charset="0"/>
              </a:rPr>
              <a:t>Abstrahlwinkel: 30 °</a:t>
            </a:r>
          </a:p>
          <a:p>
            <a:pPr marL="285750" indent="-285750" fontAlgn="base" latinLnBrk="1">
              <a:buFont typeface="Arial" panose="020B0604020202020204" pitchFamily="34" charset="0"/>
              <a:buChar char="•"/>
            </a:pPr>
            <a:r>
              <a:rPr lang="de-DE" b="0" i="0">
                <a:solidFill>
                  <a:schemeClr val="bg1"/>
                </a:solidFill>
                <a:effectLst/>
                <a:latin typeface="Arial" panose="020B0604020202020204" pitchFamily="34" charset="0"/>
              </a:rPr>
              <a:t>Wellenlänge: 450 </a:t>
            </a:r>
            <a:r>
              <a:rPr lang="de-DE" b="0" i="0" err="1">
                <a:solidFill>
                  <a:schemeClr val="bg1"/>
                </a:solidFill>
                <a:effectLst/>
                <a:latin typeface="Arial" panose="020B0604020202020204" pitchFamily="34" charset="0"/>
              </a:rPr>
              <a:t>nm</a:t>
            </a:r>
            <a:endParaRPr lang="de-DE">
              <a:solidFill>
                <a:schemeClr val="bg1"/>
              </a:solidFill>
              <a:latin typeface="Arial" panose="020B0604020202020204" pitchFamily="34" charset="0"/>
            </a:endParaRPr>
          </a:p>
          <a:p>
            <a:pPr marL="285750" indent="-285750" fontAlgn="base" latinLnBrk="1">
              <a:buFont typeface="Arial" panose="020B0604020202020204" pitchFamily="34" charset="0"/>
              <a:buChar char="•"/>
            </a:pPr>
            <a:r>
              <a:rPr lang="de-DE" b="0" i="0">
                <a:solidFill>
                  <a:schemeClr val="bg1"/>
                </a:solidFill>
                <a:effectLst/>
                <a:latin typeface="Arial" panose="020B0604020202020204" pitchFamily="34" charset="0"/>
              </a:rPr>
              <a:t>Lichtstärke: 10 mcd </a:t>
            </a:r>
          </a:p>
          <a:p>
            <a:pPr marL="285750" indent="-285750" fontAlgn="base" latinLnBrk="1">
              <a:buFont typeface="Arial" panose="020B0604020202020204" pitchFamily="34" charset="0"/>
              <a:buChar char="•"/>
            </a:pPr>
            <a:endParaRPr lang="de-DE" b="0" i="0">
              <a:solidFill>
                <a:schemeClr val="bg1"/>
              </a:solidFill>
              <a:effectLst/>
              <a:latin typeface="Arial" panose="020B0604020202020204" pitchFamily="34" charset="0"/>
            </a:endParaRPr>
          </a:p>
        </p:txBody>
      </p:sp>
      <p:pic>
        <p:nvPicPr>
          <p:cNvPr id="5" name="Grafik 4">
            <a:extLst>
              <a:ext uri="{FF2B5EF4-FFF2-40B4-BE49-F238E27FC236}">
                <a16:creationId xmlns:a16="http://schemas.microsoft.com/office/drawing/2014/main" id="{C8C02E51-E48F-12E3-A857-C35CCAE1F1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7759" y="4930276"/>
            <a:ext cx="1286042" cy="1286042"/>
          </a:xfrm>
          <a:prstGeom prst="rect">
            <a:avLst/>
          </a:prstGeom>
        </p:spPr>
      </p:pic>
    </p:spTree>
    <p:extLst>
      <p:ext uri="{BB962C8B-B14F-4D97-AF65-F5344CB8AC3E}">
        <p14:creationId xmlns:p14="http://schemas.microsoft.com/office/powerpoint/2010/main" val="128922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D2441"/>
            </a:gs>
            <a:gs pos="100000">
              <a:srgbClr val="051429"/>
            </a:gs>
          </a:gsLst>
          <a:lin ang="5400000" scaled="0"/>
          <a:tileRect/>
        </a:gradFill>
        <a:effectLst/>
      </p:bgPr>
    </p:bg>
    <p:spTree>
      <p:nvGrpSpPr>
        <p:cNvPr id="1" name=""/>
        <p:cNvGrpSpPr/>
        <p:nvPr/>
      </p:nvGrpSpPr>
      <p:grpSpPr>
        <a:xfrm>
          <a:off x="0" y="0"/>
          <a:ext cx="0" cy="0"/>
          <a:chOff x="0" y="0"/>
          <a:chExt cx="0" cy="0"/>
        </a:xfrm>
      </p:grpSpPr>
      <p:pic>
        <p:nvPicPr>
          <p:cNvPr id="5" name="Grafik 4" descr="Ein Bild, das Wasser, Flüssigkeit, Türkis, Seifenblasen enthält.&#10;&#10;Automatisch generierte Beschreibung">
            <a:extLst>
              <a:ext uri="{FF2B5EF4-FFF2-40B4-BE49-F238E27FC236}">
                <a16:creationId xmlns:a16="http://schemas.microsoft.com/office/drawing/2014/main" id="{EE72D866-0AC3-092B-5C47-E8B6D0C89E75}"/>
              </a:ext>
            </a:extLst>
          </p:cNvPr>
          <p:cNvPicPr>
            <a:picLocks noChangeAspect="1"/>
          </p:cNvPicPr>
          <p:nvPr/>
        </p:nvPicPr>
        <p:blipFill>
          <a:blip r:embed="rId2">
            <a:extLst>
              <a:ext uri="{28A0092B-C50C-407E-A947-70E740481C1C}">
                <a14:useLocalDpi xmlns:a14="http://schemas.microsoft.com/office/drawing/2010/main" val="0"/>
              </a:ext>
            </a:extLst>
          </a:blip>
          <a:srcRect t="20667" r="40500"/>
          <a:stretch>
            <a:fillRect/>
          </a:stretch>
        </p:blipFill>
        <p:spPr>
          <a:xfrm>
            <a:off x="6751320" y="0"/>
            <a:ext cx="5440680" cy="5440680"/>
          </a:xfrm>
          <a:custGeom>
            <a:avLst/>
            <a:gdLst>
              <a:gd name="connsiteX0" fmla="*/ 0 w 5440680"/>
              <a:gd name="connsiteY0" fmla="*/ 0 h 5440680"/>
              <a:gd name="connsiteX1" fmla="*/ 5440680 w 5440680"/>
              <a:gd name="connsiteY1" fmla="*/ 0 h 5440680"/>
              <a:gd name="connsiteX2" fmla="*/ 5440680 w 5440680"/>
              <a:gd name="connsiteY2" fmla="*/ 5440680 h 5440680"/>
              <a:gd name="connsiteX3" fmla="*/ 12929 w 5440680"/>
              <a:gd name="connsiteY3" fmla="*/ 556278 h 5440680"/>
              <a:gd name="connsiteX4" fmla="*/ 0 w 5440680"/>
              <a:gd name="connsiteY4" fmla="*/ 386736 h 544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0680" h="5440680">
                <a:moveTo>
                  <a:pt x="0" y="0"/>
                </a:moveTo>
                <a:lnTo>
                  <a:pt x="5440680" y="0"/>
                </a:lnTo>
                <a:lnTo>
                  <a:pt x="5440680" y="5440680"/>
                </a:lnTo>
                <a:cubicBezTo>
                  <a:pt x="2615785" y="5440680"/>
                  <a:pt x="292326" y="3299773"/>
                  <a:pt x="12929" y="556278"/>
                </a:cubicBezTo>
                <a:lnTo>
                  <a:pt x="0" y="386736"/>
                </a:lnTo>
                <a:close/>
              </a:path>
            </a:pathLst>
          </a:custGeom>
        </p:spPr>
      </p:pic>
      <p:sp>
        <p:nvSpPr>
          <p:cNvPr id="13" name="Freihandform: Form 12">
            <a:extLst>
              <a:ext uri="{FF2B5EF4-FFF2-40B4-BE49-F238E27FC236}">
                <a16:creationId xmlns:a16="http://schemas.microsoft.com/office/drawing/2014/main" id="{C65023DD-363A-8093-D194-34A807D44F5B}"/>
              </a:ext>
            </a:extLst>
          </p:cNvPr>
          <p:cNvSpPr/>
          <p:nvPr/>
        </p:nvSpPr>
        <p:spPr>
          <a:xfrm rot="16200000">
            <a:off x="8602980" y="-160020"/>
            <a:ext cx="3429000" cy="3749040"/>
          </a:xfrm>
          <a:custGeom>
            <a:avLst/>
            <a:gdLst>
              <a:gd name="connsiteX0" fmla="*/ 2720340 w 2720340"/>
              <a:gd name="connsiteY0" fmla="*/ 0 h 2720340"/>
              <a:gd name="connsiteX1" fmla="*/ 2720340 w 2720340"/>
              <a:gd name="connsiteY1" fmla="*/ 2720340 h 2720340"/>
              <a:gd name="connsiteX2" fmla="*/ 0 w 2720340"/>
              <a:gd name="connsiteY2" fmla="*/ 2720340 h 2720340"/>
              <a:gd name="connsiteX3" fmla="*/ 2720340 w 2720340"/>
              <a:gd name="connsiteY3" fmla="*/ 0 h 2720340"/>
            </a:gdLst>
            <a:ahLst/>
            <a:cxnLst>
              <a:cxn ang="0">
                <a:pos x="connsiteX0" y="connsiteY0"/>
              </a:cxn>
              <a:cxn ang="0">
                <a:pos x="connsiteX1" y="connsiteY1"/>
              </a:cxn>
              <a:cxn ang="0">
                <a:pos x="connsiteX2" y="connsiteY2"/>
              </a:cxn>
              <a:cxn ang="0">
                <a:pos x="connsiteX3" y="connsiteY3"/>
              </a:cxn>
            </a:cxnLst>
            <a:rect l="l" t="t" r="r" b="b"/>
            <a:pathLst>
              <a:path w="2720340" h="2720340">
                <a:moveTo>
                  <a:pt x="2720340" y="0"/>
                </a:moveTo>
                <a:lnTo>
                  <a:pt x="2720340" y="2720340"/>
                </a:lnTo>
                <a:lnTo>
                  <a:pt x="0" y="2720340"/>
                </a:lnTo>
                <a:cubicBezTo>
                  <a:pt x="0" y="1217938"/>
                  <a:pt x="1217938" y="0"/>
                  <a:pt x="2720340" y="0"/>
                </a:cubicBezTo>
                <a:close/>
              </a:path>
            </a:pathLst>
          </a:custGeom>
          <a:solidFill>
            <a:schemeClr val="tx1"/>
          </a:solidFill>
          <a:ln w="28575">
            <a:solidFill>
              <a:srgbClr val="00FFA9"/>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1" name="Textfeld 20">
            <a:extLst>
              <a:ext uri="{FF2B5EF4-FFF2-40B4-BE49-F238E27FC236}">
                <a16:creationId xmlns:a16="http://schemas.microsoft.com/office/drawing/2014/main" id="{0B6764EE-968F-A2A6-7F34-F46CD41D0133}"/>
              </a:ext>
            </a:extLst>
          </p:cNvPr>
          <p:cNvSpPr txBox="1"/>
          <p:nvPr/>
        </p:nvSpPr>
        <p:spPr>
          <a:xfrm>
            <a:off x="0" y="1059120"/>
            <a:ext cx="6096000" cy="2800767"/>
          </a:xfrm>
          <a:prstGeom prst="rect">
            <a:avLst/>
          </a:prstGeom>
          <a:noFill/>
        </p:spPr>
        <p:txBody>
          <a:bodyPr wrap="square" rtlCol="0">
            <a:spAutoFit/>
          </a:bodyPr>
          <a:lstStyle/>
          <a:p>
            <a:pPr algn="ctr"/>
            <a:r>
              <a:rPr lang="de-DE" sz="2800" b="1" i="0">
                <a:solidFill>
                  <a:srgbClr val="00FFA9"/>
                </a:solidFill>
                <a:effectLst/>
                <a:latin typeface="Segoe UI" panose="020B0502040204020203" pitchFamily="34" charset="0"/>
                <a:cs typeface="Segoe UI" panose="020B0502040204020203" pitchFamily="34" charset="0"/>
              </a:rPr>
              <a:t>ULTRASCHALLSENSOR:</a:t>
            </a:r>
          </a:p>
          <a:p>
            <a:pPr algn="ctr"/>
            <a:r>
              <a:rPr lang="de-DE" sz="8800" b="1" i="0">
                <a:solidFill>
                  <a:srgbClr val="00FFA9"/>
                </a:solidFill>
                <a:effectLst/>
                <a:latin typeface="Segoe UI" panose="020B0502040204020203" pitchFamily="34" charset="0"/>
                <a:cs typeface="Segoe UI" panose="020B0502040204020203" pitchFamily="34" charset="0"/>
              </a:rPr>
              <a:t>HC-SR04</a:t>
            </a:r>
            <a:endParaRPr lang="de-DE" sz="8800" b="1">
              <a:solidFill>
                <a:srgbClr val="00FFA9"/>
              </a:solidFill>
              <a:latin typeface="Segoe UI" panose="020B0502040204020203" pitchFamily="34" charset="0"/>
              <a:cs typeface="Segoe UI" panose="020B0502040204020203" pitchFamily="34" charset="0"/>
            </a:endParaRPr>
          </a:p>
          <a:p>
            <a:pPr algn="ctr"/>
            <a:endParaRPr lang="de-DE" sz="6000">
              <a:latin typeface="Segoe UI" panose="020B0502040204020203" pitchFamily="34" charset="0"/>
              <a:cs typeface="Segoe UI" panose="020B0502040204020203" pitchFamily="34" charset="0"/>
            </a:endParaRPr>
          </a:p>
        </p:txBody>
      </p:sp>
      <p:sp>
        <p:nvSpPr>
          <p:cNvPr id="22" name="Textfeld 21">
            <a:extLst>
              <a:ext uri="{FF2B5EF4-FFF2-40B4-BE49-F238E27FC236}">
                <a16:creationId xmlns:a16="http://schemas.microsoft.com/office/drawing/2014/main" id="{B97D6692-B02B-BAB1-4669-6D4E5B2538E6}"/>
              </a:ext>
            </a:extLst>
          </p:cNvPr>
          <p:cNvSpPr txBox="1"/>
          <p:nvPr/>
        </p:nvSpPr>
        <p:spPr>
          <a:xfrm>
            <a:off x="982980" y="3268578"/>
            <a:ext cx="5440680" cy="646331"/>
          </a:xfrm>
          <a:prstGeom prst="rect">
            <a:avLst/>
          </a:prstGeom>
          <a:noFill/>
        </p:spPr>
        <p:txBody>
          <a:bodyPr wrap="square" rtlCol="0">
            <a:spAutoFit/>
          </a:bodyPr>
          <a:lstStyle/>
          <a:p>
            <a:r>
              <a:rPr lang="de-DE">
                <a:solidFill>
                  <a:schemeClr val="bg1"/>
                </a:solidFill>
              </a:rPr>
              <a:t>• Reichweite: 3 bis 400 cm</a:t>
            </a:r>
          </a:p>
          <a:p>
            <a:r>
              <a:rPr lang="de-DE">
                <a:solidFill>
                  <a:schemeClr val="bg1"/>
                </a:solidFill>
              </a:rPr>
              <a:t>• hohe Messgenauigkeit (maximale Abweichung 3 mm)</a:t>
            </a:r>
          </a:p>
        </p:txBody>
      </p:sp>
      <p:pic>
        <p:nvPicPr>
          <p:cNvPr id="2" name="Grafik 1" descr="Ein Bild, das Kaffeetasse, Henkelbecher, Tasse, Kaffee enthält.&#10;&#10;Automatisch generierte Beschreibung">
            <a:extLst>
              <a:ext uri="{FF2B5EF4-FFF2-40B4-BE49-F238E27FC236}">
                <a16:creationId xmlns:a16="http://schemas.microsoft.com/office/drawing/2014/main" id="{F0102C02-203F-2083-D673-E11321907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369" y="-187918"/>
            <a:ext cx="3936832" cy="2952624"/>
          </a:xfrm>
          <a:prstGeom prst="rect">
            <a:avLst/>
          </a:prstGeom>
        </p:spPr>
      </p:pic>
    </p:spTree>
    <p:extLst>
      <p:ext uri="{BB962C8B-B14F-4D97-AF65-F5344CB8AC3E}">
        <p14:creationId xmlns:p14="http://schemas.microsoft.com/office/powerpoint/2010/main" val="49254300"/>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D2441"/>
            </a:gs>
            <a:gs pos="100000">
              <a:srgbClr val="051429"/>
            </a:gs>
          </a:gsLst>
          <a:lin ang="5400000" scaled="0"/>
          <a:tileRect/>
        </a:gradFill>
        <a:effectLst/>
      </p:bgPr>
    </p:bg>
    <p:spTree>
      <p:nvGrpSpPr>
        <p:cNvPr id="1" name=""/>
        <p:cNvGrpSpPr/>
        <p:nvPr/>
      </p:nvGrpSpPr>
      <p:grpSpPr>
        <a:xfrm>
          <a:off x="0" y="0"/>
          <a:ext cx="0" cy="0"/>
          <a:chOff x="0" y="0"/>
          <a:chExt cx="0" cy="0"/>
        </a:xfrm>
      </p:grpSpPr>
      <p:pic>
        <p:nvPicPr>
          <p:cNvPr id="5" name="Grafik 4" descr="Ein Bild, das Wasser, Flüssigkeit, Türkis, Seifenblasen enthält.&#10;&#10;Automatisch generierte Beschreibung">
            <a:extLst>
              <a:ext uri="{FF2B5EF4-FFF2-40B4-BE49-F238E27FC236}">
                <a16:creationId xmlns:a16="http://schemas.microsoft.com/office/drawing/2014/main" id="{3F278BA3-308C-89B5-3D1F-D0556B0EF837}"/>
              </a:ext>
            </a:extLst>
          </p:cNvPr>
          <p:cNvPicPr>
            <a:picLocks noChangeAspect="1"/>
          </p:cNvPicPr>
          <p:nvPr/>
        </p:nvPicPr>
        <p:blipFill rotWithShape="1">
          <a:blip r:embed="rId3">
            <a:extLst>
              <a:ext uri="{28A0092B-C50C-407E-A947-70E740481C1C}">
                <a14:useLocalDpi xmlns:a14="http://schemas.microsoft.com/office/drawing/2010/main" val="0"/>
              </a:ext>
            </a:extLst>
          </a:blip>
          <a:srcRect l="40500" t="20889" r="-167"/>
          <a:stretch/>
        </p:blipFill>
        <p:spPr>
          <a:xfrm>
            <a:off x="0" y="1432560"/>
            <a:ext cx="5455920" cy="5425440"/>
          </a:xfrm>
          <a:custGeom>
            <a:avLst/>
            <a:gdLst>
              <a:gd name="connsiteX0" fmla="*/ 0 w 5455920"/>
              <a:gd name="connsiteY0" fmla="*/ 0 h 5425440"/>
              <a:gd name="connsiteX1" fmla="*/ 5455920 w 5455920"/>
              <a:gd name="connsiteY1" fmla="*/ 5425440 h 5425440"/>
              <a:gd name="connsiteX2" fmla="*/ 0 w 5455920"/>
              <a:gd name="connsiteY2" fmla="*/ 5425440 h 5425440"/>
            </a:gdLst>
            <a:ahLst/>
            <a:cxnLst>
              <a:cxn ang="0">
                <a:pos x="connsiteX0" y="connsiteY0"/>
              </a:cxn>
              <a:cxn ang="0">
                <a:pos x="connsiteX1" y="connsiteY1"/>
              </a:cxn>
              <a:cxn ang="0">
                <a:pos x="connsiteX2" y="connsiteY2"/>
              </a:cxn>
            </a:cxnLst>
            <a:rect l="l" t="t" r="r" b="b"/>
            <a:pathLst>
              <a:path w="5455920" h="5425440">
                <a:moveTo>
                  <a:pt x="0" y="0"/>
                </a:moveTo>
                <a:cubicBezTo>
                  <a:pt x="3013221" y="0"/>
                  <a:pt x="5455920" y="2429053"/>
                  <a:pt x="5455920" y="5425440"/>
                </a:cubicBezTo>
                <a:lnTo>
                  <a:pt x="0" y="5425440"/>
                </a:lnTo>
                <a:close/>
              </a:path>
            </a:pathLst>
          </a:custGeom>
        </p:spPr>
      </p:pic>
      <p:sp>
        <p:nvSpPr>
          <p:cNvPr id="13" name="Freihandform: Form 12">
            <a:extLst>
              <a:ext uri="{FF2B5EF4-FFF2-40B4-BE49-F238E27FC236}">
                <a16:creationId xmlns:a16="http://schemas.microsoft.com/office/drawing/2014/main" id="{C65023DD-363A-8093-D194-34A807D44F5B}"/>
              </a:ext>
            </a:extLst>
          </p:cNvPr>
          <p:cNvSpPr/>
          <p:nvPr/>
        </p:nvSpPr>
        <p:spPr>
          <a:xfrm flipH="1">
            <a:off x="0" y="3429000"/>
            <a:ext cx="3749040" cy="3429000"/>
          </a:xfrm>
          <a:custGeom>
            <a:avLst/>
            <a:gdLst>
              <a:gd name="connsiteX0" fmla="*/ 2720340 w 2720340"/>
              <a:gd name="connsiteY0" fmla="*/ 0 h 2720340"/>
              <a:gd name="connsiteX1" fmla="*/ 2720340 w 2720340"/>
              <a:gd name="connsiteY1" fmla="*/ 2720340 h 2720340"/>
              <a:gd name="connsiteX2" fmla="*/ 0 w 2720340"/>
              <a:gd name="connsiteY2" fmla="*/ 2720340 h 2720340"/>
              <a:gd name="connsiteX3" fmla="*/ 2720340 w 2720340"/>
              <a:gd name="connsiteY3" fmla="*/ 0 h 2720340"/>
            </a:gdLst>
            <a:ahLst/>
            <a:cxnLst>
              <a:cxn ang="0">
                <a:pos x="connsiteX0" y="connsiteY0"/>
              </a:cxn>
              <a:cxn ang="0">
                <a:pos x="connsiteX1" y="connsiteY1"/>
              </a:cxn>
              <a:cxn ang="0">
                <a:pos x="connsiteX2" y="connsiteY2"/>
              </a:cxn>
              <a:cxn ang="0">
                <a:pos x="connsiteX3" y="connsiteY3"/>
              </a:cxn>
            </a:cxnLst>
            <a:rect l="l" t="t" r="r" b="b"/>
            <a:pathLst>
              <a:path w="2720340" h="2720340">
                <a:moveTo>
                  <a:pt x="2720340" y="0"/>
                </a:moveTo>
                <a:lnTo>
                  <a:pt x="2720340" y="2720340"/>
                </a:lnTo>
                <a:lnTo>
                  <a:pt x="0" y="2720340"/>
                </a:lnTo>
                <a:cubicBezTo>
                  <a:pt x="0" y="1217938"/>
                  <a:pt x="1217938" y="0"/>
                  <a:pt x="2720340" y="0"/>
                </a:cubicBezTo>
                <a:close/>
              </a:path>
            </a:pathLst>
          </a:custGeom>
          <a:solidFill>
            <a:schemeClr val="tx1"/>
          </a:solidFill>
          <a:ln w="28575">
            <a:solidFill>
              <a:srgbClr val="00FFA9"/>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1" name="Textfeld 20">
            <a:extLst>
              <a:ext uri="{FF2B5EF4-FFF2-40B4-BE49-F238E27FC236}">
                <a16:creationId xmlns:a16="http://schemas.microsoft.com/office/drawing/2014/main" id="{0B6764EE-968F-A2A6-7F34-F46CD41D0133}"/>
              </a:ext>
            </a:extLst>
          </p:cNvPr>
          <p:cNvSpPr txBox="1"/>
          <p:nvPr/>
        </p:nvSpPr>
        <p:spPr>
          <a:xfrm>
            <a:off x="6096000" y="1219200"/>
            <a:ext cx="6096000" cy="2185214"/>
          </a:xfrm>
          <a:prstGeom prst="rect">
            <a:avLst/>
          </a:prstGeom>
          <a:noFill/>
        </p:spPr>
        <p:txBody>
          <a:bodyPr wrap="square" rtlCol="0">
            <a:spAutoFit/>
          </a:bodyPr>
          <a:lstStyle/>
          <a:p>
            <a:pPr algn="ctr"/>
            <a:r>
              <a:rPr lang="de-DE" sz="2800" b="1" i="0">
                <a:solidFill>
                  <a:srgbClr val="00FFA9"/>
                </a:solidFill>
                <a:effectLst/>
                <a:latin typeface="Segoe UI" panose="020B0502040204020203" pitchFamily="34" charset="0"/>
                <a:cs typeface="Segoe UI" panose="020B0502040204020203" pitchFamily="34" charset="0"/>
              </a:rPr>
              <a:t>SCHRITTMOTOR:</a:t>
            </a:r>
          </a:p>
          <a:p>
            <a:pPr algn="ctr"/>
            <a:r>
              <a:rPr lang="de-DE" sz="8800" b="1" i="0">
                <a:solidFill>
                  <a:srgbClr val="00FFA9"/>
                </a:solidFill>
                <a:effectLst/>
                <a:latin typeface="Segoe UI" panose="020B0502040204020203" pitchFamily="34" charset="0"/>
                <a:cs typeface="Segoe UI" panose="020B0502040204020203" pitchFamily="34" charset="0"/>
              </a:rPr>
              <a:t>28BYJ-48</a:t>
            </a:r>
          </a:p>
          <a:p>
            <a:pPr algn="ctr"/>
            <a:r>
              <a:rPr lang="de-DE" sz="2000" b="1">
                <a:solidFill>
                  <a:srgbClr val="00FFA9"/>
                </a:solidFill>
                <a:latin typeface="Segoe UI" panose="020B0502040204020203" pitchFamily="34" charset="0"/>
                <a:cs typeface="Segoe UI" panose="020B0502040204020203" pitchFamily="34" charset="0"/>
              </a:rPr>
              <a:t>- mit ULN2003 Treiberplatine</a:t>
            </a:r>
          </a:p>
        </p:txBody>
      </p:sp>
      <p:pic>
        <p:nvPicPr>
          <p:cNvPr id="4" name="Grafik 3" descr="Ein Bild, das Kabel, Elektronik, Elektrische Leitungen, Elektrisches Bauelement enthält.&#10;&#10;Automatisch generierte Beschreibung">
            <a:extLst>
              <a:ext uri="{FF2B5EF4-FFF2-40B4-BE49-F238E27FC236}">
                <a16:creationId xmlns:a16="http://schemas.microsoft.com/office/drawing/2014/main" id="{205CB3E7-2BAC-4477-027E-A1C051EB66C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18000"/>
                    </a14:imgEffect>
                  </a14:imgLayer>
                </a14:imgProps>
              </a:ext>
              <a:ext uri="{28A0092B-C50C-407E-A947-70E740481C1C}">
                <a14:useLocalDpi xmlns:a14="http://schemas.microsoft.com/office/drawing/2010/main" val="0"/>
              </a:ext>
            </a:extLst>
          </a:blip>
          <a:stretch>
            <a:fillRect/>
          </a:stretch>
        </p:blipFill>
        <p:spPr>
          <a:xfrm>
            <a:off x="109854" y="4034155"/>
            <a:ext cx="2823845" cy="2823845"/>
          </a:xfrm>
          <a:prstGeom prst="rect">
            <a:avLst/>
          </a:prstGeom>
        </p:spPr>
      </p:pic>
      <p:sp>
        <p:nvSpPr>
          <p:cNvPr id="6" name="Textfeld 5">
            <a:extLst>
              <a:ext uri="{FF2B5EF4-FFF2-40B4-BE49-F238E27FC236}">
                <a16:creationId xmlns:a16="http://schemas.microsoft.com/office/drawing/2014/main" id="{F60BC543-6B80-5BA5-607F-D2E155C3118A}"/>
              </a:ext>
            </a:extLst>
          </p:cNvPr>
          <p:cNvSpPr txBox="1"/>
          <p:nvPr/>
        </p:nvSpPr>
        <p:spPr>
          <a:xfrm>
            <a:off x="6736082" y="3573839"/>
            <a:ext cx="6096000" cy="1200329"/>
          </a:xfrm>
          <a:prstGeom prst="rect">
            <a:avLst/>
          </a:prstGeom>
          <a:noFill/>
        </p:spPr>
        <p:txBody>
          <a:bodyPr wrap="square" rtlCol="0">
            <a:spAutoFit/>
          </a:bodyPr>
          <a:lstStyle/>
          <a:p>
            <a:pPr marL="285750" indent="-285750">
              <a:buFont typeface="Arial" panose="020B0604020202020204" pitchFamily="34" charset="0"/>
              <a:buChar char="•"/>
            </a:pPr>
            <a:r>
              <a:rPr lang="de-DE">
                <a:solidFill>
                  <a:schemeClr val="bg1"/>
                </a:solidFill>
              </a:rPr>
              <a:t>Schritt Drehmoment Winkel: 5.625/64</a:t>
            </a:r>
          </a:p>
          <a:p>
            <a:pPr marL="285750" indent="-285750">
              <a:buFont typeface="Arial" panose="020B0604020202020204" pitchFamily="34" charset="0"/>
              <a:buChar char="•"/>
            </a:pPr>
            <a:r>
              <a:rPr lang="de-DE">
                <a:solidFill>
                  <a:schemeClr val="bg1"/>
                </a:solidFill>
              </a:rPr>
              <a:t>Ziehen in Drehmoment:&gt; 34,3 </a:t>
            </a:r>
            <a:r>
              <a:rPr lang="de-DE" err="1">
                <a:solidFill>
                  <a:schemeClr val="bg1"/>
                </a:solidFill>
              </a:rPr>
              <a:t>mN.m</a:t>
            </a:r>
            <a:r>
              <a:rPr lang="de-DE">
                <a:solidFill>
                  <a:schemeClr val="bg1"/>
                </a:solidFill>
              </a:rPr>
              <a:t>(120Hz)</a:t>
            </a:r>
          </a:p>
          <a:p>
            <a:pPr marL="285750" indent="-285750">
              <a:buFont typeface="Arial" panose="020B0604020202020204" pitchFamily="34" charset="0"/>
              <a:buChar char="•"/>
            </a:pPr>
            <a:r>
              <a:rPr lang="de-DE">
                <a:solidFill>
                  <a:schemeClr val="bg1"/>
                </a:solidFill>
              </a:rPr>
              <a:t>Rastmoment:&gt; 34,3 </a:t>
            </a:r>
            <a:r>
              <a:rPr lang="de-DE" err="1">
                <a:solidFill>
                  <a:schemeClr val="bg1"/>
                </a:solidFill>
              </a:rPr>
              <a:t>mN.m</a:t>
            </a:r>
            <a:endParaRPr lang="de-DE">
              <a:solidFill>
                <a:schemeClr val="bg1"/>
              </a:solidFill>
            </a:endParaRPr>
          </a:p>
          <a:p>
            <a:pPr marL="285750" indent="-285750">
              <a:buFont typeface="Arial" panose="020B0604020202020204" pitchFamily="34" charset="0"/>
              <a:buChar char="•"/>
            </a:pPr>
            <a:r>
              <a:rPr lang="de-DE">
                <a:solidFill>
                  <a:schemeClr val="bg1"/>
                </a:solidFill>
              </a:rPr>
              <a:t>Lärm: &lt;40dB</a:t>
            </a:r>
          </a:p>
        </p:txBody>
      </p:sp>
    </p:spTree>
    <p:extLst>
      <p:ext uri="{BB962C8B-B14F-4D97-AF65-F5344CB8AC3E}">
        <p14:creationId xmlns:p14="http://schemas.microsoft.com/office/powerpoint/2010/main" val="2899769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D2441"/>
            </a:gs>
            <a:gs pos="100000">
              <a:srgbClr val="051429"/>
            </a:gs>
          </a:gsLst>
          <a:lin ang="5400000" scaled="0"/>
          <a:tileRect/>
        </a:gradFill>
        <a:effectLst/>
      </p:bgPr>
    </p:bg>
    <p:spTree>
      <p:nvGrpSpPr>
        <p:cNvPr id="1" name=""/>
        <p:cNvGrpSpPr/>
        <p:nvPr/>
      </p:nvGrpSpPr>
      <p:grpSpPr>
        <a:xfrm>
          <a:off x="0" y="0"/>
          <a:ext cx="0" cy="0"/>
          <a:chOff x="0" y="0"/>
          <a:chExt cx="0" cy="0"/>
        </a:xfrm>
      </p:grpSpPr>
      <p:pic>
        <p:nvPicPr>
          <p:cNvPr id="5" name="Grafik 4" descr="Ein Bild, das Wasser, Flüssigkeit, Türkis, Seifenblasen enthält.&#10;&#10;Automatisch generierte Beschreibung">
            <a:extLst>
              <a:ext uri="{FF2B5EF4-FFF2-40B4-BE49-F238E27FC236}">
                <a16:creationId xmlns:a16="http://schemas.microsoft.com/office/drawing/2014/main" id="{24C522DC-258E-21EB-A02C-5D9B9942C3B7}"/>
              </a:ext>
            </a:extLst>
          </p:cNvPr>
          <p:cNvPicPr>
            <a:picLocks noChangeAspect="1"/>
          </p:cNvPicPr>
          <p:nvPr/>
        </p:nvPicPr>
        <p:blipFill>
          <a:blip r:embed="rId2">
            <a:extLst>
              <a:ext uri="{28A0092B-C50C-407E-A947-70E740481C1C}">
                <a14:useLocalDpi xmlns:a14="http://schemas.microsoft.com/office/drawing/2010/main" val="0"/>
              </a:ext>
            </a:extLst>
          </a:blip>
          <a:srcRect l="40333" t="20222" r="333" b="222"/>
          <a:stretch>
            <a:fillRect/>
          </a:stretch>
        </p:blipFill>
        <p:spPr>
          <a:xfrm>
            <a:off x="0" y="1"/>
            <a:ext cx="5425440" cy="5455920"/>
          </a:xfrm>
          <a:custGeom>
            <a:avLst/>
            <a:gdLst>
              <a:gd name="connsiteX0" fmla="*/ 0 w 5425440"/>
              <a:gd name="connsiteY0" fmla="*/ 0 h 5455920"/>
              <a:gd name="connsiteX1" fmla="*/ 5425440 w 5425440"/>
              <a:gd name="connsiteY1" fmla="*/ 0 h 5455920"/>
              <a:gd name="connsiteX2" fmla="*/ 0 w 5425440"/>
              <a:gd name="connsiteY2" fmla="*/ 5455920 h 5455920"/>
            </a:gdLst>
            <a:ahLst/>
            <a:cxnLst>
              <a:cxn ang="0">
                <a:pos x="connsiteX0" y="connsiteY0"/>
              </a:cxn>
              <a:cxn ang="0">
                <a:pos x="connsiteX1" y="connsiteY1"/>
              </a:cxn>
              <a:cxn ang="0">
                <a:pos x="connsiteX2" y="connsiteY2"/>
              </a:cxn>
            </a:cxnLst>
            <a:rect l="l" t="t" r="r" b="b"/>
            <a:pathLst>
              <a:path w="5425440" h="5455920">
                <a:moveTo>
                  <a:pt x="0" y="0"/>
                </a:moveTo>
                <a:lnTo>
                  <a:pt x="5425440" y="0"/>
                </a:lnTo>
                <a:cubicBezTo>
                  <a:pt x="5425440" y="3013221"/>
                  <a:pt x="2996387" y="5455920"/>
                  <a:pt x="0" y="5455920"/>
                </a:cubicBezTo>
                <a:close/>
              </a:path>
            </a:pathLst>
          </a:custGeom>
        </p:spPr>
      </p:pic>
      <p:sp>
        <p:nvSpPr>
          <p:cNvPr id="13" name="Freihandform: Form 12">
            <a:extLst>
              <a:ext uri="{FF2B5EF4-FFF2-40B4-BE49-F238E27FC236}">
                <a16:creationId xmlns:a16="http://schemas.microsoft.com/office/drawing/2014/main" id="{C65023DD-363A-8093-D194-34A807D44F5B}"/>
              </a:ext>
            </a:extLst>
          </p:cNvPr>
          <p:cNvSpPr/>
          <p:nvPr/>
        </p:nvSpPr>
        <p:spPr>
          <a:xfrm flipH="1" flipV="1">
            <a:off x="0" y="0"/>
            <a:ext cx="3749040" cy="3429000"/>
          </a:xfrm>
          <a:custGeom>
            <a:avLst/>
            <a:gdLst>
              <a:gd name="connsiteX0" fmla="*/ 2720340 w 2720340"/>
              <a:gd name="connsiteY0" fmla="*/ 0 h 2720340"/>
              <a:gd name="connsiteX1" fmla="*/ 2720340 w 2720340"/>
              <a:gd name="connsiteY1" fmla="*/ 2720340 h 2720340"/>
              <a:gd name="connsiteX2" fmla="*/ 0 w 2720340"/>
              <a:gd name="connsiteY2" fmla="*/ 2720340 h 2720340"/>
              <a:gd name="connsiteX3" fmla="*/ 2720340 w 2720340"/>
              <a:gd name="connsiteY3" fmla="*/ 0 h 2720340"/>
            </a:gdLst>
            <a:ahLst/>
            <a:cxnLst>
              <a:cxn ang="0">
                <a:pos x="connsiteX0" y="connsiteY0"/>
              </a:cxn>
              <a:cxn ang="0">
                <a:pos x="connsiteX1" y="connsiteY1"/>
              </a:cxn>
              <a:cxn ang="0">
                <a:pos x="connsiteX2" y="connsiteY2"/>
              </a:cxn>
              <a:cxn ang="0">
                <a:pos x="connsiteX3" y="connsiteY3"/>
              </a:cxn>
            </a:cxnLst>
            <a:rect l="l" t="t" r="r" b="b"/>
            <a:pathLst>
              <a:path w="2720340" h="2720340">
                <a:moveTo>
                  <a:pt x="2720340" y="0"/>
                </a:moveTo>
                <a:lnTo>
                  <a:pt x="2720340" y="2720340"/>
                </a:lnTo>
                <a:lnTo>
                  <a:pt x="0" y="2720340"/>
                </a:lnTo>
                <a:cubicBezTo>
                  <a:pt x="0" y="1217938"/>
                  <a:pt x="1217938" y="0"/>
                  <a:pt x="2720340" y="0"/>
                </a:cubicBezTo>
                <a:close/>
              </a:path>
            </a:pathLst>
          </a:custGeom>
          <a:solidFill>
            <a:schemeClr val="tx1"/>
          </a:solidFill>
          <a:ln w="28575">
            <a:solidFill>
              <a:srgbClr val="00FFA9"/>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1" name="Textfeld 20">
            <a:extLst>
              <a:ext uri="{FF2B5EF4-FFF2-40B4-BE49-F238E27FC236}">
                <a16:creationId xmlns:a16="http://schemas.microsoft.com/office/drawing/2014/main" id="{0B6764EE-968F-A2A6-7F34-F46CD41D0133}"/>
              </a:ext>
            </a:extLst>
          </p:cNvPr>
          <p:cNvSpPr txBox="1"/>
          <p:nvPr/>
        </p:nvSpPr>
        <p:spPr>
          <a:xfrm>
            <a:off x="6096000" y="1059120"/>
            <a:ext cx="6096000" cy="2800767"/>
          </a:xfrm>
          <a:prstGeom prst="rect">
            <a:avLst/>
          </a:prstGeom>
          <a:noFill/>
        </p:spPr>
        <p:txBody>
          <a:bodyPr wrap="square" rtlCol="0">
            <a:spAutoFit/>
          </a:bodyPr>
          <a:lstStyle/>
          <a:p>
            <a:pPr algn="ctr"/>
            <a:r>
              <a:rPr lang="de-DE" sz="2800" b="1" i="0">
                <a:solidFill>
                  <a:srgbClr val="00FFA9"/>
                </a:solidFill>
                <a:effectLst/>
                <a:latin typeface="Segoe UI" panose="020B0502040204020203" pitchFamily="34" charset="0"/>
                <a:cs typeface="Segoe UI" panose="020B0502040204020203" pitchFamily="34" charset="0"/>
              </a:rPr>
              <a:t>TEMPERATURSENSOR:</a:t>
            </a:r>
          </a:p>
          <a:p>
            <a:pPr algn="ctr"/>
            <a:r>
              <a:rPr lang="de-DE" sz="8800" b="1" i="0">
                <a:solidFill>
                  <a:srgbClr val="00FFA9"/>
                </a:solidFill>
                <a:effectLst/>
                <a:latin typeface="Segoe UI" panose="020B0502040204020203" pitchFamily="34" charset="0"/>
                <a:cs typeface="Segoe UI" panose="020B0502040204020203" pitchFamily="34" charset="0"/>
              </a:rPr>
              <a:t>DS18B20</a:t>
            </a:r>
            <a:endParaRPr lang="de-DE" sz="8800" b="1">
              <a:solidFill>
                <a:srgbClr val="00FFA9"/>
              </a:solidFill>
              <a:latin typeface="Segoe UI" panose="020B0502040204020203" pitchFamily="34" charset="0"/>
              <a:cs typeface="Segoe UI" panose="020B0502040204020203" pitchFamily="34" charset="0"/>
            </a:endParaRPr>
          </a:p>
          <a:p>
            <a:pPr algn="ctr"/>
            <a:endParaRPr lang="de-DE" sz="6000">
              <a:latin typeface="Segoe UI" panose="020B0502040204020203" pitchFamily="34" charset="0"/>
              <a:cs typeface="Segoe UI" panose="020B0502040204020203" pitchFamily="34" charset="0"/>
            </a:endParaRPr>
          </a:p>
        </p:txBody>
      </p:sp>
      <p:sp>
        <p:nvSpPr>
          <p:cNvPr id="22" name="Textfeld 21">
            <a:extLst>
              <a:ext uri="{FF2B5EF4-FFF2-40B4-BE49-F238E27FC236}">
                <a16:creationId xmlns:a16="http://schemas.microsoft.com/office/drawing/2014/main" id="{B97D6692-B02B-BAB1-4669-6D4E5B2538E6}"/>
              </a:ext>
            </a:extLst>
          </p:cNvPr>
          <p:cNvSpPr txBox="1"/>
          <p:nvPr/>
        </p:nvSpPr>
        <p:spPr>
          <a:xfrm>
            <a:off x="7555831" y="3259722"/>
            <a:ext cx="4724400" cy="1200329"/>
          </a:xfrm>
          <a:prstGeom prst="rect">
            <a:avLst/>
          </a:prstGeom>
          <a:noFill/>
        </p:spPr>
        <p:txBody>
          <a:bodyPr wrap="square" rtlCol="0">
            <a:spAutoFit/>
          </a:bodyPr>
          <a:lstStyle/>
          <a:p>
            <a:pPr marL="285750" indent="-285750">
              <a:buFont typeface="Arial" panose="020B0604020202020204" pitchFamily="34" charset="0"/>
              <a:buChar char="•"/>
            </a:pPr>
            <a:r>
              <a:rPr lang="de-DE">
                <a:solidFill>
                  <a:schemeClr val="bg1"/>
                </a:solidFill>
              </a:rPr>
              <a:t>Wasserdicht</a:t>
            </a:r>
          </a:p>
          <a:p>
            <a:pPr marL="285750" indent="-285750">
              <a:buFont typeface="Arial" panose="020B0604020202020204" pitchFamily="34" charset="0"/>
              <a:buChar char="•"/>
            </a:pPr>
            <a:r>
              <a:rPr lang="de-DE">
                <a:solidFill>
                  <a:schemeClr val="bg1"/>
                </a:solidFill>
              </a:rPr>
              <a:t>Edelstahl Gehäuse</a:t>
            </a:r>
          </a:p>
          <a:p>
            <a:pPr marL="285750" indent="-285750">
              <a:buFont typeface="Arial" panose="020B0604020202020204" pitchFamily="34" charset="0"/>
              <a:buChar char="•"/>
            </a:pPr>
            <a:r>
              <a:rPr lang="de-DE">
                <a:solidFill>
                  <a:schemeClr val="bg1"/>
                </a:solidFill>
              </a:rPr>
              <a:t>Temperaturbereich: -55℃～+125℃ </a:t>
            </a:r>
          </a:p>
          <a:p>
            <a:pPr marL="285750" indent="-285750">
              <a:buFont typeface="Arial" panose="020B0604020202020204" pitchFamily="34" charset="0"/>
              <a:buChar char="•"/>
            </a:pPr>
            <a:r>
              <a:rPr lang="de-DE">
                <a:solidFill>
                  <a:schemeClr val="bg1"/>
                </a:solidFill>
              </a:rPr>
              <a:t>Genauigkeit: 0,5%</a:t>
            </a:r>
          </a:p>
        </p:txBody>
      </p:sp>
      <p:pic>
        <p:nvPicPr>
          <p:cNvPr id="4" name="Grafik 3" descr="Ein Bild, das Kabel, Verbindungsstück enthält.&#10;&#10;Automatisch generierte Beschreibung">
            <a:extLst>
              <a:ext uri="{FF2B5EF4-FFF2-40B4-BE49-F238E27FC236}">
                <a16:creationId xmlns:a16="http://schemas.microsoft.com/office/drawing/2014/main" id="{22224A89-2EAE-9F0A-A99C-0DB26DD12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0" y="0"/>
            <a:ext cx="2603500" cy="2603500"/>
          </a:xfrm>
          <a:prstGeom prst="rect">
            <a:avLst/>
          </a:prstGeom>
        </p:spPr>
      </p:pic>
    </p:spTree>
    <p:extLst>
      <p:ext uri="{BB962C8B-B14F-4D97-AF65-F5344CB8AC3E}">
        <p14:creationId xmlns:p14="http://schemas.microsoft.com/office/powerpoint/2010/main" val="1095071078"/>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D2441"/>
            </a:gs>
            <a:gs pos="100000">
              <a:srgbClr val="051429"/>
            </a:gs>
          </a:gsLst>
          <a:lin ang="5400000" scaled="0"/>
          <a:tileRect/>
        </a:gradFill>
        <a:effectLst/>
      </p:bgPr>
    </p:bg>
    <p:spTree>
      <p:nvGrpSpPr>
        <p:cNvPr id="1" name=""/>
        <p:cNvGrpSpPr/>
        <p:nvPr/>
      </p:nvGrpSpPr>
      <p:grpSpPr>
        <a:xfrm>
          <a:off x="0" y="0"/>
          <a:ext cx="0" cy="0"/>
          <a:chOff x="0" y="0"/>
          <a:chExt cx="0" cy="0"/>
        </a:xfrm>
      </p:grpSpPr>
      <p:pic>
        <p:nvPicPr>
          <p:cNvPr id="5" name="Grafik 4" descr="Ein Bild, das Wasser, Flüssigkeit, Türkis, Seifenblasen enthält.&#10;&#10;Automatisch generierte Beschreibung">
            <a:extLst>
              <a:ext uri="{FF2B5EF4-FFF2-40B4-BE49-F238E27FC236}">
                <a16:creationId xmlns:a16="http://schemas.microsoft.com/office/drawing/2014/main" id="{EE72D866-0AC3-092B-5C47-E8B6D0C89E75}"/>
              </a:ext>
            </a:extLst>
          </p:cNvPr>
          <p:cNvPicPr>
            <a:picLocks noChangeAspect="1"/>
          </p:cNvPicPr>
          <p:nvPr/>
        </p:nvPicPr>
        <p:blipFill>
          <a:blip r:embed="rId2">
            <a:extLst>
              <a:ext uri="{28A0092B-C50C-407E-A947-70E740481C1C}">
                <a14:useLocalDpi xmlns:a14="http://schemas.microsoft.com/office/drawing/2010/main" val="0"/>
              </a:ext>
            </a:extLst>
          </a:blip>
          <a:srcRect t="20667" r="40500"/>
          <a:stretch>
            <a:fillRect/>
          </a:stretch>
        </p:blipFill>
        <p:spPr>
          <a:xfrm>
            <a:off x="6751320" y="0"/>
            <a:ext cx="5440680" cy="5440680"/>
          </a:xfrm>
          <a:custGeom>
            <a:avLst/>
            <a:gdLst>
              <a:gd name="connsiteX0" fmla="*/ 0 w 5440680"/>
              <a:gd name="connsiteY0" fmla="*/ 0 h 5440680"/>
              <a:gd name="connsiteX1" fmla="*/ 5440680 w 5440680"/>
              <a:gd name="connsiteY1" fmla="*/ 0 h 5440680"/>
              <a:gd name="connsiteX2" fmla="*/ 5440680 w 5440680"/>
              <a:gd name="connsiteY2" fmla="*/ 5440680 h 5440680"/>
              <a:gd name="connsiteX3" fmla="*/ 12929 w 5440680"/>
              <a:gd name="connsiteY3" fmla="*/ 556278 h 5440680"/>
              <a:gd name="connsiteX4" fmla="*/ 0 w 5440680"/>
              <a:gd name="connsiteY4" fmla="*/ 386736 h 544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0680" h="5440680">
                <a:moveTo>
                  <a:pt x="0" y="0"/>
                </a:moveTo>
                <a:lnTo>
                  <a:pt x="5440680" y="0"/>
                </a:lnTo>
                <a:lnTo>
                  <a:pt x="5440680" y="5440680"/>
                </a:lnTo>
                <a:cubicBezTo>
                  <a:pt x="2615785" y="5440680"/>
                  <a:pt x="292326" y="3299773"/>
                  <a:pt x="12929" y="556278"/>
                </a:cubicBezTo>
                <a:lnTo>
                  <a:pt x="0" y="386736"/>
                </a:lnTo>
                <a:close/>
              </a:path>
            </a:pathLst>
          </a:custGeom>
        </p:spPr>
      </p:pic>
      <p:sp>
        <p:nvSpPr>
          <p:cNvPr id="13" name="Freihandform: Form 12">
            <a:extLst>
              <a:ext uri="{FF2B5EF4-FFF2-40B4-BE49-F238E27FC236}">
                <a16:creationId xmlns:a16="http://schemas.microsoft.com/office/drawing/2014/main" id="{C65023DD-363A-8093-D194-34A807D44F5B}"/>
              </a:ext>
            </a:extLst>
          </p:cNvPr>
          <p:cNvSpPr/>
          <p:nvPr/>
        </p:nvSpPr>
        <p:spPr>
          <a:xfrm rot="16200000">
            <a:off x="8602980" y="-160020"/>
            <a:ext cx="3429000" cy="3749040"/>
          </a:xfrm>
          <a:custGeom>
            <a:avLst/>
            <a:gdLst>
              <a:gd name="connsiteX0" fmla="*/ 2720340 w 2720340"/>
              <a:gd name="connsiteY0" fmla="*/ 0 h 2720340"/>
              <a:gd name="connsiteX1" fmla="*/ 2720340 w 2720340"/>
              <a:gd name="connsiteY1" fmla="*/ 2720340 h 2720340"/>
              <a:gd name="connsiteX2" fmla="*/ 0 w 2720340"/>
              <a:gd name="connsiteY2" fmla="*/ 2720340 h 2720340"/>
              <a:gd name="connsiteX3" fmla="*/ 2720340 w 2720340"/>
              <a:gd name="connsiteY3" fmla="*/ 0 h 2720340"/>
            </a:gdLst>
            <a:ahLst/>
            <a:cxnLst>
              <a:cxn ang="0">
                <a:pos x="connsiteX0" y="connsiteY0"/>
              </a:cxn>
              <a:cxn ang="0">
                <a:pos x="connsiteX1" y="connsiteY1"/>
              </a:cxn>
              <a:cxn ang="0">
                <a:pos x="connsiteX2" y="connsiteY2"/>
              </a:cxn>
              <a:cxn ang="0">
                <a:pos x="connsiteX3" y="connsiteY3"/>
              </a:cxn>
            </a:cxnLst>
            <a:rect l="l" t="t" r="r" b="b"/>
            <a:pathLst>
              <a:path w="2720340" h="2720340">
                <a:moveTo>
                  <a:pt x="2720340" y="0"/>
                </a:moveTo>
                <a:lnTo>
                  <a:pt x="2720340" y="2720340"/>
                </a:lnTo>
                <a:lnTo>
                  <a:pt x="0" y="2720340"/>
                </a:lnTo>
                <a:cubicBezTo>
                  <a:pt x="0" y="1217938"/>
                  <a:pt x="1217938" y="0"/>
                  <a:pt x="2720340" y="0"/>
                </a:cubicBezTo>
                <a:close/>
              </a:path>
            </a:pathLst>
          </a:custGeom>
          <a:solidFill>
            <a:schemeClr val="tx1"/>
          </a:solidFill>
          <a:ln w="28575">
            <a:solidFill>
              <a:srgbClr val="00FFA9"/>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1" name="Textfeld 20">
            <a:extLst>
              <a:ext uri="{FF2B5EF4-FFF2-40B4-BE49-F238E27FC236}">
                <a16:creationId xmlns:a16="http://schemas.microsoft.com/office/drawing/2014/main" id="{0B6764EE-968F-A2A6-7F34-F46CD41D0133}"/>
              </a:ext>
            </a:extLst>
          </p:cNvPr>
          <p:cNvSpPr txBox="1"/>
          <p:nvPr/>
        </p:nvSpPr>
        <p:spPr>
          <a:xfrm>
            <a:off x="0" y="1059120"/>
            <a:ext cx="6096000" cy="2800767"/>
          </a:xfrm>
          <a:prstGeom prst="rect">
            <a:avLst/>
          </a:prstGeom>
          <a:noFill/>
        </p:spPr>
        <p:txBody>
          <a:bodyPr wrap="square" rtlCol="0">
            <a:spAutoFit/>
          </a:bodyPr>
          <a:lstStyle/>
          <a:p>
            <a:pPr algn="ctr"/>
            <a:r>
              <a:rPr lang="de-DE" sz="2800" b="1" i="0">
                <a:solidFill>
                  <a:srgbClr val="00FFA9"/>
                </a:solidFill>
                <a:effectLst/>
                <a:latin typeface="Segoe UI" panose="020B0502040204020203" pitchFamily="34" charset="0"/>
                <a:cs typeface="Segoe UI" panose="020B0502040204020203" pitchFamily="34" charset="0"/>
              </a:rPr>
              <a:t>ULTRASCHALLSENSOR:</a:t>
            </a:r>
          </a:p>
          <a:p>
            <a:pPr algn="ctr"/>
            <a:r>
              <a:rPr lang="de-DE" sz="8800" b="1" i="0">
                <a:solidFill>
                  <a:srgbClr val="00FFA9"/>
                </a:solidFill>
                <a:effectLst/>
                <a:latin typeface="Segoe UI" panose="020B0502040204020203" pitchFamily="34" charset="0"/>
                <a:cs typeface="Segoe UI" panose="020B0502040204020203" pitchFamily="34" charset="0"/>
              </a:rPr>
              <a:t>HC-SR04</a:t>
            </a:r>
            <a:endParaRPr lang="de-DE" sz="8800" b="1">
              <a:solidFill>
                <a:srgbClr val="00FFA9"/>
              </a:solidFill>
              <a:latin typeface="Segoe UI" panose="020B0502040204020203" pitchFamily="34" charset="0"/>
              <a:cs typeface="Segoe UI" panose="020B0502040204020203" pitchFamily="34" charset="0"/>
            </a:endParaRPr>
          </a:p>
          <a:p>
            <a:pPr algn="ctr"/>
            <a:endParaRPr lang="de-DE" sz="6000">
              <a:latin typeface="Segoe UI" panose="020B0502040204020203" pitchFamily="34" charset="0"/>
              <a:cs typeface="Segoe UI" panose="020B0502040204020203" pitchFamily="34" charset="0"/>
            </a:endParaRPr>
          </a:p>
        </p:txBody>
      </p:sp>
      <p:sp>
        <p:nvSpPr>
          <p:cNvPr id="22" name="Textfeld 21">
            <a:extLst>
              <a:ext uri="{FF2B5EF4-FFF2-40B4-BE49-F238E27FC236}">
                <a16:creationId xmlns:a16="http://schemas.microsoft.com/office/drawing/2014/main" id="{B97D6692-B02B-BAB1-4669-6D4E5B2538E6}"/>
              </a:ext>
            </a:extLst>
          </p:cNvPr>
          <p:cNvSpPr txBox="1"/>
          <p:nvPr/>
        </p:nvSpPr>
        <p:spPr>
          <a:xfrm>
            <a:off x="982980" y="3268578"/>
            <a:ext cx="5440680" cy="646331"/>
          </a:xfrm>
          <a:prstGeom prst="rect">
            <a:avLst/>
          </a:prstGeom>
          <a:noFill/>
        </p:spPr>
        <p:txBody>
          <a:bodyPr wrap="square" rtlCol="0">
            <a:spAutoFit/>
          </a:bodyPr>
          <a:lstStyle/>
          <a:p>
            <a:r>
              <a:rPr lang="de-DE">
                <a:solidFill>
                  <a:schemeClr val="bg1"/>
                </a:solidFill>
              </a:rPr>
              <a:t>• Reichweite: 3 bis 400 cm</a:t>
            </a:r>
          </a:p>
          <a:p>
            <a:r>
              <a:rPr lang="de-DE">
                <a:solidFill>
                  <a:schemeClr val="bg1"/>
                </a:solidFill>
              </a:rPr>
              <a:t>• hohe Messgenauigkeit (maximale Abweichung 3 mm)</a:t>
            </a:r>
          </a:p>
        </p:txBody>
      </p:sp>
      <p:pic>
        <p:nvPicPr>
          <p:cNvPr id="2" name="Grafik 1" descr="Ein Bild, das Kaffeetasse, Henkelbecher, Tasse, Kaffee enthält.&#10;&#10;Automatisch generierte Beschreibung">
            <a:extLst>
              <a:ext uri="{FF2B5EF4-FFF2-40B4-BE49-F238E27FC236}">
                <a16:creationId xmlns:a16="http://schemas.microsoft.com/office/drawing/2014/main" id="{F0102C02-203F-2083-D673-E11321907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369" y="-187918"/>
            <a:ext cx="3936832" cy="2952624"/>
          </a:xfrm>
          <a:prstGeom prst="rect">
            <a:avLst/>
          </a:prstGeom>
        </p:spPr>
      </p:pic>
    </p:spTree>
    <p:extLst>
      <p:ext uri="{BB962C8B-B14F-4D97-AF65-F5344CB8AC3E}">
        <p14:creationId xmlns:p14="http://schemas.microsoft.com/office/powerpoint/2010/main" val="492543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67674EA-C13B-483F-A40F-C68FFD69AA46}"/>
              </a:ext>
            </a:extLst>
          </p:cNvPr>
          <p:cNvSpPr txBox="1"/>
          <p:nvPr/>
        </p:nvSpPr>
        <p:spPr>
          <a:xfrm>
            <a:off x="1" y="2828835"/>
            <a:ext cx="12191999" cy="1107996"/>
          </a:xfrm>
          <a:prstGeom prst="rect">
            <a:avLst/>
          </a:prstGeom>
          <a:noFill/>
        </p:spPr>
        <p:txBody>
          <a:bodyPr wrap="square" rtlCol="0">
            <a:spAutoFit/>
          </a:bodyPr>
          <a:lstStyle/>
          <a:p>
            <a:pPr algn="ctr"/>
            <a:r>
              <a:rPr lang="de-DE" sz="6600" b="1">
                <a:solidFill>
                  <a:srgbClr val="0D2441"/>
                </a:solidFill>
                <a:latin typeface="Aharoni" panose="020F0502020204030204" pitchFamily="2" charset="-79"/>
                <a:cs typeface="Aharoni" panose="020F0502020204030204" pitchFamily="2" charset="-79"/>
              </a:rPr>
              <a:t>PRODUKTVORSTELLUNG</a:t>
            </a:r>
            <a:endParaRPr lang="de-DE" sz="5400" b="1">
              <a:solidFill>
                <a:srgbClr val="0D2441"/>
              </a:solidFill>
              <a:latin typeface="Aharoni" panose="020F0502020204030204" pitchFamily="2" charset="-79"/>
              <a:cs typeface="Aharoni" panose="020F0502020204030204" pitchFamily="2" charset="-79"/>
            </a:endParaRPr>
          </a:p>
        </p:txBody>
      </p:sp>
    </p:spTree>
    <p:extLst>
      <p:ext uri="{BB962C8B-B14F-4D97-AF65-F5344CB8AC3E}">
        <p14:creationId xmlns:p14="http://schemas.microsoft.com/office/powerpoint/2010/main" val="73367071"/>
      </p:ext>
    </p:extLst>
  </p:cSld>
  <p:clrMapOvr>
    <a:masterClrMapping/>
  </p:clrMapOvr>
  <mc:AlternateContent xmlns:mc="http://schemas.openxmlformats.org/markup-compatibility/2006" xmlns:p14="http://schemas.microsoft.com/office/powerpoint/2010/main">
    <mc:Choice Requires="p14">
      <p:transition spd="slow" p14:dur="2000" advClick="0" advTm="130"/>
    </mc:Choice>
    <mc:Fallback xmlns="">
      <p:transition spd="slow" advClick="0" advTm="130"/>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D2441"/>
            </a:gs>
            <a:gs pos="100000">
              <a:srgbClr val="051429"/>
            </a:gs>
          </a:gsLst>
          <a:lin ang="5400000" scaled="0"/>
          <a:tileRect/>
        </a:gradFill>
        <a:effectLst/>
      </p:bgPr>
    </p:bg>
    <p:spTree>
      <p:nvGrpSpPr>
        <p:cNvPr id="1" name=""/>
        <p:cNvGrpSpPr/>
        <p:nvPr/>
      </p:nvGrpSpPr>
      <p:grpSpPr>
        <a:xfrm>
          <a:off x="0" y="0"/>
          <a:ext cx="0" cy="0"/>
          <a:chOff x="0" y="0"/>
          <a:chExt cx="0" cy="0"/>
        </a:xfrm>
      </p:grpSpPr>
      <p:pic>
        <p:nvPicPr>
          <p:cNvPr id="5" name="Grafik 4" descr="Ein Bild, das Wasser, Flüssigkeit, Türkis, Seifenblasen enthält.&#10;&#10;Automatisch generierte Beschreibung">
            <a:extLst>
              <a:ext uri="{FF2B5EF4-FFF2-40B4-BE49-F238E27FC236}">
                <a16:creationId xmlns:a16="http://schemas.microsoft.com/office/drawing/2014/main" id="{24C522DC-258E-21EB-A02C-5D9B9942C3B7}"/>
              </a:ext>
            </a:extLst>
          </p:cNvPr>
          <p:cNvPicPr>
            <a:picLocks noChangeAspect="1"/>
          </p:cNvPicPr>
          <p:nvPr/>
        </p:nvPicPr>
        <p:blipFill>
          <a:blip r:embed="rId2">
            <a:extLst>
              <a:ext uri="{28A0092B-C50C-407E-A947-70E740481C1C}">
                <a14:useLocalDpi xmlns:a14="http://schemas.microsoft.com/office/drawing/2010/main" val="0"/>
              </a:ext>
            </a:extLst>
          </a:blip>
          <a:srcRect l="40333" t="20222" r="333" b="222"/>
          <a:stretch>
            <a:fillRect/>
          </a:stretch>
        </p:blipFill>
        <p:spPr>
          <a:xfrm>
            <a:off x="0" y="1"/>
            <a:ext cx="5425440" cy="5455920"/>
          </a:xfrm>
          <a:custGeom>
            <a:avLst/>
            <a:gdLst>
              <a:gd name="connsiteX0" fmla="*/ 0 w 5425440"/>
              <a:gd name="connsiteY0" fmla="*/ 0 h 5455920"/>
              <a:gd name="connsiteX1" fmla="*/ 5425440 w 5425440"/>
              <a:gd name="connsiteY1" fmla="*/ 0 h 5455920"/>
              <a:gd name="connsiteX2" fmla="*/ 0 w 5425440"/>
              <a:gd name="connsiteY2" fmla="*/ 5455920 h 5455920"/>
            </a:gdLst>
            <a:ahLst/>
            <a:cxnLst>
              <a:cxn ang="0">
                <a:pos x="connsiteX0" y="connsiteY0"/>
              </a:cxn>
              <a:cxn ang="0">
                <a:pos x="connsiteX1" y="connsiteY1"/>
              </a:cxn>
              <a:cxn ang="0">
                <a:pos x="connsiteX2" y="connsiteY2"/>
              </a:cxn>
            </a:cxnLst>
            <a:rect l="l" t="t" r="r" b="b"/>
            <a:pathLst>
              <a:path w="5425440" h="5455920">
                <a:moveTo>
                  <a:pt x="0" y="0"/>
                </a:moveTo>
                <a:lnTo>
                  <a:pt x="5425440" y="0"/>
                </a:lnTo>
                <a:cubicBezTo>
                  <a:pt x="5425440" y="3013221"/>
                  <a:pt x="2996387" y="5455920"/>
                  <a:pt x="0" y="5455920"/>
                </a:cubicBezTo>
                <a:close/>
              </a:path>
            </a:pathLst>
          </a:custGeom>
        </p:spPr>
      </p:pic>
      <p:sp>
        <p:nvSpPr>
          <p:cNvPr id="13" name="Freihandform: Form 12">
            <a:extLst>
              <a:ext uri="{FF2B5EF4-FFF2-40B4-BE49-F238E27FC236}">
                <a16:creationId xmlns:a16="http://schemas.microsoft.com/office/drawing/2014/main" id="{C65023DD-363A-8093-D194-34A807D44F5B}"/>
              </a:ext>
            </a:extLst>
          </p:cNvPr>
          <p:cNvSpPr/>
          <p:nvPr/>
        </p:nvSpPr>
        <p:spPr>
          <a:xfrm flipH="1" flipV="1">
            <a:off x="0" y="0"/>
            <a:ext cx="3749040" cy="3429000"/>
          </a:xfrm>
          <a:custGeom>
            <a:avLst/>
            <a:gdLst>
              <a:gd name="connsiteX0" fmla="*/ 2720340 w 2720340"/>
              <a:gd name="connsiteY0" fmla="*/ 0 h 2720340"/>
              <a:gd name="connsiteX1" fmla="*/ 2720340 w 2720340"/>
              <a:gd name="connsiteY1" fmla="*/ 2720340 h 2720340"/>
              <a:gd name="connsiteX2" fmla="*/ 0 w 2720340"/>
              <a:gd name="connsiteY2" fmla="*/ 2720340 h 2720340"/>
              <a:gd name="connsiteX3" fmla="*/ 2720340 w 2720340"/>
              <a:gd name="connsiteY3" fmla="*/ 0 h 2720340"/>
            </a:gdLst>
            <a:ahLst/>
            <a:cxnLst>
              <a:cxn ang="0">
                <a:pos x="connsiteX0" y="connsiteY0"/>
              </a:cxn>
              <a:cxn ang="0">
                <a:pos x="connsiteX1" y="connsiteY1"/>
              </a:cxn>
              <a:cxn ang="0">
                <a:pos x="connsiteX2" y="connsiteY2"/>
              </a:cxn>
              <a:cxn ang="0">
                <a:pos x="connsiteX3" y="connsiteY3"/>
              </a:cxn>
            </a:cxnLst>
            <a:rect l="l" t="t" r="r" b="b"/>
            <a:pathLst>
              <a:path w="2720340" h="2720340">
                <a:moveTo>
                  <a:pt x="2720340" y="0"/>
                </a:moveTo>
                <a:lnTo>
                  <a:pt x="2720340" y="2720340"/>
                </a:lnTo>
                <a:lnTo>
                  <a:pt x="0" y="2720340"/>
                </a:lnTo>
                <a:cubicBezTo>
                  <a:pt x="0" y="1217938"/>
                  <a:pt x="1217938" y="0"/>
                  <a:pt x="2720340" y="0"/>
                </a:cubicBezTo>
                <a:close/>
              </a:path>
            </a:pathLst>
          </a:custGeom>
          <a:solidFill>
            <a:schemeClr val="tx1"/>
          </a:solidFill>
          <a:ln w="28575">
            <a:solidFill>
              <a:srgbClr val="00FFA9"/>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1" name="Textfeld 20">
            <a:extLst>
              <a:ext uri="{FF2B5EF4-FFF2-40B4-BE49-F238E27FC236}">
                <a16:creationId xmlns:a16="http://schemas.microsoft.com/office/drawing/2014/main" id="{0B6764EE-968F-A2A6-7F34-F46CD41D0133}"/>
              </a:ext>
            </a:extLst>
          </p:cNvPr>
          <p:cNvSpPr txBox="1"/>
          <p:nvPr/>
        </p:nvSpPr>
        <p:spPr>
          <a:xfrm>
            <a:off x="6096000" y="1059120"/>
            <a:ext cx="6096000" cy="2800767"/>
          </a:xfrm>
          <a:prstGeom prst="rect">
            <a:avLst/>
          </a:prstGeom>
          <a:noFill/>
        </p:spPr>
        <p:txBody>
          <a:bodyPr wrap="square" rtlCol="0">
            <a:spAutoFit/>
          </a:bodyPr>
          <a:lstStyle/>
          <a:p>
            <a:pPr algn="ctr"/>
            <a:r>
              <a:rPr lang="de-DE" sz="2800" b="1" i="0">
                <a:solidFill>
                  <a:srgbClr val="00FFA9"/>
                </a:solidFill>
                <a:effectLst/>
                <a:latin typeface="Segoe UI" panose="020B0502040204020203" pitchFamily="34" charset="0"/>
                <a:cs typeface="Segoe UI" panose="020B0502040204020203" pitchFamily="34" charset="0"/>
              </a:rPr>
              <a:t>TEMPERATURSENSOR:</a:t>
            </a:r>
          </a:p>
          <a:p>
            <a:pPr algn="ctr"/>
            <a:r>
              <a:rPr lang="de-DE" sz="8800" b="1" i="0">
                <a:solidFill>
                  <a:srgbClr val="00FFA9"/>
                </a:solidFill>
                <a:effectLst/>
                <a:latin typeface="Segoe UI" panose="020B0502040204020203" pitchFamily="34" charset="0"/>
                <a:cs typeface="Segoe UI" panose="020B0502040204020203" pitchFamily="34" charset="0"/>
              </a:rPr>
              <a:t>DS18B20</a:t>
            </a:r>
            <a:endParaRPr lang="de-DE" sz="8800" b="1">
              <a:solidFill>
                <a:srgbClr val="00FFA9"/>
              </a:solidFill>
              <a:latin typeface="Segoe UI" panose="020B0502040204020203" pitchFamily="34" charset="0"/>
              <a:cs typeface="Segoe UI" panose="020B0502040204020203" pitchFamily="34" charset="0"/>
            </a:endParaRPr>
          </a:p>
          <a:p>
            <a:pPr algn="ctr"/>
            <a:endParaRPr lang="de-DE" sz="6000">
              <a:latin typeface="Segoe UI" panose="020B0502040204020203" pitchFamily="34" charset="0"/>
              <a:cs typeface="Segoe UI" panose="020B0502040204020203" pitchFamily="34" charset="0"/>
            </a:endParaRPr>
          </a:p>
        </p:txBody>
      </p:sp>
      <p:sp>
        <p:nvSpPr>
          <p:cNvPr id="22" name="Textfeld 21">
            <a:extLst>
              <a:ext uri="{FF2B5EF4-FFF2-40B4-BE49-F238E27FC236}">
                <a16:creationId xmlns:a16="http://schemas.microsoft.com/office/drawing/2014/main" id="{B97D6692-B02B-BAB1-4669-6D4E5B2538E6}"/>
              </a:ext>
            </a:extLst>
          </p:cNvPr>
          <p:cNvSpPr txBox="1"/>
          <p:nvPr/>
        </p:nvSpPr>
        <p:spPr>
          <a:xfrm>
            <a:off x="7555831" y="3259722"/>
            <a:ext cx="4724400" cy="1200329"/>
          </a:xfrm>
          <a:prstGeom prst="rect">
            <a:avLst/>
          </a:prstGeom>
          <a:noFill/>
        </p:spPr>
        <p:txBody>
          <a:bodyPr wrap="square" rtlCol="0">
            <a:spAutoFit/>
          </a:bodyPr>
          <a:lstStyle/>
          <a:p>
            <a:pPr marL="285750" indent="-285750">
              <a:buFont typeface="Arial" panose="020B0604020202020204" pitchFamily="34" charset="0"/>
              <a:buChar char="•"/>
            </a:pPr>
            <a:r>
              <a:rPr lang="de-DE">
                <a:solidFill>
                  <a:schemeClr val="bg1"/>
                </a:solidFill>
              </a:rPr>
              <a:t>Wasserdicht</a:t>
            </a:r>
          </a:p>
          <a:p>
            <a:pPr marL="285750" indent="-285750">
              <a:buFont typeface="Arial" panose="020B0604020202020204" pitchFamily="34" charset="0"/>
              <a:buChar char="•"/>
            </a:pPr>
            <a:r>
              <a:rPr lang="de-DE">
                <a:solidFill>
                  <a:schemeClr val="bg1"/>
                </a:solidFill>
              </a:rPr>
              <a:t>Edelstahl Gehäuse</a:t>
            </a:r>
          </a:p>
          <a:p>
            <a:pPr marL="285750" indent="-285750">
              <a:buFont typeface="Arial" panose="020B0604020202020204" pitchFamily="34" charset="0"/>
              <a:buChar char="•"/>
            </a:pPr>
            <a:r>
              <a:rPr lang="de-DE">
                <a:solidFill>
                  <a:schemeClr val="bg1"/>
                </a:solidFill>
              </a:rPr>
              <a:t>Temperaturbereich: -55℃～+125℃ </a:t>
            </a:r>
          </a:p>
          <a:p>
            <a:pPr marL="285750" indent="-285750">
              <a:buFont typeface="Arial" panose="020B0604020202020204" pitchFamily="34" charset="0"/>
              <a:buChar char="•"/>
            </a:pPr>
            <a:r>
              <a:rPr lang="de-DE">
                <a:solidFill>
                  <a:schemeClr val="bg1"/>
                </a:solidFill>
              </a:rPr>
              <a:t>Genauigkeit: 0,5%</a:t>
            </a:r>
          </a:p>
        </p:txBody>
      </p:sp>
      <p:pic>
        <p:nvPicPr>
          <p:cNvPr id="4" name="Grafik 3" descr="Ein Bild, das Kabel, Verbindungsstück enthält.&#10;&#10;Automatisch generierte Beschreibung">
            <a:extLst>
              <a:ext uri="{FF2B5EF4-FFF2-40B4-BE49-F238E27FC236}">
                <a16:creationId xmlns:a16="http://schemas.microsoft.com/office/drawing/2014/main" id="{22224A89-2EAE-9F0A-A99C-0DB26DD12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0" y="0"/>
            <a:ext cx="2603500" cy="2603500"/>
          </a:xfrm>
          <a:prstGeom prst="rect">
            <a:avLst/>
          </a:prstGeom>
        </p:spPr>
      </p:pic>
    </p:spTree>
    <p:extLst>
      <p:ext uri="{BB962C8B-B14F-4D97-AF65-F5344CB8AC3E}">
        <p14:creationId xmlns:p14="http://schemas.microsoft.com/office/powerpoint/2010/main" val="1095071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8162B"/>
        </a:solidFill>
        <a:effectLst/>
      </p:bgPr>
    </p:bg>
    <p:spTree>
      <p:nvGrpSpPr>
        <p:cNvPr id="1" name=""/>
        <p:cNvGrpSpPr/>
        <p:nvPr/>
      </p:nvGrpSpPr>
      <p:grpSpPr>
        <a:xfrm>
          <a:off x="0" y="0"/>
          <a:ext cx="0" cy="0"/>
          <a:chOff x="0" y="0"/>
          <a:chExt cx="0" cy="0"/>
        </a:xfrm>
      </p:grpSpPr>
      <p:grpSp>
        <p:nvGrpSpPr>
          <p:cNvPr id="34" name="Gruppieren 33">
            <a:extLst>
              <a:ext uri="{FF2B5EF4-FFF2-40B4-BE49-F238E27FC236}">
                <a16:creationId xmlns:a16="http://schemas.microsoft.com/office/drawing/2014/main" id="{92D80D64-E6E0-9A0E-FCE5-9DD1439B3CF3}"/>
              </a:ext>
            </a:extLst>
          </p:cNvPr>
          <p:cNvGrpSpPr/>
          <p:nvPr/>
        </p:nvGrpSpPr>
        <p:grpSpPr>
          <a:xfrm>
            <a:off x="196771" y="-868100"/>
            <a:ext cx="12612543" cy="8862349"/>
            <a:chOff x="196771" y="-868100"/>
            <a:chExt cx="12612543" cy="8862349"/>
          </a:xfrm>
          <a:blipFill>
            <a:blip r:embed="rId3"/>
            <a:stretch>
              <a:fillRect/>
            </a:stretch>
          </a:blipFill>
          <a:effectLst>
            <a:outerShdw dist="50800" sx="1000" sy="1000" algn="ctr" rotWithShape="0">
              <a:srgbClr val="000000"/>
            </a:outerShdw>
          </a:effectLst>
        </p:grpSpPr>
        <p:sp>
          <p:nvSpPr>
            <p:cNvPr id="4" name="Sechseck 3">
              <a:extLst>
                <a:ext uri="{FF2B5EF4-FFF2-40B4-BE49-F238E27FC236}">
                  <a16:creationId xmlns:a16="http://schemas.microsoft.com/office/drawing/2014/main" id="{D8E30ABD-3C9C-9DC6-8CA9-5C1DDEEEA859}"/>
                </a:ext>
              </a:extLst>
            </p:cNvPr>
            <p:cNvSpPr/>
            <p:nvPr/>
          </p:nvSpPr>
          <p:spPr>
            <a:xfrm>
              <a:off x="5251048" y="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chseck 4">
              <a:extLst>
                <a:ext uri="{FF2B5EF4-FFF2-40B4-BE49-F238E27FC236}">
                  <a16:creationId xmlns:a16="http://schemas.microsoft.com/office/drawing/2014/main" id="{67142219-5825-543F-D566-8AF16347D2AD}"/>
                </a:ext>
              </a:extLst>
            </p:cNvPr>
            <p:cNvSpPr/>
            <p:nvPr/>
          </p:nvSpPr>
          <p:spPr>
            <a:xfrm>
              <a:off x="5245261" y="1622385"/>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Sechseck 5">
              <a:extLst>
                <a:ext uri="{FF2B5EF4-FFF2-40B4-BE49-F238E27FC236}">
                  <a16:creationId xmlns:a16="http://schemas.microsoft.com/office/drawing/2014/main" id="{E0F08763-DCD7-C232-EE54-0733C6DDF664}"/>
                </a:ext>
              </a:extLst>
            </p:cNvPr>
            <p:cNvSpPr/>
            <p:nvPr/>
          </p:nvSpPr>
          <p:spPr>
            <a:xfrm>
              <a:off x="5245261" y="324477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Sechseck 6">
              <a:extLst>
                <a:ext uri="{FF2B5EF4-FFF2-40B4-BE49-F238E27FC236}">
                  <a16:creationId xmlns:a16="http://schemas.microsoft.com/office/drawing/2014/main" id="{9FE73D2D-589C-72DF-B262-C695EB47A410}"/>
                </a:ext>
              </a:extLst>
            </p:cNvPr>
            <p:cNvSpPr/>
            <p:nvPr/>
          </p:nvSpPr>
          <p:spPr>
            <a:xfrm>
              <a:off x="5245261" y="4867155"/>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echseck 7">
              <a:extLst>
                <a:ext uri="{FF2B5EF4-FFF2-40B4-BE49-F238E27FC236}">
                  <a16:creationId xmlns:a16="http://schemas.microsoft.com/office/drawing/2014/main" id="{C864E259-754A-E74F-37CE-0BF85C16CF9A}"/>
                </a:ext>
              </a:extLst>
            </p:cNvPr>
            <p:cNvSpPr/>
            <p:nvPr/>
          </p:nvSpPr>
          <p:spPr>
            <a:xfrm>
              <a:off x="5195104" y="648954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Sechseck 8">
              <a:extLst>
                <a:ext uri="{FF2B5EF4-FFF2-40B4-BE49-F238E27FC236}">
                  <a16:creationId xmlns:a16="http://schemas.microsoft.com/office/drawing/2014/main" id="{0D31D87D-B2F8-877D-7835-5B6FF531D773}"/>
                </a:ext>
              </a:extLst>
            </p:cNvPr>
            <p:cNvSpPr/>
            <p:nvPr/>
          </p:nvSpPr>
          <p:spPr>
            <a:xfrm>
              <a:off x="6711387" y="752354"/>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Sechseck 9">
              <a:extLst>
                <a:ext uri="{FF2B5EF4-FFF2-40B4-BE49-F238E27FC236}">
                  <a16:creationId xmlns:a16="http://schemas.microsoft.com/office/drawing/2014/main" id="{3005025E-45C9-1E5E-6EC7-DB41CE61A155}"/>
                </a:ext>
              </a:extLst>
            </p:cNvPr>
            <p:cNvSpPr/>
            <p:nvPr/>
          </p:nvSpPr>
          <p:spPr>
            <a:xfrm>
              <a:off x="6711387" y="-86810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Sechseck 10">
              <a:extLst>
                <a:ext uri="{FF2B5EF4-FFF2-40B4-BE49-F238E27FC236}">
                  <a16:creationId xmlns:a16="http://schemas.microsoft.com/office/drawing/2014/main" id="{AE14B2F8-B66E-5881-E872-2414F6B8DE3D}"/>
                </a:ext>
              </a:extLst>
            </p:cNvPr>
            <p:cNvSpPr/>
            <p:nvPr/>
          </p:nvSpPr>
          <p:spPr>
            <a:xfrm>
              <a:off x="6711387" y="2374739"/>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Sechseck 11">
              <a:extLst>
                <a:ext uri="{FF2B5EF4-FFF2-40B4-BE49-F238E27FC236}">
                  <a16:creationId xmlns:a16="http://schemas.microsoft.com/office/drawing/2014/main" id="{092B4750-040F-4E1B-04F7-146C6AD63FC8}"/>
                </a:ext>
              </a:extLst>
            </p:cNvPr>
            <p:cNvSpPr/>
            <p:nvPr/>
          </p:nvSpPr>
          <p:spPr>
            <a:xfrm>
              <a:off x="6711387" y="3997124"/>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Sechseck 12">
              <a:extLst>
                <a:ext uri="{FF2B5EF4-FFF2-40B4-BE49-F238E27FC236}">
                  <a16:creationId xmlns:a16="http://schemas.microsoft.com/office/drawing/2014/main" id="{4C2F2B52-8416-2063-F10B-5621581920F1}"/>
                </a:ext>
              </a:extLst>
            </p:cNvPr>
            <p:cNvSpPr/>
            <p:nvPr/>
          </p:nvSpPr>
          <p:spPr>
            <a:xfrm>
              <a:off x="6711387" y="5619509"/>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Sechseck 13">
              <a:extLst>
                <a:ext uri="{FF2B5EF4-FFF2-40B4-BE49-F238E27FC236}">
                  <a16:creationId xmlns:a16="http://schemas.microsoft.com/office/drawing/2014/main" id="{CAD82123-BF43-DCA2-DE27-37F2D9843D9A}"/>
                </a:ext>
              </a:extLst>
            </p:cNvPr>
            <p:cNvSpPr/>
            <p:nvPr/>
          </p:nvSpPr>
          <p:spPr>
            <a:xfrm>
              <a:off x="8179442" y="-1"/>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Sechseck 14">
              <a:extLst>
                <a:ext uri="{FF2B5EF4-FFF2-40B4-BE49-F238E27FC236}">
                  <a16:creationId xmlns:a16="http://schemas.microsoft.com/office/drawing/2014/main" id="{30A3D193-2891-E220-EF78-1507B4467AEE}"/>
                </a:ext>
              </a:extLst>
            </p:cNvPr>
            <p:cNvSpPr/>
            <p:nvPr/>
          </p:nvSpPr>
          <p:spPr>
            <a:xfrm>
              <a:off x="8179442" y="1622384"/>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Sechseck 15">
              <a:extLst>
                <a:ext uri="{FF2B5EF4-FFF2-40B4-BE49-F238E27FC236}">
                  <a16:creationId xmlns:a16="http://schemas.microsoft.com/office/drawing/2014/main" id="{E5B59771-0F93-076C-38C1-646734F28691}"/>
                </a:ext>
              </a:extLst>
            </p:cNvPr>
            <p:cNvSpPr/>
            <p:nvPr/>
          </p:nvSpPr>
          <p:spPr>
            <a:xfrm>
              <a:off x="8179442" y="3244769"/>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Sechseck 16">
              <a:extLst>
                <a:ext uri="{FF2B5EF4-FFF2-40B4-BE49-F238E27FC236}">
                  <a16:creationId xmlns:a16="http://schemas.microsoft.com/office/drawing/2014/main" id="{E8C24902-FA20-8A6B-A227-702FC7CC103A}"/>
                </a:ext>
              </a:extLst>
            </p:cNvPr>
            <p:cNvSpPr/>
            <p:nvPr/>
          </p:nvSpPr>
          <p:spPr>
            <a:xfrm>
              <a:off x="8177513" y="4867154"/>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Sechseck 17">
              <a:extLst>
                <a:ext uri="{FF2B5EF4-FFF2-40B4-BE49-F238E27FC236}">
                  <a16:creationId xmlns:a16="http://schemas.microsoft.com/office/drawing/2014/main" id="{28E83A6F-F405-A178-E765-0573BB2AED33}"/>
                </a:ext>
              </a:extLst>
            </p:cNvPr>
            <p:cNvSpPr/>
            <p:nvPr/>
          </p:nvSpPr>
          <p:spPr>
            <a:xfrm>
              <a:off x="8177513" y="648954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Sechseck 18">
              <a:extLst>
                <a:ext uri="{FF2B5EF4-FFF2-40B4-BE49-F238E27FC236}">
                  <a16:creationId xmlns:a16="http://schemas.microsoft.com/office/drawing/2014/main" id="{06C9F1B0-6861-32AB-7FE9-F3874F331E45}"/>
                </a:ext>
              </a:extLst>
            </p:cNvPr>
            <p:cNvSpPr/>
            <p:nvPr/>
          </p:nvSpPr>
          <p:spPr>
            <a:xfrm>
              <a:off x="9639781" y="-86810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Sechseck 19">
              <a:extLst>
                <a:ext uri="{FF2B5EF4-FFF2-40B4-BE49-F238E27FC236}">
                  <a16:creationId xmlns:a16="http://schemas.microsoft.com/office/drawing/2014/main" id="{79928317-5AA6-365E-E9AE-68A069D01306}"/>
                </a:ext>
              </a:extLst>
            </p:cNvPr>
            <p:cNvSpPr/>
            <p:nvPr/>
          </p:nvSpPr>
          <p:spPr>
            <a:xfrm>
              <a:off x="9639781" y="752354"/>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Sechseck 20">
              <a:extLst>
                <a:ext uri="{FF2B5EF4-FFF2-40B4-BE49-F238E27FC236}">
                  <a16:creationId xmlns:a16="http://schemas.microsoft.com/office/drawing/2014/main" id="{0D204211-EE64-2E0D-AF5B-FEE1C13CBFBD}"/>
                </a:ext>
              </a:extLst>
            </p:cNvPr>
            <p:cNvSpPr/>
            <p:nvPr/>
          </p:nvSpPr>
          <p:spPr>
            <a:xfrm>
              <a:off x="9647497" y="2374739"/>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Sechseck 21">
              <a:extLst>
                <a:ext uri="{FF2B5EF4-FFF2-40B4-BE49-F238E27FC236}">
                  <a16:creationId xmlns:a16="http://schemas.microsoft.com/office/drawing/2014/main" id="{A1DD0A90-3438-C784-886A-C9ABBEA30429}"/>
                </a:ext>
              </a:extLst>
            </p:cNvPr>
            <p:cNvSpPr/>
            <p:nvPr/>
          </p:nvSpPr>
          <p:spPr>
            <a:xfrm>
              <a:off x="9647497" y="3995193"/>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Sechseck 22">
              <a:extLst>
                <a:ext uri="{FF2B5EF4-FFF2-40B4-BE49-F238E27FC236}">
                  <a16:creationId xmlns:a16="http://schemas.microsoft.com/office/drawing/2014/main" id="{C7155A20-3002-DAB9-46C1-222255414225}"/>
                </a:ext>
              </a:extLst>
            </p:cNvPr>
            <p:cNvSpPr/>
            <p:nvPr/>
          </p:nvSpPr>
          <p:spPr>
            <a:xfrm>
              <a:off x="9647497" y="5615647"/>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Sechseck 23">
              <a:extLst>
                <a:ext uri="{FF2B5EF4-FFF2-40B4-BE49-F238E27FC236}">
                  <a16:creationId xmlns:a16="http://schemas.microsoft.com/office/drawing/2014/main" id="{99637E91-6D35-2535-DB1B-BA85A357A99A}"/>
                </a:ext>
              </a:extLst>
            </p:cNvPr>
            <p:cNvSpPr/>
            <p:nvPr/>
          </p:nvSpPr>
          <p:spPr>
            <a:xfrm>
              <a:off x="11107836" y="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Sechseck 24">
              <a:extLst>
                <a:ext uri="{FF2B5EF4-FFF2-40B4-BE49-F238E27FC236}">
                  <a16:creationId xmlns:a16="http://schemas.microsoft.com/office/drawing/2014/main" id="{C7AA2233-983D-C675-F94F-B79C227E7373}"/>
                </a:ext>
              </a:extLst>
            </p:cNvPr>
            <p:cNvSpPr/>
            <p:nvPr/>
          </p:nvSpPr>
          <p:spPr>
            <a:xfrm>
              <a:off x="11107836" y="1616591"/>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Sechseck 25">
              <a:extLst>
                <a:ext uri="{FF2B5EF4-FFF2-40B4-BE49-F238E27FC236}">
                  <a16:creationId xmlns:a16="http://schemas.microsoft.com/office/drawing/2014/main" id="{599E0A2D-AD35-0DE5-629D-E4C64FCCA524}"/>
                </a:ext>
              </a:extLst>
            </p:cNvPr>
            <p:cNvSpPr/>
            <p:nvPr/>
          </p:nvSpPr>
          <p:spPr>
            <a:xfrm>
              <a:off x="11107836" y="3242838"/>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Sechseck 26">
              <a:extLst>
                <a:ext uri="{FF2B5EF4-FFF2-40B4-BE49-F238E27FC236}">
                  <a16:creationId xmlns:a16="http://schemas.microsoft.com/office/drawing/2014/main" id="{89DAC1DD-808D-B702-EC41-EB74942A4FE7}"/>
                </a:ext>
              </a:extLst>
            </p:cNvPr>
            <p:cNvSpPr/>
            <p:nvPr/>
          </p:nvSpPr>
          <p:spPr>
            <a:xfrm>
              <a:off x="11107836" y="6483746"/>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Sechseck 27">
              <a:extLst>
                <a:ext uri="{FF2B5EF4-FFF2-40B4-BE49-F238E27FC236}">
                  <a16:creationId xmlns:a16="http://schemas.microsoft.com/office/drawing/2014/main" id="{E1B8AAA2-DC7F-6865-769C-1400B4E4DAF5}"/>
                </a:ext>
              </a:extLst>
            </p:cNvPr>
            <p:cNvSpPr/>
            <p:nvPr/>
          </p:nvSpPr>
          <p:spPr>
            <a:xfrm>
              <a:off x="11107836" y="4863292"/>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Sechseck 29">
              <a:extLst>
                <a:ext uri="{FF2B5EF4-FFF2-40B4-BE49-F238E27FC236}">
                  <a16:creationId xmlns:a16="http://schemas.microsoft.com/office/drawing/2014/main" id="{AB483305-C66D-41DE-E461-858ABCE50155}"/>
                </a:ext>
              </a:extLst>
            </p:cNvPr>
            <p:cNvSpPr/>
            <p:nvPr/>
          </p:nvSpPr>
          <p:spPr>
            <a:xfrm>
              <a:off x="3609373" y="5615646"/>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Sechseck 30">
              <a:extLst>
                <a:ext uri="{FF2B5EF4-FFF2-40B4-BE49-F238E27FC236}">
                  <a16:creationId xmlns:a16="http://schemas.microsoft.com/office/drawing/2014/main" id="{7B55DD1F-3EC2-21E8-1900-060138DB37F2}"/>
                </a:ext>
              </a:extLst>
            </p:cNvPr>
            <p:cNvSpPr/>
            <p:nvPr/>
          </p:nvSpPr>
          <p:spPr>
            <a:xfrm>
              <a:off x="1865454" y="636800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Sechseck 31">
              <a:extLst>
                <a:ext uri="{FF2B5EF4-FFF2-40B4-BE49-F238E27FC236}">
                  <a16:creationId xmlns:a16="http://schemas.microsoft.com/office/drawing/2014/main" id="{004BBE55-40A5-63EB-0CCC-31A92E3DABE4}"/>
                </a:ext>
              </a:extLst>
            </p:cNvPr>
            <p:cNvSpPr/>
            <p:nvPr/>
          </p:nvSpPr>
          <p:spPr>
            <a:xfrm>
              <a:off x="196771" y="521053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0" name="Gruppieren 39">
            <a:extLst>
              <a:ext uri="{FF2B5EF4-FFF2-40B4-BE49-F238E27FC236}">
                <a16:creationId xmlns:a16="http://schemas.microsoft.com/office/drawing/2014/main" id="{018682AD-C83F-ACE0-3634-ABC8E48AEE32}"/>
              </a:ext>
            </a:extLst>
          </p:cNvPr>
          <p:cNvGrpSpPr/>
          <p:nvPr/>
        </p:nvGrpSpPr>
        <p:grpSpPr>
          <a:xfrm>
            <a:off x="2934856" y="1274443"/>
            <a:ext cx="5266764" cy="5584786"/>
            <a:chOff x="44087" y="1273214"/>
            <a:chExt cx="5266764" cy="5584786"/>
          </a:xfrm>
        </p:grpSpPr>
        <p:pic>
          <p:nvPicPr>
            <p:cNvPr id="37" name="Grafik 36" descr="Nachdenkender junger Geschäftsmann">
              <a:extLst>
                <a:ext uri="{FF2B5EF4-FFF2-40B4-BE49-F238E27FC236}">
                  <a16:creationId xmlns:a16="http://schemas.microsoft.com/office/drawing/2014/main" id="{C1C19520-8AAA-655D-1B2E-E0585E3109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87" y="1805652"/>
              <a:ext cx="2230816" cy="5052348"/>
            </a:xfrm>
            <a:prstGeom prst="rect">
              <a:avLst/>
            </a:prstGeom>
          </p:spPr>
        </p:pic>
        <p:sp>
          <p:nvSpPr>
            <p:cNvPr id="38" name="Textfeld 37">
              <a:extLst>
                <a:ext uri="{FF2B5EF4-FFF2-40B4-BE49-F238E27FC236}">
                  <a16:creationId xmlns:a16="http://schemas.microsoft.com/office/drawing/2014/main" id="{45258ECA-EEB5-2551-3BBF-5AD2B22174C0}"/>
                </a:ext>
              </a:extLst>
            </p:cNvPr>
            <p:cNvSpPr txBox="1"/>
            <p:nvPr/>
          </p:nvSpPr>
          <p:spPr>
            <a:xfrm>
              <a:off x="2493963" y="1549545"/>
              <a:ext cx="2701139" cy="400110"/>
            </a:xfrm>
            <a:prstGeom prst="rect">
              <a:avLst/>
            </a:prstGeom>
            <a:noFill/>
          </p:spPr>
          <p:txBody>
            <a:bodyPr wrap="square" rtlCol="0">
              <a:spAutoFit/>
            </a:bodyPr>
            <a:lstStyle/>
            <a:p>
              <a:endParaRPr lang="de-DE" sz="2000">
                <a:solidFill>
                  <a:schemeClr val="bg1"/>
                </a:solidFill>
                <a:latin typeface="Ink Free" panose="03080402000500000000" pitchFamily="66" charset="0"/>
              </a:endParaRPr>
            </a:p>
          </p:txBody>
        </p:sp>
        <p:sp>
          <p:nvSpPr>
            <p:cNvPr id="39" name="Denkblase: wolkenförmig 38">
              <a:extLst>
                <a:ext uri="{FF2B5EF4-FFF2-40B4-BE49-F238E27FC236}">
                  <a16:creationId xmlns:a16="http://schemas.microsoft.com/office/drawing/2014/main" id="{7E5D3A51-9325-DE2D-CD5F-8F69C548AB6D}"/>
                </a:ext>
              </a:extLst>
            </p:cNvPr>
            <p:cNvSpPr/>
            <p:nvPr/>
          </p:nvSpPr>
          <p:spPr>
            <a:xfrm>
              <a:off x="2087491" y="1273214"/>
              <a:ext cx="3223360" cy="1552211"/>
            </a:xfrm>
            <a:prstGeom prst="cloudCallout">
              <a:avLst>
                <a:gd name="adj1" fmla="val -67873"/>
                <a:gd name="adj2" fmla="val 1391"/>
              </a:avLst>
            </a:prstGeom>
            <a:solidFill>
              <a:srgbClr val="08162B"/>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800">
                  <a:solidFill>
                    <a:schemeClr val="bg1"/>
                  </a:solidFill>
                  <a:latin typeface="Ink Free" panose="03080402000500000000" pitchFamily="66" charset="0"/>
                </a:rPr>
                <a:t>Mist! Ich habe vergessen meine Fische zu füttern…</a:t>
              </a:r>
            </a:p>
          </p:txBody>
        </p:sp>
      </p:grpSp>
      <p:sp>
        <p:nvSpPr>
          <p:cNvPr id="41" name="Textfeld 40">
            <a:extLst>
              <a:ext uri="{FF2B5EF4-FFF2-40B4-BE49-F238E27FC236}">
                <a16:creationId xmlns:a16="http://schemas.microsoft.com/office/drawing/2014/main" id="{113AD81D-18A6-9CCA-A185-F1B722699EF0}"/>
              </a:ext>
            </a:extLst>
          </p:cNvPr>
          <p:cNvSpPr txBox="1"/>
          <p:nvPr/>
        </p:nvSpPr>
        <p:spPr>
          <a:xfrm>
            <a:off x="360000" y="481296"/>
            <a:ext cx="5439747" cy="830997"/>
          </a:xfrm>
          <a:prstGeom prst="rect">
            <a:avLst/>
          </a:prstGeom>
          <a:noFill/>
        </p:spPr>
        <p:txBody>
          <a:bodyPr wrap="square" rtlCol="0">
            <a:spAutoFit/>
          </a:bodyPr>
          <a:lstStyle/>
          <a:p>
            <a:r>
              <a:rPr lang="de-DE" sz="4800">
                <a:solidFill>
                  <a:schemeClr val="bg1"/>
                </a:solidFill>
                <a:latin typeface="ADLaM Display" panose="02010000000000000000" pitchFamily="2" charset="0"/>
                <a:ea typeface="ADLaM Display" panose="02010000000000000000" pitchFamily="2" charset="0"/>
                <a:cs typeface="ADLaM Display" panose="02010000000000000000" pitchFamily="2" charset="0"/>
              </a:rPr>
              <a:t>AUSGANGSLAGE</a:t>
            </a:r>
          </a:p>
        </p:txBody>
      </p:sp>
      <p:sp>
        <p:nvSpPr>
          <p:cNvPr id="29" name="Denkblase: wolkenförmig 28">
            <a:extLst>
              <a:ext uri="{FF2B5EF4-FFF2-40B4-BE49-F238E27FC236}">
                <a16:creationId xmlns:a16="http://schemas.microsoft.com/office/drawing/2014/main" id="{0D1E6370-BF76-1E27-3786-2C46DA6134C2}"/>
              </a:ext>
            </a:extLst>
          </p:cNvPr>
          <p:cNvSpPr/>
          <p:nvPr/>
        </p:nvSpPr>
        <p:spPr>
          <a:xfrm>
            <a:off x="182250" y="1441060"/>
            <a:ext cx="3035948" cy="1158189"/>
          </a:xfrm>
          <a:prstGeom prst="cloudCallout">
            <a:avLst>
              <a:gd name="adj1" fmla="val 62615"/>
              <a:gd name="adj2" fmla="val 3608"/>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800">
                <a:solidFill>
                  <a:schemeClr val="bg1"/>
                </a:solidFill>
                <a:latin typeface="Ink Free" panose="03080402000500000000" pitchFamily="66" charset="0"/>
              </a:rPr>
              <a:t>Ich komme erst spät nach Hause…</a:t>
            </a:r>
          </a:p>
        </p:txBody>
      </p:sp>
      <p:sp>
        <p:nvSpPr>
          <p:cNvPr id="33" name="Denkblase: wolkenförmig 32">
            <a:extLst>
              <a:ext uri="{FF2B5EF4-FFF2-40B4-BE49-F238E27FC236}">
                <a16:creationId xmlns:a16="http://schemas.microsoft.com/office/drawing/2014/main" id="{5B6F4C42-AB0A-61CA-3FC4-DF8B0D447137}"/>
              </a:ext>
            </a:extLst>
          </p:cNvPr>
          <p:cNvSpPr/>
          <p:nvPr/>
        </p:nvSpPr>
        <p:spPr>
          <a:xfrm>
            <a:off x="517059" y="3201356"/>
            <a:ext cx="2701139" cy="1356183"/>
          </a:xfrm>
          <a:prstGeom prst="cloudCallout">
            <a:avLst>
              <a:gd name="adj1" fmla="val 65255"/>
              <a:gd name="adj2" fmla="val -123344"/>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800">
                <a:solidFill>
                  <a:schemeClr val="bg1"/>
                </a:solidFill>
                <a:latin typeface="Ink Free" panose="03080402000500000000" pitchFamily="66" charset="0"/>
              </a:rPr>
              <a:t>Ist im Aquarium genug Wasser drin?</a:t>
            </a:r>
          </a:p>
        </p:txBody>
      </p:sp>
      <p:grpSp>
        <p:nvGrpSpPr>
          <p:cNvPr id="45" name="Gruppieren 44">
            <a:extLst>
              <a:ext uri="{FF2B5EF4-FFF2-40B4-BE49-F238E27FC236}">
                <a16:creationId xmlns:a16="http://schemas.microsoft.com/office/drawing/2014/main" id="{A83A9477-4996-38B0-4153-8DAAE73C32BB}"/>
              </a:ext>
            </a:extLst>
          </p:cNvPr>
          <p:cNvGrpSpPr/>
          <p:nvPr/>
        </p:nvGrpSpPr>
        <p:grpSpPr>
          <a:xfrm>
            <a:off x="5241403" y="3368993"/>
            <a:ext cx="3012519" cy="1293219"/>
            <a:chOff x="4756134" y="3334720"/>
            <a:chExt cx="3035948" cy="1158189"/>
          </a:xfrm>
        </p:grpSpPr>
        <p:sp>
          <p:nvSpPr>
            <p:cNvPr id="36" name="Textfeld 35">
              <a:extLst>
                <a:ext uri="{FF2B5EF4-FFF2-40B4-BE49-F238E27FC236}">
                  <a16:creationId xmlns:a16="http://schemas.microsoft.com/office/drawing/2014/main" id="{9018E7EC-181A-1D42-2C98-8A38DA421AE2}"/>
                </a:ext>
              </a:extLst>
            </p:cNvPr>
            <p:cNvSpPr txBox="1"/>
            <p:nvPr/>
          </p:nvSpPr>
          <p:spPr>
            <a:xfrm>
              <a:off x="5090943" y="3642701"/>
              <a:ext cx="2701139" cy="358333"/>
            </a:xfrm>
            <a:prstGeom prst="rect">
              <a:avLst/>
            </a:prstGeom>
            <a:noFill/>
          </p:spPr>
          <p:txBody>
            <a:bodyPr wrap="square" rtlCol="0">
              <a:spAutoFit/>
            </a:bodyPr>
            <a:lstStyle/>
            <a:p>
              <a:endParaRPr lang="de-DE" sz="2000">
                <a:solidFill>
                  <a:schemeClr val="bg1"/>
                </a:solidFill>
                <a:latin typeface="Ink Free" panose="03080402000500000000" pitchFamily="66" charset="0"/>
              </a:endParaRPr>
            </a:p>
          </p:txBody>
        </p:sp>
        <p:sp>
          <p:nvSpPr>
            <p:cNvPr id="42" name="Denkblase: wolkenförmig 41">
              <a:extLst>
                <a:ext uri="{FF2B5EF4-FFF2-40B4-BE49-F238E27FC236}">
                  <a16:creationId xmlns:a16="http://schemas.microsoft.com/office/drawing/2014/main" id="{B83B5731-3EC6-3F8C-8EC9-8127607DAB47}"/>
                </a:ext>
              </a:extLst>
            </p:cNvPr>
            <p:cNvSpPr/>
            <p:nvPr/>
          </p:nvSpPr>
          <p:spPr>
            <a:xfrm>
              <a:off x="4756134" y="3334720"/>
              <a:ext cx="3035948" cy="1158189"/>
            </a:xfrm>
            <a:prstGeom prst="cloudCallout">
              <a:avLst>
                <a:gd name="adj1" fmla="val -79799"/>
                <a:gd name="adj2" fmla="val -141495"/>
              </a:avLst>
            </a:prstGeom>
            <a:solidFill>
              <a:srgbClr val="08162B"/>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800">
                  <a:solidFill>
                    <a:schemeClr val="bg1"/>
                  </a:solidFill>
                  <a:latin typeface="Ink Free" panose="03080402000500000000" pitchFamily="66" charset="0"/>
                </a:rPr>
                <a:t>Ist die Temperatur in Ordnung?</a:t>
              </a:r>
            </a:p>
          </p:txBody>
        </p:sp>
      </p:grpSp>
      <p:sp>
        <p:nvSpPr>
          <p:cNvPr id="47" name="Textfeld 46">
            <a:extLst>
              <a:ext uri="{FF2B5EF4-FFF2-40B4-BE49-F238E27FC236}">
                <a16:creationId xmlns:a16="http://schemas.microsoft.com/office/drawing/2014/main" id="{FF6CAFF2-BE65-0509-20E8-660BFE13D45A}"/>
              </a:ext>
            </a:extLst>
          </p:cNvPr>
          <p:cNvSpPr txBox="1"/>
          <p:nvPr/>
        </p:nvSpPr>
        <p:spPr>
          <a:xfrm>
            <a:off x="5411755" y="3018453"/>
            <a:ext cx="184731" cy="369332"/>
          </a:xfrm>
          <a:prstGeom prst="rect">
            <a:avLst/>
          </a:prstGeom>
          <a:noFill/>
        </p:spPr>
        <p:txBody>
          <a:bodyPr wrap="none" rtlCol="0">
            <a:spAutoFit/>
          </a:bodyPr>
          <a:lstStyle/>
          <a:p>
            <a:endParaRPr lang="de-DE"/>
          </a:p>
        </p:txBody>
      </p:sp>
      <p:sp>
        <p:nvSpPr>
          <p:cNvPr id="48" name="Textfeld 47">
            <a:extLst>
              <a:ext uri="{FF2B5EF4-FFF2-40B4-BE49-F238E27FC236}">
                <a16:creationId xmlns:a16="http://schemas.microsoft.com/office/drawing/2014/main" id="{7AE395A2-29F3-9027-D870-AC140C0722DB}"/>
              </a:ext>
            </a:extLst>
          </p:cNvPr>
          <p:cNvSpPr txBox="1"/>
          <p:nvPr/>
        </p:nvSpPr>
        <p:spPr>
          <a:xfrm>
            <a:off x="-228600" y="3814763"/>
            <a:ext cx="184731" cy="369332"/>
          </a:xfrm>
          <a:prstGeom prst="rect">
            <a:avLst/>
          </a:prstGeom>
          <a:noFill/>
        </p:spPr>
        <p:txBody>
          <a:bodyPr wrap="none" rtlCol="0">
            <a:spAutoFit/>
          </a:bodyPr>
          <a:lstStyle/>
          <a:p>
            <a:endParaRPr lang="de-DE"/>
          </a:p>
        </p:txBody>
      </p:sp>
    </p:spTree>
    <p:extLst>
      <p:ext uri="{BB962C8B-B14F-4D97-AF65-F5344CB8AC3E}">
        <p14:creationId xmlns:p14="http://schemas.microsoft.com/office/powerpoint/2010/main" val="3941595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2" fill="hold" nodeType="clickEffect">
                                  <p:stCondLst>
                                    <p:cond delay="0"/>
                                  </p:stCondLst>
                                  <p:childTnLst>
                                    <p:anim calcmode="lin" valueType="num">
                                      <p:cBhvr additive="base">
                                        <p:cTn id="6" dur="500"/>
                                        <p:tgtEl>
                                          <p:spTgt spid="40"/>
                                        </p:tgtEl>
                                        <p:attrNameLst>
                                          <p:attrName>ppt_x</p:attrName>
                                        </p:attrNameLst>
                                      </p:cBhvr>
                                      <p:tavLst>
                                        <p:tav tm="0">
                                          <p:val>
                                            <p:strVal val="ppt_x"/>
                                          </p:val>
                                        </p:tav>
                                        <p:tav tm="100000">
                                          <p:val>
                                            <p:strVal val="0-ppt_w/2"/>
                                          </p:val>
                                        </p:tav>
                                      </p:tavLst>
                                    </p:anim>
                                    <p:anim calcmode="lin" valueType="num">
                                      <p:cBhvr additive="base">
                                        <p:cTn id="7" dur="500"/>
                                        <p:tgtEl>
                                          <p:spTgt spid="40"/>
                                        </p:tgtEl>
                                        <p:attrNameLst>
                                          <p:attrName>ppt_y</p:attrName>
                                        </p:attrNameLst>
                                      </p:cBhvr>
                                      <p:tavLst>
                                        <p:tav tm="0">
                                          <p:val>
                                            <p:strVal val="ppt_y"/>
                                          </p:val>
                                        </p:tav>
                                        <p:tav tm="100000">
                                          <p:val>
                                            <p:strVal val="1+ppt_h/2"/>
                                          </p:val>
                                        </p:tav>
                                      </p:tavLst>
                                    </p:anim>
                                    <p:set>
                                      <p:cBhvr>
                                        <p:cTn id="8" dur="1" fill="hold">
                                          <p:stCondLst>
                                            <p:cond delay="499"/>
                                          </p:stCondLst>
                                        </p:cTn>
                                        <p:tgtEl>
                                          <p:spTgt spid="40"/>
                                        </p:tgtEl>
                                        <p:attrNameLst>
                                          <p:attrName>style.visibility</p:attrName>
                                        </p:attrNameLst>
                                      </p:cBhvr>
                                      <p:to>
                                        <p:strVal val="hidden"/>
                                      </p:to>
                                    </p:set>
                                  </p:childTnLst>
                                </p:cTn>
                              </p:par>
                              <p:par>
                                <p:cTn id="9" presetID="2" presetClass="exit" presetSubtype="12" fill="hold" grpId="0" nodeType="withEffect">
                                  <p:stCondLst>
                                    <p:cond delay="0"/>
                                  </p:stCondLst>
                                  <p:childTnLst>
                                    <p:anim calcmode="lin" valueType="num">
                                      <p:cBhvr additive="base">
                                        <p:cTn id="10" dur="500"/>
                                        <p:tgtEl>
                                          <p:spTgt spid="41"/>
                                        </p:tgtEl>
                                        <p:attrNameLst>
                                          <p:attrName>ppt_x</p:attrName>
                                        </p:attrNameLst>
                                      </p:cBhvr>
                                      <p:tavLst>
                                        <p:tav tm="0">
                                          <p:val>
                                            <p:strVal val="ppt_x"/>
                                          </p:val>
                                        </p:tav>
                                        <p:tav tm="100000">
                                          <p:val>
                                            <p:strVal val="0-ppt_w/2"/>
                                          </p:val>
                                        </p:tav>
                                      </p:tavLst>
                                    </p:anim>
                                    <p:anim calcmode="lin" valueType="num">
                                      <p:cBhvr additive="base">
                                        <p:cTn id="11" dur="500"/>
                                        <p:tgtEl>
                                          <p:spTgt spid="41"/>
                                        </p:tgtEl>
                                        <p:attrNameLst>
                                          <p:attrName>ppt_y</p:attrName>
                                        </p:attrNameLst>
                                      </p:cBhvr>
                                      <p:tavLst>
                                        <p:tav tm="0">
                                          <p:val>
                                            <p:strVal val="ppt_y"/>
                                          </p:val>
                                        </p:tav>
                                        <p:tav tm="100000">
                                          <p:val>
                                            <p:strVal val="1+ppt_h/2"/>
                                          </p:val>
                                        </p:tav>
                                      </p:tavLst>
                                    </p:anim>
                                    <p:set>
                                      <p:cBhvr>
                                        <p:cTn id="12" dur="1" fill="hold">
                                          <p:stCondLst>
                                            <p:cond delay="499"/>
                                          </p:stCondLst>
                                        </p:cTn>
                                        <p:tgtEl>
                                          <p:spTgt spid="41"/>
                                        </p:tgtEl>
                                        <p:attrNameLst>
                                          <p:attrName>style.visibility</p:attrName>
                                        </p:attrNameLst>
                                      </p:cBhvr>
                                      <p:to>
                                        <p:strVal val="hidden"/>
                                      </p:to>
                                    </p:set>
                                  </p:childTnLst>
                                </p:cTn>
                              </p:par>
                              <p:par>
                                <p:cTn id="13" presetID="2" presetClass="exit" presetSubtype="12" fill="hold" nodeType="withEffect">
                                  <p:stCondLst>
                                    <p:cond delay="0"/>
                                  </p:stCondLst>
                                  <p:childTnLst>
                                    <p:anim calcmode="lin" valueType="num">
                                      <p:cBhvr additive="base">
                                        <p:cTn id="14" dur="500"/>
                                        <p:tgtEl>
                                          <p:spTgt spid="45"/>
                                        </p:tgtEl>
                                        <p:attrNameLst>
                                          <p:attrName>ppt_x</p:attrName>
                                        </p:attrNameLst>
                                      </p:cBhvr>
                                      <p:tavLst>
                                        <p:tav tm="0">
                                          <p:val>
                                            <p:strVal val="ppt_x"/>
                                          </p:val>
                                        </p:tav>
                                        <p:tav tm="100000">
                                          <p:val>
                                            <p:strVal val="0-ppt_w/2"/>
                                          </p:val>
                                        </p:tav>
                                      </p:tavLst>
                                    </p:anim>
                                    <p:anim calcmode="lin" valueType="num">
                                      <p:cBhvr additive="base">
                                        <p:cTn id="15" dur="500"/>
                                        <p:tgtEl>
                                          <p:spTgt spid="45"/>
                                        </p:tgtEl>
                                        <p:attrNameLst>
                                          <p:attrName>ppt_y</p:attrName>
                                        </p:attrNameLst>
                                      </p:cBhvr>
                                      <p:tavLst>
                                        <p:tav tm="0">
                                          <p:val>
                                            <p:strVal val="ppt_y"/>
                                          </p:val>
                                        </p:tav>
                                        <p:tav tm="100000">
                                          <p:val>
                                            <p:strVal val="1+ppt_h/2"/>
                                          </p:val>
                                        </p:tav>
                                      </p:tavLst>
                                    </p:anim>
                                    <p:set>
                                      <p:cBhvr>
                                        <p:cTn id="16" dur="1" fill="hold">
                                          <p:stCondLst>
                                            <p:cond delay="499"/>
                                          </p:stCondLst>
                                        </p:cTn>
                                        <p:tgtEl>
                                          <p:spTgt spid="45"/>
                                        </p:tgtEl>
                                        <p:attrNameLst>
                                          <p:attrName>style.visibility</p:attrName>
                                        </p:attrNameLst>
                                      </p:cBhvr>
                                      <p:to>
                                        <p:strVal val="hidden"/>
                                      </p:to>
                                    </p:set>
                                  </p:childTnLst>
                                </p:cTn>
                              </p:par>
                              <p:par>
                                <p:cTn id="17" presetID="2" presetClass="exit" presetSubtype="12" fill="hold" grpId="0" nodeType="withEffect">
                                  <p:stCondLst>
                                    <p:cond delay="0"/>
                                  </p:stCondLst>
                                  <p:childTnLst>
                                    <p:anim calcmode="lin" valueType="num">
                                      <p:cBhvr additive="base">
                                        <p:cTn id="18" dur="500"/>
                                        <p:tgtEl>
                                          <p:spTgt spid="33"/>
                                        </p:tgtEl>
                                        <p:attrNameLst>
                                          <p:attrName>ppt_x</p:attrName>
                                        </p:attrNameLst>
                                      </p:cBhvr>
                                      <p:tavLst>
                                        <p:tav tm="0">
                                          <p:val>
                                            <p:strVal val="ppt_x"/>
                                          </p:val>
                                        </p:tav>
                                        <p:tav tm="100000">
                                          <p:val>
                                            <p:strVal val="0-ppt_w/2"/>
                                          </p:val>
                                        </p:tav>
                                      </p:tavLst>
                                    </p:anim>
                                    <p:anim calcmode="lin" valueType="num">
                                      <p:cBhvr additive="base">
                                        <p:cTn id="19" dur="500"/>
                                        <p:tgtEl>
                                          <p:spTgt spid="33"/>
                                        </p:tgtEl>
                                        <p:attrNameLst>
                                          <p:attrName>ppt_y</p:attrName>
                                        </p:attrNameLst>
                                      </p:cBhvr>
                                      <p:tavLst>
                                        <p:tav tm="0">
                                          <p:val>
                                            <p:strVal val="ppt_y"/>
                                          </p:val>
                                        </p:tav>
                                        <p:tav tm="100000">
                                          <p:val>
                                            <p:strVal val="1+ppt_h/2"/>
                                          </p:val>
                                        </p:tav>
                                      </p:tavLst>
                                    </p:anim>
                                    <p:set>
                                      <p:cBhvr>
                                        <p:cTn id="20" dur="1" fill="hold">
                                          <p:stCondLst>
                                            <p:cond delay="499"/>
                                          </p:stCondLst>
                                        </p:cTn>
                                        <p:tgtEl>
                                          <p:spTgt spid="33"/>
                                        </p:tgtEl>
                                        <p:attrNameLst>
                                          <p:attrName>style.visibility</p:attrName>
                                        </p:attrNameLst>
                                      </p:cBhvr>
                                      <p:to>
                                        <p:strVal val="hidden"/>
                                      </p:to>
                                    </p:set>
                                  </p:childTnLst>
                                </p:cTn>
                              </p:par>
                              <p:par>
                                <p:cTn id="21" presetID="2" presetClass="exit" presetSubtype="12" fill="hold" grpId="0" nodeType="withEffect">
                                  <p:stCondLst>
                                    <p:cond delay="0"/>
                                  </p:stCondLst>
                                  <p:childTnLst>
                                    <p:anim calcmode="lin" valueType="num">
                                      <p:cBhvr additive="base">
                                        <p:cTn id="22" dur="500"/>
                                        <p:tgtEl>
                                          <p:spTgt spid="29"/>
                                        </p:tgtEl>
                                        <p:attrNameLst>
                                          <p:attrName>ppt_x</p:attrName>
                                        </p:attrNameLst>
                                      </p:cBhvr>
                                      <p:tavLst>
                                        <p:tav tm="0">
                                          <p:val>
                                            <p:strVal val="ppt_x"/>
                                          </p:val>
                                        </p:tav>
                                        <p:tav tm="100000">
                                          <p:val>
                                            <p:strVal val="0-ppt_w/2"/>
                                          </p:val>
                                        </p:tav>
                                      </p:tavLst>
                                    </p:anim>
                                    <p:anim calcmode="lin" valueType="num">
                                      <p:cBhvr additive="base">
                                        <p:cTn id="23" dur="500"/>
                                        <p:tgtEl>
                                          <p:spTgt spid="29"/>
                                        </p:tgtEl>
                                        <p:attrNameLst>
                                          <p:attrName>ppt_y</p:attrName>
                                        </p:attrNameLst>
                                      </p:cBhvr>
                                      <p:tavLst>
                                        <p:tav tm="0">
                                          <p:val>
                                            <p:strVal val="ppt_y"/>
                                          </p:val>
                                        </p:tav>
                                        <p:tav tm="100000">
                                          <p:val>
                                            <p:strVal val="1+ppt_h/2"/>
                                          </p:val>
                                        </p:tav>
                                      </p:tavLst>
                                    </p:anim>
                                    <p:set>
                                      <p:cBhvr>
                                        <p:cTn id="24"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9" grpId="0" animBg="1"/>
      <p:bldP spid="3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6D6C748D-ED34-7174-8556-9FAE32FDDCFD}"/>
              </a:ext>
            </a:extLst>
          </p:cNvPr>
          <p:cNvSpPr txBox="1"/>
          <p:nvPr/>
        </p:nvSpPr>
        <p:spPr>
          <a:xfrm>
            <a:off x="1" y="6257835"/>
            <a:ext cx="12191999" cy="1200329"/>
          </a:xfrm>
          <a:prstGeom prst="rect">
            <a:avLst/>
          </a:prstGeom>
          <a:noFill/>
        </p:spPr>
        <p:txBody>
          <a:bodyPr wrap="square" rtlCol="0">
            <a:spAutoFit/>
          </a:bodyPr>
          <a:lstStyle/>
          <a:p>
            <a:pPr algn="ctr"/>
            <a:r>
              <a:rPr lang="de-DE" sz="7200" b="1">
                <a:solidFill>
                  <a:srgbClr val="0D2441"/>
                </a:solidFill>
                <a:latin typeface="Aharoni" panose="020F0502020204030204" pitchFamily="2" charset="-79"/>
                <a:cs typeface="Aharoni" panose="020F0502020204030204" pitchFamily="2" charset="-79"/>
              </a:rPr>
              <a:t>PRODUKTVORSTELLUNG</a:t>
            </a:r>
          </a:p>
        </p:txBody>
      </p:sp>
    </p:spTree>
    <p:extLst>
      <p:ext uri="{BB962C8B-B14F-4D97-AF65-F5344CB8AC3E}">
        <p14:creationId xmlns:p14="http://schemas.microsoft.com/office/powerpoint/2010/main" val="1062195907"/>
      </p:ext>
    </p:extLst>
  </p:cSld>
  <p:clrMapOvr>
    <a:masterClrMapping/>
  </p:clrMapOvr>
  <mc:AlternateContent xmlns:mc="http://schemas.openxmlformats.org/markup-compatibility/2006" xmlns:p14="http://schemas.microsoft.com/office/powerpoint/2010/main">
    <mc:Choice Requires="p14">
      <p:transition spd="slow" p14:dur="2000" advClick="0" advTm="130"/>
    </mc:Choice>
    <mc:Fallback xmlns="">
      <p:transition spd="slow" advClick="0" advTm="13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1EBAFF-BFFD-FD36-C924-8362C194ABF4}"/>
              </a:ext>
            </a:extLst>
          </p:cNvPr>
          <p:cNvSpPr txBox="1"/>
          <p:nvPr/>
        </p:nvSpPr>
        <p:spPr>
          <a:xfrm>
            <a:off x="-5116010" y="2067801"/>
            <a:ext cx="12191999" cy="2308324"/>
          </a:xfrm>
          <a:prstGeom prst="rect">
            <a:avLst/>
          </a:prstGeom>
          <a:noFill/>
        </p:spPr>
        <p:txBody>
          <a:bodyPr wrap="square" rtlCol="0">
            <a:spAutoFit/>
          </a:bodyPr>
          <a:lstStyle/>
          <a:p>
            <a:pPr algn="ctr"/>
            <a:r>
              <a:rPr lang="de-DE" sz="7200" b="1">
                <a:solidFill>
                  <a:srgbClr val="0D2441"/>
                </a:solidFill>
                <a:latin typeface="Aharoni" panose="020F0502020204030204" pitchFamily="2" charset="-79"/>
                <a:cs typeface="Aharoni" panose="020F0502020204030204" pitchFamily="2" charset="-79"/>
              </a:rPr>
              <a:t>PRODUKTVORSTELLUNG</a:t>
            </a:r>
          </a:p>
          <a:p>
            <a:pPr algn="ctr"/>
            <a:r>
              <a:rPr lang="de-DE" sz="7200" b="1">
                <a:solidFill>
                  <a:schemeClr val="bg1"/>
                </a:solidFill>
                <a:highlight>
                  <a:srgbClr val="00FFA9"/>
                </a:highlight>
                <a:latin typeface="Aharoni" panose="020F0502020204030204" pitchFamily="2" charset="-79"/>
                <a:cs typeface="Aharoni" panose="020F0502020204030204" pitchFamily="2" charset="-79"/>
              </a:rPr>
              <a:t>PRODUKTVORSTELLUNG</a:t>
            </a:r>
          </a:p>
        </p:txBody>
      </p:sp>
    </p:spTree>
    <p:extLst>
      <p:ext uri="{BB962C8B-B14F-4D97-AF65-F5344CB8AC3E}">
        <p14:creationId xmlns:p14="http://schemas.microsoft.com/office/powerpoint/2010/main" val="2047348728"/>
      </p:ext>
    </p:extLst>
  </p:cSld>
  <p:clrMapOvr>
    <a:masterClrMapping/>
  </p:clrMapOvr>
  <mc:AlternateContent xmlns:mc="http://schemas.openxmlformats.org/markup-compatibility/2006" xmlns:p14="http://schemas.microsoft.com/office/powerpoint/2010/main">
    <mc:Choice Requires="p14">
      <p:transition spd="slow" p14:dur="2000" advClick="0" advTm="130"/>
    </mc:Choice>
    <mc:Fallback xmlns="">
      <p:transition spd="slow" advClick="0" advTm="13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411CD497-185C-03E3-BED8-C03062EF790F}"/>
              </a:ext>
            </a:extLst>
          </p:cNvPr>
          <p:cNvSpPr txBox="1"/>
          <p:nvPr/>
        </p:nvSpPr>
        <p:spPr>
          <a:xfrm>
            <a:off x="-3599725" y="933481"/>
            <a:ext cx="12191999" cy="1200329"/>
          </a:xfrm>
          <a:prstGeom prst="rect">
            <a:avLst/>
          </a:prstGeom>
          <a:noFill/>
        </p:spPr>
        <p:txBody>
          <a:bodyPr wrap="square" rtlCol="0">
            <a:spAutoFit/>
          </a:bodyPr>
          <a:lstStyle/>
          <a:p>
            <a:pPr algn="ctr"/>
            <a:r>
              <a:rPr lang="de-DE" sz="7200" b="1">
                <a:solidFill>
                  <a:srgbClr val="0D2441"/>
                </a:solidFill>
                <a:latin typeface="Aharoni" panose="020F0502020204030204" pitchFamily="2" charset="-79"/>
                <a:cs typeface="Aharoni" panose="020F0502020204030204" pitchFamily="2" charset="-79"/>
              </a:rPr>
              <a:t>PRODUKTVORSTELLUNG</a:t>
            </a:r>
          </a:p>
        </p:txBody>
      </p:sp>
    </p:spTree>
    <p:extLst>
      <p:ext uri="{BB962C8B-B14F-4D97-AF65-F5344CB8AC3E}">
        <p14:creationId xmlns:p14="http://schemas.microsoft.com/office/powerpoint/2010/main" val="1309967259"/>
      </p:ext>
    </p:extLst>
  </p:cSld>
  <p:clrMapOvr>
    <a:masterClrMapping/>
  </p:clrMapOvr>
  <mc:AlternateContent xmlns:mc="http://schemas.openxmlformats.org/markup-compatibility/2006" xmlns:p14="http://schemas.microsoft.com/office/powerpoint/2010/main">
    <mc:Choice Requires="p14">
      <p:transition spd="slow" p14:dur="2000" advClick="0" advTm="130"/>
    </mc:Choice>
    <mc:Fallback xmlns="">
      <p:transition spd="slow" advClick="0" advTm="13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161BAA6D-78B3-7F86-7FE9-408B77FF75A7}"/>
              </a:ext>
            </a:extLst>
          </p:cNvPr>
          <p:cNvSpPr txBox="1"/>
          <p:nvPr/>
        </p:nvSpPr>
        <p:spPr>
          <a:xfrm>
            <a:off x="5405378" y="181128"/>
            <a:ext cx="12191999" cy="2308324"/>
          </a:xfrm>
          <a:prstGeom prst="rect">
            <a:avLst/>
          </a:prstGeom>
          <a:noFill/>
        </p:spPr>
        <p:txBody>
          <a:bodyPr wrap="square" rtlCol="0">
            <a:spAutoFit/>
          </a:bodyPr>
          <a:lstStyle/>
          <a:p>
            <a:pPr algn="ctr"/>
            <a:r>
              <a:rPr lang="de-DE" sz="7200" b="1">
                <a:solidFill>
                  <a:srgbClr val="0D2441"/>
                </a:solidFill>
                <a:latin typeface="Aharoni" panose="020F0502020204030204" pitchFamily="2" charset="-79"/>
                <a:cs typeface="Aharoni" panose="020F0502020204030204" pitchFamily="2" charset="-79"/>
              </a:rPr>
              <a:t>PRODUKTVORSTELLUNG</a:t>
            </a:r>
          </a:p>
          <a:p>
            <a:pPr algn="ctr"/>
            <a:r>
              <a:rPr lang="de-DE" sz="7200" b="1">
                <a:solidFill>
                  <a:schemeClr val="bg1"/>
                </a:solidFill>
                <a:highlight>
                  <a:srgbClr val="00FFA9"/>
                </a:highlight>
                <a:latin typeface="Aharoni" panose="020F0502020204030204" pitchFamily="2" charset="-79"/>
                <a:cs typeface="Aharoni" panose="020F0502020204030204" pitchFamily="2" charset="-79"/>
              </a:rPr>
              <a:t>PRODUKTVORSTELLUNG</a:t>
            </a:r>
          </a:p>
        </p:txBody>
      </p:sp>
    </p:spTree>
    <p:extLst>
      <p:ext uri="{BB962C8B-B14F-4D97-AF65-F5344CB8AC3E}">
        <p14:creationId xmlns:p14="http://schemas.microsoft.com/office/powerpoint/2010/main" val="1685391721"/>
      </p:ext>
    </p:extLst>
  </p:cSld>
  <p:clrMapOvr>
    <a:masterClrMapping/>
  </p:clrMapOvr>
  <mc:AlternateContent xmlns:mc="http://schemas.openxmlformats.org/markup-compatibility/2006" xmlns:p14="http://schemas.microsoft.com/office/powerpoint/2010/main">
    <mc:Choice Requires="p14">
      <p:transition spd="slow" p14:dur="2000" advClick="0" advTm="130"/>
    </mc:Choice>
    <mc:Fallback xmlns="">
      <p:transition spd="slow" advClick="0" advTm="13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F2A606C-D0E6-F9C1-1246-764FBB917928}"/>
              </a:ext>
            </a:extLst>
          </p:cNvPr>
          <p:cNvSpPr txBox="1"/>
          <p:nvPr/>
        </p:nvSpPr>
        <p:spPr>
          <a:xfrm>
            <a:off x="3576579" y="4371161"/>
            <a:ext cx="12191999" cy="3785652"/>
          </a:xfrm>
          <a:prstGeom prst="rect">
            <a:avLst/>
          </a:prstGeom>
          <a:noFill/>
        </p:spPr>
        <p:txBody>
          <a:bodyPr wrap="square" rtlCol="0">
            <a:spAutoFit/>
          </a:bodyPr>
          <a:lstStyle/>
          <a:p>
            <a:pPr algn="ctr"/>
            <a:r>
              <a:rPr lang="de-DE" sz="12000" b="1">
                <a:solidFill>
                  <a:srgbClr val="0D2441"/>
                </a:solidFill>
                <a:latin typeface="Aharoni" panose="020F0502020204030204" pitchFamily="2" charset="-79"/>
                <a:cs typeface="Aharoni" panose="020F0502020204030204" pitchFamily="2" charset="-79"/>
              </a:rPr>
              <a:t>PRODUKTVORSTELLUNG</a:t>
            </a:r>
          </a:p>
        </p:txBody>
      </p:sp>
    </p:spTree>
    <p:extLst>
      <p:ext uri="{BB962C8B-B14F-4D97-AF65-F5344CB8AC3E}">
        <p14:creationId xmlns:p14="http://schemas.microsoft.com/office/powerpoint/2010/main" val="466168732"/>
      </p:ext>
    </p:extLst>
  </p:cSld>
  <p:clrMapOvr>
    <a:masterClrMapping/>
  </p:clrMapOvr>
  <mc:AlternateContent xmlns:mc="http://schemas.openxmlformats.org/markup-compatibility/2006" xmlns:p14="http://schemas.microsoft.com/office/powerpoint/2010/main">
    <mc:Choice Requires="p14">
      <p:transition spd="slow" p14:dur="2000" advClick="0" advTm="130"/>
    </mc:Choice>
    <mc:Fallback xmlns="">
      <p:transition spd="slow" advClick="0" advTm="13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67674EA-C13B-483F-A40F-C68FFD69AA46}"/>
              </a:ext>
            </a:extLst>
          </p:cNvPr>
          <p:cNvSpPr txBox="1"/>
          <p:nvPr/>
        </p:nvSpPr>
        <p:spPr>
          <a:xfrm>
            <a:off x="1" y="2828835"/>
            <a:ext cx="12191999" cy="1107996"/>
          </a:xfrm>
          <a:prstGeom prst="rect">
            <a:avLst/>
          </a:prstGeom>
          <a:noFill/>
        </p:spPr>
        <p:txBody>
          <a:bodyPr wrap="square" rtlCol="0">
            <a:spAutoFit/>
          </a:bodyPr>
          <a:lstStyle/>
          <a:p>
            <a:pPr algn="ctr"/>
            <a:r>
              <a:rPr lang="de-DE" sz="6600" b="1">
                <a:solidFill>
                  <a:srgbClr val="0D2441"/>
                </a:solidFill>
                <a:latin typeface="Aharoni" panose="020F0502020204030204" pitchFamily="2" charset="-79"/>
                <a:cs typeface="Aharoni" panose="020F0502020204030204" pitchFamily="2" charset="-79"/>
              </a:rPr>
              <a:t>PRODUKTVORSTELLUNG</a:t>
            </a:r>
          </a:p>
        </p:txBody>
      </p:sp>
    </p:spTree>
    <p:extLst>
      <p:ext uri="{BB962C8B-B14F-4D97-AF65-F5344CB8AC3E}">
        <p14:creationId xmlns:p14="http://schemas.microsoft.com/office/powerpoint/2010/main" val="1466540651"/>
      </p:ext>
    </p:extLst>
  </p:cSld>
  <p:clrMapOvr>
    <a:masterClrMapping/>
  </p:clrMapOvr>
  <mc:AlternateContent xmlns:mc="http://schemas.openxmlformats.org/markup-compatibility/2006" xmlns:p14="http://schemas.microsoft.com/office/powerpoint/2010/main">
    <mc:Choice Requires="p14">
      <p:transition spd="slow" p14:dur="2000" advClick="0" advTm="130"/>
    </mc:Choice>
    <mc:Fallback xmlns="">
      <p:transition spd="slow" advClick="0" advTm="13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51429"/>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67674EA-C13B-483F-A40F-C68FFD69AA46}"/>
              </a:ext>
            </a:extLst>
          </p:cNvPr>
          <p:cNvSpPr txBox="1"/>
          <p:nvPr/>
        </p:nvSpPr>
        <p:spPr>
          <a:xfrm>
            <a:off x="1" y="2828835"/>
            <a:ext cx="12191999" cy="1107996"/>
          </a:xfrm>
          <a:prstGeom prst="rect">
            <a:avLst/>
          </a:prstGeom>
          <a:noFill/>
        </p:spPr>
        <p:txBody>
          <a:bodyPr wrap="square" rtlCol="0">
            <a:spAutoFit/>
          </a:bodyPr>
          <a:lstStyle/>
          <a:p>
            <a:pPr algn="ctr"/>
            <a:r>
              <a:rPr lang="de-DE" sz="6600" b="1">
                <a:solidFill>
                  <a:schemeClr val="bg1"/>
                </a:solidFill>
                <a:latin typeface="Aharoni" panose="020F0502020204030204" pitchFamily="2" charset="-79"/>
                <a:cs typeface="Aharoni" panose="020F0502020204030204" pitchFamily="2" charset="-79"/>
              </a:rPr>
              <a:t>PRODUKTVORSTELLUNG</a:t>
            </a:r>
            <a:endParaRPr lang="de-DE" sz="5400" b="1">
              <a:solidFill>
                <a:schemeClr val="bg1"/>
              </a:solidFill>
              <a:latin typeface="Aharoni" panose="020F0502020204030204" pitchFamily="2" charset="-79"/>
              <a:cs typeface="Aharoni" panose="020F0502020204030204" pitchFamily="2" charset="-79"/>
            </a:endParaRPr>
          </a:p>
        </p:txBody>
      </p:sp>
    </p:spTree>
    <p:extLst>
      <p:ext uri="{BB962C8B-B14F-4D97-AF65-F5344CB8AC3E}">
        <p14:creationId xmlns:p14="http://schemas.microsoft.com/office/powerpoint/2010/main" val="354945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8162B"/>
        </a:solidFill>
        <a:effectLst/>
      </p:bgPr>
    </p:bg>
    <p:spTree>
      <p:nvGrpSpPr>
        <p:cNvPr id="1" name="">
          <a:extLst>
            <a:ext uri="{FF2B5EF4-FFF2-40B4-BE49-F238E27FC236}">
              <a16:creationId xmlns:a16="http://schemas.microsoft.com/office/drawing/2014/main" id="{4A885C6A-889A-991B-25CD-134C6F2D63CC}"/>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4D2E80CD-2399-7FB9-0CDF-5D105C6B5443}"/>
              </a:ext>
            </a:extLst>
          </p:cNvPr>
          <p:cNvPicPr>
            <a:picLocks noChangeAspect="1"/>
          </p:cNvPicPr>
          <p:nvPr/>
        </p:nvPicPr>
        <p:blipFill>
          <a:blip r:embed="rId3"/>
          <a:stretch>
            <a:fillRect/>
          </a:stretch>
        </p:blipFill>
        <p:spPr>
          <a:xfrm>
            <a:off x="410080" y="505691"/>
            <a:ext cx="7989020" cy="5846618"/>
          </a:xfrm>
          <a:prstGeom prst="rect">
            <a:avLst/>
          </a:prstGeom>
        </p:spPr>
      </p:pic>
      <p:sp>
        <p:nvSpPr>
          <p:cNvPr id="4" name="Titel 4">
            <a:extLst>
              <a:ext uri="{FF2B5EF4-FFF2-40B4-BE49-F238E27FC236}">
                <a16:creationId xmlns:a16="http://schemas.microsoft.com/office/drawing/2014/main" id="{F15D4D15-FC56-934B-AB46-FEBE457868A4}"/>
              </a:ext>
            </a:extLst>
          </p:cNvPr>
          <p:cNvSpPr>
            <a:spLocks noGrp="1"/>
          </p:cNvSpPr>
          <p:nvPr>
            <p:ph type="title"/>
          </p:nvPr>
        </p:nvSpPr>
        <p:spPr>
          <a:xfrm>
            <a:off x="8841262" y="425739"/>
            <a:ext cx="10515600" cy="1325563"/>
          </a:xfrm>
        </p:spPr>
        <p:txBody>
          <a:bodyPr/>
          <a:lstStyle/>
          <a:p>
            <a:r>
              <a:rPr lang="de-DE" sz="4800" dirty="0">
                <a:solidFill>
                  <a:schemeClr val="bg1"/>
                </a:solidFill>
                <a:latin typeface="ADLaM Display"/>
                <a:ea typeface="ADLaM Display"/>
                <a:cs typeface="ADLaM Display"/>
              </a:rPr>
              <a:t>Gehäuse</a:t>
            </a:r>
            <a:endParaRPr lang="de-DE" dirty="0"/>
          </a:p>
        </p:txBody>
      </p:sp>
      <p:sp>
        <p:nvSpPr>
          <p:cNvPr id="6" name="Inhaltsplatzhalter 2">
            <a:extLst>
              <a:ext uri="{FF2B5EF4-FFF2-40B4-BE49-F238E27FC236}">
                <a16:creationId xmlns:a16="http://schemas.microsoft.com/office/drawing/2014/main" id="{9891B3E4-2BE4-15EB-668E-051364637F49}"/>
              </a:ext>
            </a:extLst>
          </p:cNvPr>
          <p:cNvSpPr txBox="1">
            <a:spLocks/>
          </p:cNvSpPr>
          <p:nvPr/>
        </p:nvSpPr>
        <p:spPr>
          <a:xfrm>
            <a:off x="8840271" y="1603622"/>
            <a:ext cx="3155786" cy="468615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600">
                <a:solidFill>
                  <a:schemeClr val="bg1"/>
                </a:solidFill>
                <a:ea typeface="+mn-lt"/>
                <a:cs typeface="+mn-lt"/>
              </a:rPr>
              <a:t>Modifizierte</a:t>
            </a:r>
            <a:r>
              <a:rPr lang="de-DE" sz="2600" dirty="0">
                <a:solidFill>
                  <a:schemeClr val="bg1"/>
                </a:solidFill>
                <a:ea typeface="+mn-lt"/>
                <a:cs typeface="+mn-lt"/>
              </a:rPr>
              <a:t> und selbst erstellte 3D Modelle.</a:t>
            </a:r>
            <a:endParaRPr lang="de-DE" sz="2600">
              <a:solidFill>
                <a:schemeClr val="bg1"/>
              </a:solidFill>
              <a:ea typeface="+mn-lt"/>
              <a:cs typeface="+mn-lt"/>
            </a:endParaRPr>
          </a:p>
          <a:p>
            <a:pPr marL="0" indent="0">
              <a:buNone/>
            </a:pPr>
            <a:endParaRPr lang="de-DE" sz="2600">
              <a:solidFill>
                <a:schemeClr val="bg1"/>
              </a:solidFill>
              <a:ea typeface="Calibri"/>
              <a:cs typeface="Calibri"/>
            </a:endParaRPr>
          </a:p>
          <a:p>
            <a:pPr marL="0" indent="0">
              <a:buNone/>
            </a:pPr>
            <a:r>
              <a:rPr lang="de-DE" sz="2600">
                <a:solidFill>
                  <a:schemeClr val="bg1"/>
                </a:solidFill>
                <a:ea typeface="Calibri"/>
                <a:cs typeface="Calibri"/>
              </a:rPr>
              <a:t>Material:</a:t>
            </a:r>
          </a:p>
          <a:p>
            <a:pPr marL="0" indent="0">
              <a:buNone/>
            </a:pPr>
            <a:r>
              <a:rPr lang="de-DE" sz="2600">
                <a:solidFill>
                  <a:schemeClr val="bg1"/>
                </a:solidFill>
                <a:ea typeface="Calibri"/>
                <a:cs typeface="Calibri"/>
              </a:rPr>
              <a:t>PETG</a:t>
            </a:r>
          </a:p>
          <a:p>
            <a:pPr>
              <a:buFont typeface="Calibri" panose="020B0604020202020204" pitchFamily="34" charset="0"/>
              <a:buChar char="-"/>
            </a:pPr>
            <a:r>
              <a:rPr lang="de-DE" sz="2600">
                <a:solidFill>
                  <a:schemeClr val="bg1"/>
                </a:solidFill>
                <a:ea typeface="Calibri"/>
                <a:cs typeface="Calibri"/>
              </a:rPr>
              <a:t>UV resistent</a:t>
            </a:r>
          </a:p>
          <a:p>
            <a:pPr>
              <a:buFont typeface="Calibri" panose="020B0604020202020204" pitchFamily="34" charset="0"/>
              <a:buChar char="-"/>
            </a:pPr>
            <a:r>
              <a:rPr lang="de-DE" sz="2600">
                <a:solidFill>
                  <a:schemeClr val="bg1"/>
                </a:solidFill>
                <a:ea typeface="Calibri"/>
                <a:cs typeface="Calibri"/>
              </a:rPr>
              <a:t>Säurebeständig</a:t>
            </a:r>
          </a:p>
          <a:p>
            <a:pPr>
              <a:buFont typeface="Calibri" panose="020B0604020202020204" pitchFamily="34" charset="0"/>
              <a:buChar char="-"/>
            </a:pPr>
            <a:r>
              <a:rPr lang="de-DE" sz="2600">
                <a:solidFill>
                  <a:schemeClr val="bg1"/>
                </a:solidFill>
                <a:ea typeface="Calibri"/>
                <a:cs typeface="Calibri"/>
              </a:rPr>
              <a:t>Günstig</a:t>
            </a:r>
          </a:p>
        </p:txBody>
      </p:sp>
    </p:spTree>
    <p:extLst>
      <p:ext uri="{BB962C8B-B14F-4D97-AF65-F5344CB8AC3E}">
        <p14:creationId xmlns:p14="http://schemas.microsoft.com/office/powerpoint/2010/main" val="41362494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8162B"/>
        </a:solidFill>
        <a:effectLst/>
      </p:bgPr>
    </p:bg>
    <p:spTree>
      <p:nvGrpSpPr>
        <p:cNvPr id="1" name="">
          <a:extLst>
            <a:ext uri="{FF2B5EF4-FFF2-40B4-BE49-F238E27FC236}">
              <a16:creationId xmlns:a16="http://schemas.microsoft.com/office/drawing/2014/main" id="{6EBF8898-58A4-9AF0-007A-BB920F4BAE8E}"/>
            </a:ext>
          </a:extLst>
        </p:cNvPr>
        <p:cNvGrpSpPr/>
        <p:nvPr/>
      </p:nvGrpSpPr>
      <p:grpSpPr>
        <a:xfrm>
          <a:off x="0" y="0"/>
          <a:ext cx="0" cy="0"/>
          <a:chOff x="0" y="0"/>
          <a:chExt cx="0" cy="0"/>
        </a:xfrm>
      </p:grpSpPr>
      <p:pic>
        <p:nvPicPr>
          <p:cNvPr id="2" name="Grafik 1" descr="Ein Bild, das Im Haus, Computer, Mobiliar, Himmel enthält.&#10;&#10;Beschreibung automatisch generiert.">
            <a:extLst>
              <a:ext uri="{FF2B5EF4-FFF2-40B4-BE49-F238E27FC236}">
                <a16:creationId xmlns:a16="http://schemas.microsoft.com/office/drawing/2014/main" id="{126DA72F-A89D-769F-7029-524467E85A9D}"/>
              </a:ext>
            </a:extLst>
          </p:cNvPr>
          <p:cNvPicPr>
            <a:picLocks noChangeAspect="1"/>
          </p:cNvPicPr>
          <p:nvPr/>
        </p:nvPicPr>
        <p:blipFill>
          <a:blip r:embed="rId3"/>
          <a:stretch>
            <a:fillRect/>
          </a:stretch>
        </p:blipFill>
        <p:spPr>
          <a:xfrm rot="5400000">
            <a:off x="0" y="1042200"/>
            <a:ext cx="6360478" cy="4773600"/>
          </a:xfrm>
          <a:prstGeom prst="rect">
            <a:avLst/>
          </a:prstGeom>
        </p:spPr>
      </p:pic>
      <p:pic>
        <p:nvPicPr>
          <p:cNvPr id="3" name="Grafik 2" descr="Ein Bild, das transparentes Material, Im Haus, Computer, Glas enthält.&#10;&#10;Beschreibung automatisch generiert.">
            <a:extLst>
              <a:ext uri="{FF2B5EF4-FFF2-40B4-BE49-F238E27FC236}">
                <a16:creationId xmlns:a16="http://schemas.microsoft.com/office/drawing/2014/main" id="{596FA3B6-7CBB-F7B0-27AD-999A73713277}"/>
              </a:ext>
            </a:extLst>
          </p:cNvPr>
          <p:cNvPicPr>
            <a:picLocks noChangeAspect="1"/>
          </p:cNvPicPr>
          <p:nvPr/>
        </p:nvPicPr>
        <p:blipFill>
          <a:blip r:embed="rId4"/>
          <a:stretch>
            <a:fillRect/>
          </a:stretch>
        </p:blipFill>
        <p:spPr>
          <a:xfrm rot="5400000">
            <a:off x="5857161" y="1044350"/>
            <a:ext cx="6356179" cy="4773600"/>
          </a:xfrm>
          <a:prstGeom prst="rect">
            <a:avLst/>
          </a:prstGeom>
        </p:spPr>
      </p:pic>
    </p:spTree>
    <p:extLst>
      <p:ext uri="{BB962C8B-B14F-4D97-AF65-F5344CB8AC3E}">
        <p14:creationId xmlns:p14="http://schemas.microsoft.com/office/powerpoint/2010/main" val="66239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8162B"/>
        </a:solidFill>
        <a:effectLst/>
      </p:bgPr>
    </p:bg>
    <p:spTree>
      <p:nvGrpSpPr>
        <p:cNvPr id="1" name="">
          <a:extLst>
            <a:ext uri="{FF2B5EF4-FFF2-40B4-BE49-F238E27FC236}">
              <a16:creationId xmlns:a16="http://schemas.microsoft.com/office/drawing/2014/main" id="{0E82E60E-A2E5-388F-25DD-B940881E085D}"/>
            </a:ext>
          </a:extLst>
        </p:cNvPr>
        <p:cNvGrpSpPr/>
        <p:nvPr/>
      </p:nvGrpSpPr>
      <p:grpSpPr>
        <a:xfrm>
          <a:off x="0" y="0"/>
          <a:ext cx="0" cy="0"/>
          <a:chOff x="0" y="0"/>
          <a:chExt cx="0" cy="0"/>
        </a:xfrm>
      </p:grpSpPr>
      <p:pic>
        <p:nvPicPr>
          <p:cNvPr id="3" name="Grafik 2" descr="Ein Bild, das Elektrische Leitungen, Kabel, Elektronik, Schrumpfschlauch enthält.&#10;&#10;Beschreibung automatisch generiert.">
            <a:extLst>
              <a:ext uri="{FF2B5EF4-FFF2-40B4-BE49-F238E27FC236}">
                <a16:creationId xmlns:a16="http://schemas.microsoft.com/office/drawing/2014/main" id="{61523150-FB0F-2A10-F2AD-AE29201EB271}"/>
              </a:ext>
            </a:extLst>
          </p:cNvPr>
          <p:cNvPicPr>
            <a:picLocks noChangeAspect="1"/>
          </p:cNvPicPr>
          <p:nvPr/>
        </p:nvPicPr>
        <p:blipFill>
          <a:blip r:embed="rId3"/>
          <a:stretch>
            <a:fillRect/>
          </a:stretch>
        </p:blipFill>
        <p:spPr>
          <a:xfrm rot="5400000">
            <a:off x="0" y="1046391"/>
            <a:ext cx="6358128" cy="4768596"/>
          </a:xfrm>
          <a:prstGeom prst="rect">
            <a:avLst/>
          </a:prstGeom>
        </p:spPr>
      </p:pic>
      <p:pic>
        <p:nvPicPr>
          <p:cNvPr id="4" name="Grafik 3" descr="Ein Bild, das Elektronik, Kabel, Elektronisches Gerät, Gerät enthält.&#10;&#10;Beschreibung automatisch generiert.">
            <a:extLst>
              <a:ext uri="{FF2B5EF4-FFF2-40B4-BE49-F238E27FC236}">
                <a16:creationId xmlns:a16="http://schemas.microsoft.com/office/drawing/2014/main" id="{793210DE-F64C-9F67-30E2-C4C4552F42E4}"/>
              </a:ext>
            </a:extLst>
          </p:cNvPr>
          <p:cNvPicPr>
            <a:picLocks noChangeAspect="1"/>
          </p:cNvPicPr>
          <p:nvPr/>
        </p:nvPicPr>
        <p:blipFill>
          <a:blip r:embed="rId4"/>
          <a:stretch>
            <a:fillRect/>
          </a:stretch>
        </p:blipFill>
        <p:spPr>
          <a:xfrm rot="5400000">
            <a:off x="5857200" y="1042416"/>
            <a:ext cx="6358128" cy="4762500"/>
          </a:xfrm>
          <a:prstGeom prst="rect">
            <a:avLst/>
          </a:prstGeom>
        </p:spPr>
      </p:pic>
    </p:spTree>
    <p:extLst>
      <p:ext uri="{BB962C8B-B14F-4D97-AF65-F5344CB8AC3E}">
        <p14:creationId xmlns:p14="http://schemas.microsoft.com/office/powerpoint/2010/main" val="1872084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8162B"/>
        </a:solidFill>
        <a:effectLst/>
      </p:bgPr>
    </p:bg>
    <p:spTree>
      <p:nvGrpSpPr>
        <p:cNvPr id="1" name=""/>
        <p:cNvGrpSpPr/>
        <p:nvPr/>
      </p:nvGrpSpPr>
      <p:grpSpPr>
        <a:xfrm>
          <a:off x="0" y="0"/>
          <a:ext cx="0" cy="0"/>
          <a:chOff x="0" y="0"/>
          <a:chExt cx="0" cy="0"/>
        </a:xfrm>
      </p:grpSpPr>
      <p:grpSp>
        <p:nvGrpSpPr>
          <p:cNvPr id="34" name="Gruppieren 33">
            <a:extLst>
              <a:ext uri="{FF2B5EF4-FFF2-40B4-BE49-F238E27FC236}">
                <a16:creationId xmlns:a16="http://schemas.microsoft.com/office/drawing/2014/main" id="{92D80D64-E6E0-9A0E-FCE5-9DD1439B3CF3}"/>
              </a:ext>
            </a:extLst>
          </p:cNvPr>
          <p:cNvGrpSpPr/>
          <p:nvPr/>
        </p:nvGrpSpPr>
        <p:grpSpPr>
          <a:xfrm>
            <a:off x="178483" y="-868100"/>
            <a:ext cx="12612543" cy="8862349"/>
            <a:chOff x="196771" y="-868100"/>
            <a:chExt cx="12612543" cy="8862349"/>
          </a:xfrm>
          <a:blipFill>
            <a:blip r:embed="rId2"/>
            <a:stretch>
              <a:fillRect/>
            </a:stretch>
          </a:blipFill>
        </p:grpSpPr>
        <p:sp>
          <p:nvSpPr>
            <p:cNvPr id="4" name="Sechseck 3">
              <a:extLst>
                <a:ext uri="{FF2B5EF4-FFF2-40B4-BE49-F238E27FC236}">
                  <a16:creationId xmlns:a16="http://schemas.microsoft.com/office/drawing/2014/main" id="{D8E30ABD-3C9C-9DC6-8CA9-5C1DDEEEA859}"/>
                </a:ext>
              </a:extLst>
            </p:cNvPr>
            <p:cNvSpPr/>
            <p:nvPr/>
          </p:nvSpPr>
          <p:spPr>
            <a:xfrm>
              <a:off x="5251048" y="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chseck 4">
              <a:extLst>
                <a:ext uri="{FF2B5EF4-FFF2-40B4-BE49-F238E27FC236}">
                  <a16:creationId xmlns:a16="http://schemas.microsoft.com/office/drawing/2014/main" id="{67142219-5825-543F-D566-8AF16347D2AD}"/>
                </a:ext>
              </a:extLst>
            </p:cNvPr>
            <p:cNvSpPr/>
            <p:nvPr/>
          </p:nvSpPr>
          <p:spPr>
            <a:xfrm>
              <a:off x="5245261" y="1622385"/>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Sechseck 5">
              <a:extLst>
                <a:ext uri="{FF2B5EF4-FFF2-40B4-BE49-F238E27FC236}">
                  <a16:creationId xmlns:a16="http://schemas.microsoft.com/office/drawing/2014/main" id="{E0F08763-DCD7-C232-EE54-0733C6DDF664}"/>
                </a:ext>
              </a:extLst>
            </p:cNvPr>
            <p:cNvSpPr/>
            <p:nvPr/>
          </p:nvSpPr>
          <p:spPr>
            <a:xfrm>
              <a:off x="5245261" y="324477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Sechseck 6">
              <a:extLst>
                <a:ext uri="{FF2B5EF4-FFF2-40B4-BE49-F238E27FC236}">
                  <a16:creationId xmlns:a16="http://schemas.microsoft.com/office/drawing/2014/main" id="{9FE73D2D-589C-72DF-B262-C695EB47A410}"/>
                </a:ext>
              </a:extLst>
            </p:cNvPr>
            <p:cNvSpPr/>
            <p:nvPr/>
          </p:nvSpPr>
          <p:spPr>
            <a:xfrm>
              <a:off x="5245261" y="4867155"/>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echseck 7">
              <a:extLst>
                <a:ext uri="{FF2B5EF4-FFF2-40B4-BE49-F238E27FC236}">
                  <a16:creationId xmlns:a16="http://schemas.microsoft.com/office/drawing/2014/main" id="{C864E259-754A-E74F-37CE-0BF85C16CF9A}"/>
                </a:ext>
              </a:extLst>
            </p:cNvPr>
            <p:cNvSpPr/>
            <p:nvPr/>
          </p:nvSpPr>
          <p:spPr>
            <a:xfrm>
              <a:off x="5195104" y="648954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Sechseck 8">
              <a:extLst>
                <a:ext uri="{FF2B5EF4-FFF2-40B4-BE49-F238E27FC236}">
                  <a16:creationId xmlns:a16="http://schemas.microsoft.com/office/drawing/2014/main" id="{0D31D87D-B2F8-877D-7835-5B6FF531D773}"/>
                </a:ext>
              </a:extLst>
            </p:cNvPr>
            <p:cNvSpPr/>
            <p:nvPr/>
          </p:nvSpPr>
          <p:spPr>
            <a:xfrm>
              <a:off x="6711387" y="752354"/>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Sechseck 9">
              <a:extLst>
                <a:ext uri="{FF2B5EF4-FFF2-40B4-BE49-F238E27FC236}">
                  <a16:creationId xmlns:a16="http://schemas.microsoft.com/office/drawing/2014/main" id="{3005025E-45C9-1E5E-6EC7-DB41CE61A155}"/>
                </a:ext>
              </a:extLst>
            </p:cNvPr>
            <p:cNvSpPr/>
            <p:nvPr/>
          </p:nvSpPr>
          <p:spPr>
            <a:xfrm>
              <a:off x="6711387" y="-86810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Sechseck 10">
              <a:extLst>
                <a:ext uri="{FF2B5EF4-FFF2-40B4-BE49-F238E27FC236}">
                  <a16:creationId xmlns:a16="http://schemas.microsoft.com/office/drawing/2014/main" id="{AE14B2F8-B66E-5881-E872-2414F6B8DE3D}"/>
                </a:ext>
              </a:extLst>
            </p:cNvPr>
            <p:cNvSpPr/>
            <p:nvPr/>
          </p:nvSpPr>
          <p:spPr>
            <a:xfrm>
              <a:off x="6711387" y="2374739"/>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Sechseck 11">
              <a:extLst>
                <a:ext uri="{FF2B5EF4-FFF2-40B4-BE49-F238E27FC236}">
                  <a16:creationId xmlns:a16="http://schemas.microsoft.com/office/drawing/2014/main" id="{092B4750-040F-4E1B-04F7-146C6AD63FC8}"/>
                </a:ext>
              </a:extLst>
            </p:cNvPr>
            <p:cNvSpPr/>
            <p:nvPr/>
          </p:nvSpPr>
          <p:spPr>
            <a:xfrm>
              <a:off x="6711387" y="3997124"/>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Sechseck 12">
              <a:extLst>
                <a:ext uri="{FF2B5EF4-FFF2-40B4-BE49-F238E27FC236}">
                  <a16:creationId xmlns:a16="http://schemas.microsoft.com/office/drawing/2014/main" id="{4C2F2B52-8416-2063-F10B-5621581920F1}"/>
                </a:ext>
              </a:extLst>
            </p:cNvPr>
            <p:cNvSpPr/>
            <p:nvPr/>
          </p:nvSpPr>
          <p:spPr>
            <a:xfrm>
              <a:off x="6711387" y="5619509"/>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Sechseck 13">
              <a:extLst>
                <a:ext uri="{FF2B5EF4-FFF2-40B4-BE49-F238E27FC236}">
                  <a16:creationId xmlns:a16="http://schemas.microsoft.com/office/drawing/2014/main" id="{CAD82123-BF43-DCA2-DE27-37F2D9843D9A}"/>
                </a:ext>
              </a:extLst>
            </p:cNvPr>
            <p:cNvSpPr/>
            <p:nvPr/>
          </p:nvSpPr>
          <p:spPr>
            <a:xfrm>
              <a:off x="8179442" y="-1"/>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Sechseck 14">
              <a:extLst>
                <a:ext uri="{FF2B5EF4-FFF2-40B4-BE49-F238E27FC236}">
                  <a16:creationId xmlns:a16="http://schemas.microsoft.com/office/drawing/2014/main" id="{30A3D193-2891-E220-EF78-1507B4467AEE}"/>
                </a:ext>
              </a:extLst>
            </p:cNvPr>
            <p:cNvSpPr/>
            <p:nvPr/>
          </p:nvSpPr>
          <p:spPr>
            <a:xfrm>
              <a:off x="8179442" y="1622384"/>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Sechseck 15">
              <a:extLst>
                <a:ext uri="{FF2B5EF4-FFF2-40B4-BE49-F238E27FC236}">
                  <a16:creationId xmlns:a16="http://schemas.microsoft.com/office/drawing/2014/main" id="{E5B59771-0F93-076C-38C1-646734F28691}"/>
                </a:ext>
              </a:extLst>
            </p:cNvPr>
            <p:cNvSpPr/>
            <p:nvPr/>
          </p:nvSpPr>
          <p:spPr>
            <a:xfrm>
              <a:off x="8179442" y="3244769"/>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Sechseck 16">
              <a:extLst>
                <a:ext uri="{FF2B5EF4-FFF2-40B4-BE49-F238E27FC236}">
                  <a16:creationId xmlns:a16="http://schemas.microsoft.com/office/drawing/2014/main" id="{E8C24902-FA20-8A6B-A227-702FC7CC103A}"/>
                </a:ext>
              </a:extLst>
            </p:cNvPr>
            <p:cNvSpPr/>
            <p:nvPr/>
          </p:nvSpPr>
          <p:spPr>
            <a:xfrm>
              <a:off x="8177513" y="4867154"/>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Sechseck 17">
              <a:extLst>
                <a:ext uri="{FF2B5EF4-FFF2-40B4-BE49-F238E27FC236}">
                  <a16:creationId xmlns:a16="http://schemas.microsoft.com/office/drawing/2014/main" id="{28E83A6F-F405-A178-E765-0573BB2AED33}"/>
                </a:ext>
              </a:extLst>
            </p:cNvPr>
            <p:cNvSpPr/>
            <p:nvPr/>
          </p:nvSpPr>
          <p:spPr>
            <a:xfrm>
              <a:off x="8177513" y="648954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Sechseck 18">
              <a:extLst>
                <a:ext uri="{FF2B5EF4-FFF2-40B4-BE49-F238E27FC236}">
                  <a16:creationId xmlns:a16="http://schemas.microsoft.com/office/drawing/2014/main" id="{06C9F1B0-6861-32AB-7FE9-F3874F331E45}"/>
                </a:ext>
              </a:extLst>
            </p:cNvPr>
            <p:cNvSpPr/>
            <p:nvPr/>
          </p:nvSpPr>
          <p:spPr>
            <a:xfrm>
              <a:off x="9639781" y="-86810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Sechseck 19">
              <a:extLst>
                <a:ext uri="{FF2B5EF4-FFF2-40B4-BE49-F238E27FC236}">
                  <a16:creationId xmlns:a16="http://schemas.microsoft.com/office/drawing/2014/main" id="{79928317-5AA6-365E-E9AE-68A069D01306}"/>
                </a:ext>
              </a:extLst>
            </p:cNvPr>
            <p:cNvSpPr/>
            <p:nvPr/>
          </p:nvSpPr>
          <p:spPr>
            <a:xfrm>
              <a:off x="9639781" y="752354"/>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Sechseck 20">
              <a:extLst>
                <a:ext uri="{FF2B5EF4-FFF2-40B4-BE49-F238E27FC236}">
                  <a16:creationId xmlns:a16="http://schemas.microsoft.com/office/drawing/2014/main" id="{0D204211-EE64-2E0D-AF5B-FEE1C13CBFBD}"/>
                </a:ext>
              </a:extLst>
            </p:cNvPr>
            <p:cNvSpPr/>
            <p:nvPr/>
          </p:nvSpPr>
          <p:spPr>
            <a:xfrm>
              <a:off x="9647497" y="2374739"/>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Sechseck 21">
              <a:extLst>
                <a:ext uri="{FF2B5EF4-FFF2-40B4-BE49-F238E27FC236}">
                  <a16:creationId xmlns:a16="http://schemas.microsoft.com/office/drawing/2014/main" id="{A1DD0A90-3438-C784-886A-C9ABBEA30429}"/>
                </a:ext>
              </a:extLst>
            </p:cNvPr>
            <p:cNvSpPr/>
            <p:nvPr/>
          </p:nvSpPr>
          <p:spPr>
            <a:xfrm>
              <a:off x="9647497" y="3995193"/>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Sechseck 22">
              <a:extLst>
                <a:ext uri="{FF2B5EF4-FFF2-40B4-BE49-F238E27FC236}">
                  <a16:creationId xmlns:a16="http://schemas.microsoft.com/office/drawing/2014/main" id="{C7155A20-3002-DAB9-46C1-222255414225}"/>
                </a:ext>
              </a:extLst>
            </p:cNvPr>
            <p:cNvSpPr/>
            <p:nvPr/>
          </p:nvSpPr>
          <p:spPr>
            <a:xfrm>
              <a:off x="9647497" y="5615647"/>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Sechseck 23">
              <a:extLst>
                <a:ext uri="{FF2B5EF4-FFF2-40B4-BE49-F238E27FC236}">
                  <a16:creationId xmlns:a16="http://schemas.microsoft.com/office/drawing/2014/main" id="{99637E91-6D35-2535-DB1B-BA85A357A99A}"/>
                </a:ext>
              </a:extLst>
            </p:cNvPr>
            <p:cNvSpPr/>
            <p:nvPr/>
          </p:nvSpPr>
          <p:spPr>
            <a:xfrm>
              <a:off x="11107836" y="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Sechseck 24">
              <a:extLst>
                <a:ext uri="{FF2B5EF4-FFF2-40B4-BE49-F238E27FC236}">
                  <a16:creationId xmlns:a16="http://schemas.microsoft.com/office/drawing/2014/main" id="{C7AA2233-983D-C675-F94F-B79C227E7373}"/>
                </a:ext>
              </a:extLst>
            </p:cNvPr>
            <p:cNvSpPr/>
            <p:nvPr/>
          </p:nvSpPr>
          <p:spPr>
            <a:xfrm>
              <a:off x="11107836" y="1616591"/>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Sechseck 25">
              <a:extLst>
                <a:ext uri="{FF2B5EF4-FFF2-40B4-BE49-F238E27FC236}">
                  <a16:creationId xmlns:a16="http://schemas.microsoft.com/office/drawing/2014/main" id="{599E0A2D-AD35-0DE5-629D-E4C64FCCA524}"/>
                </a:ext>
              </a:extLst>
            </p:cNvPr>
            <p:cNvSpPr/>
            <p:nvPr/>
          </p:nvSpPr>
          <p:spPr>
            <a:xfrm>
              <a:off x="11107836" y="3242838"/>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Sechseck 26">
              <a:extLst>
                <a:ext uri="{FF2B5EF4-FFF2-40B4-BE49-F238E27FC236}">
                  <a16:creationId xmlns:a16="http://schemas.microsoft.com/office/drawing/2014/main" id="{89DAC1DD-808D-B702-EC41-EB74942A4FE7}"/>
                </a:ext>
              </a:extLst>
            </p:cNvPr>
            <p:cNvSpPr/>
            <p:nvPr/>
          </p:nvSpPr>
          <p:spPr>
            <a:xfrm>
              <a:off x="11107836" y="6483746"/>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Sechseck 27">
              <a:extLst>
                <a:ext uri="{FF2B5EF4-FFF2-40B4-BE49-F238E27FC236}">
                  <a16:creationId xmlns:a16="http://schemas.microsoft.com/office/drawing/2014/main" id="{E1B8AAA2-DC7F-6865-769C-1400B4E4DAF5}"/>
                </a:ext>
              </a:extLst>
            </p:cNvPr>
            <p:cNvSpPr/>
            <p:nvPr/>
          </p:nvSpPr>
          <p:spPr>
            <a:xfrm>
              <a:off x="11107836" y="4863292"/>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Sechseck 29">
              <a:extLst>
                <a:ext uri="{FF2B5EF4-FFF2-40B4-BE49-F238E27FC236}">
                  <a16:creationId xmlns:a16="http://schemas.microsoft.com/office/drawing/2014/main" id="{AB483305-C66D-41DE-E461-858ABCE50155}"/>
                </a:ext>
              </a:extLst>
            </p:cNvPr>
            <p:cNvSpPr/>
            <p:nvPr/>
          </p:nvSpPr>
          <p:spPr>
            <a:xfrm>
              <a:off x="3609373" y="5615646"/>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Sechseck 30">
              <a:extLst>
                <a:ext uri="{FF2B5EF4-FFF2-40B4-BE49-F238E27FC236}">
                  <a16:creationId xmlns:a16="http://schemas.microsoft.com/office/drawing/2014/main" id="{7B55DD1F-3EC2-21E8-1900-060138DB37F2}"/>
                </a:ext>
              </a:extLst>
            </p:cNvPr>
            <p:cNvSpPr/>
            <p:nvPr/>
          </p:nvSpPr>
          <p:spPr>
            <a:xfrm>
              <a:off x="1865454" y="636800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Sechseck 31">
              <a:extLst>
                <a:ext uri="{FF2B5EF4-FFF2-40B4-BE49-F238E27FC236}">
                  <a16:creationId xmlns:a16="http://schemas.microsoft.com/office/drawing/2014/main" id="{004BBE55-40A5-63EB-0CCC-31A92E3DABE4}"/>
                </a:ext>
              </a:extLst>
            </p:cNvPr>
            <p:cNvSpPr/>
            <p:nvPr/>
          </p:nvSpPr>
          <p:spPr>
            <a:xfrm>
              <a:off x="196771" y="521053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6" name="Textfeld 35">
            <a:extLst>
              <a:ext uri="{FF2B5EF4-FFF2-40B4-BE49-F238E27FC236}">
                <a16:creationId xmlns:a16="http://schemas.microsoft.com/office/drawing/2014/main" id="{2E56BA91-4A5F-3CFF-4CE9-CEFA534AEC2D}"/>
              </a:ext>
            </a:extLst>
          </p:cNvPr>
          <p:cNvSpPr txBox="1"/>
          <p:nvPr/>
        </p:nvSpPr>
        <p:spPr>
          <a:xfrm>
            <a:off x="0" y="481296"/>
            <a:ext cx="5439747" cy="830997"/>
          </a:xfrm>
          <a:prstGeom prst="rect">
            <a:avLst/>
          </a:prstGeom>
          <a:noFill/>
        </p:spPr>
        <p:txBody>
          <a:bodyPr wrap="square" rtlCol="0">
            <a:spAutoFit/>
          </a:bodyPr>
          <a:lstStyle/>
          <a:p>
            <a:pPr algn="ctr"/>
            <a:r>
              <a:rPr lang="de-DE" sz="4800">
                <a:solidFill>
                  <a:schemeClr val="bg1"/>
                </a:solidFill>
                <a:latin typeface="ADLaM Display" panose="02010000000000000000" pitchFamily="2" charset="0"/>
                <a:ea typeface="ADLaM Display" panose="02010000000000000000" pitchFamily="2" charset="0"/>
                <a:cs typeface="ADLaM Display" panose="02010000000000000000" pitchFamily="2" charset="0"/>
              </a:rPr>
              <a:t>LÖSUNG</a:t>
            </a:r>
          </a:p>
        </p:txBody>
      </p:sp>
      <p:grpSp>
        <p:nvGrpSpPr>
          <p:cNvPr id="3" name="Gruppieren 2">
            <a:extLst>
              <a:ext uri="{FF2B5EF4-FFF2-40B4-BE49-F238E27FC236}">
                <a16:creationId xmlns:a16="http://schemas.microsoft.com/office/drawing/2014/main" id="{195DF149-DB81-A647-59D3-6BB0B85FD969}"/>
              </a:ext>
            </a:extLst>
          </p:cNvPr>
          <p:cNvGrpSpPr/>
          <p:nvPr/>
        </p:nvGrpSpPr>
        <p:grpSpPr>
          <a:xfrm>
            <a:off x="492695" y="1469648"/>
            <a:ext cx="4446992" cy="3312405"/>
            <a:chOff x="492695" y="1469648"/>
            <a:chExt cx="4446992" cy="3312405"/>
          </a:xfrm>
        </p:grpSpPr>
        <mc:AlternateContent xmlns:mc="http://schemas.openxmlformats.org/markup-compatibility/2006">
          <mc:Choice xmlns:am3d="http://schemas.microsoft.com/office/drawing/2017/model3d" Requires="am3d">
            <p:graphicFrame>
              <p:nvGraphicFramePr>
                <p:cNvPr id="2" name="3D-Modell 1" descr="Laptop Computer">
                  <a:extLst>
                    <a:ext uri="{FF2B5EF4-FFF2-40B4-BE49-F238E27FC236}">
                      <a16:creationId xmlns:a16="http://schemas.microsoft.com/office/drawing/2014/main" id="{D5A823A6-25E6-7993-0F58-A9D1BAB3CA5F}"/>
                    </a:ext>
                  </a:extLst>
                </p:cNvPr>
                <p:cNvGraphicFramePr>
                  <a:graphicFrameLocks noChangeAspect="1"/>
                </p:cNvGraphicFramePr>
                <p:nvPr>
                  <p:extLst>
                    <p:ext uri="{D42A27DB-BD31-4B8C-83A1-F6EECF244321}">
                      <p14:modId xmlns:p14="http://schemas.microsoft.com/office/powerpoint/2010/main" val="3333985262"/>
                    </p:ext>
                  </p:extLst>
                </p:nvPr>
              </p:nvGraphicFramePr>
              <p:xfrm>
                <a:off x="492695" y="1469648"/>
                <a:ext cx="4446992" cy="3312405"/>
              </p:xfrm>
              <a:graphic>
                <a:graphicData uri="http://schemas.microsoft.com/office/drawing/2017/model3d">
                  <am3d:model3d r:embed="rId3">
                    <am3d:spPr>
                      <a:xfrm>
                        <a:off x="0" y="0"/>
                        <a:ext cx="4446992" cy="3312405"/>
                      </a:xfrm>
                      <a:prstGeom prst="rect">
                        <a:avLst/>
                      </a:prstGeom>
                    </am3d:spPr>
                    <am3d:camera>
                      <am3d:pos x="0" y="0" z="65422528"/>
                      <am3d:up dx="0" dy="36000000" dz="0"/>
                      <am3d:lookAt x="0" y="0" z="0"/>
                      <am3d:perspective fov="2700000"/>
                    </am3d:camera>
                    <am3d:trans>
                      <am3d:meterPerModelUnit n="3145800" d="1000000"/>
                      <am3d:preTrans dx="-543" dy="-12469323" dz="2456953"/>
                      <am3d:scale>
                        <am3d:sx n="1000000" d="1000000"/>
                        <am3d:sy n="1000000" d="1000000"/>
                        <am3d:sz n="1000000" d="1000000"/>
                      </am3d:scale>
                      <am3d:rot ax="-127631" ay="-1731452" az="61621"/>
                      <am3d:postTrans dx="0" dy="0" dz="0"/>
                    </am3d:trans>
                    <am3d:raster rName="Office3DRenderer" rVer="16.0.8326">
                      <am3d:blip r:embed="rId4"/>
                    </am3d:raster>
                    <am3d:objViewport viewportSz="53683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Modell 1" descr="Laptop Computer">
                  <a:extLst>
                    <a:ext uri="{FF2B5EF4-FFF2-40B4-BE49-F238E27FC236}">
                      <a16:creationId xmlns:a16="http://schemas.microsoft.com/office/drawing/2014/main" id="{D5A823A6-25E6-7993-0F58-A9D1BAB3CA5F}"/>
                    </a:ext>
                  </a:extLst>
                </p:cNvPr>
                <p:cNvPicPr>
                  <a:picLocks noGrp="1" noRot="1" noChangeAspect="1" noMove="1" noResize="1" noEditPoints="1" noAdjustHandles="1" noChangeArrowheads="1" noChangeShapeType="1" noCrop="1"/>
                </p:cNvPicPr>
                <p:nvPr/>
              </p:nvPicPr>
              <p:blipFill>
                <a:blip r:embed="rId4"/>
                <a:stretch>
                  <a:fillRect/>
                </a:stretch>
              </p:blipFill>
              <p:spPr>
                <a:xfrm>
                  <a:off x="492695" y="1469648"/>
                  <a:ext cx="4446992" cy="3312405"/>
                </a:xfrm>
                <a:prstGeom prst="rect">
                  <a:avLst/>
                </a:prstGeom>
              </p:spPr>
            </p:pic>
          </mc:Fallback>
        </mc:AlternateContent>
        <p:sp>
          <p:nvSpPr>
            <p:cNvPr id="51" name="Rechteck 50">
              <a:extLst>
                <a:ext uri="{FF2B5EF4-FFF2-40B4-BE49-F238E27FC236}">
                  <a16:creationId xmlns:a16="http://schemas.microsoft.com/office/drawing/2014/main" id="{1ED4D466-4707-4945-D49B-94F0D8BD88A8}"/>
                </a:ext>
              </a:extLst>
            </p:cNvPr>
            <p:cNvSpPr/>
            <p:nvPr/>
          </p:nvSpPr>
          <p:spPr>
            <a:xfrm>
              <a:off x="2052320" y="2150505"/>
              <a:ext cx="2540000" cy="1752600"/>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2540000"/>
                <a:gd name="connsiteY0" fmla="*/ 0 h 1534160"/>
                <a:gd name="connsiteX1" fmla="*/ 914400 w 2540000"/>
                <a:gd name="connsiteY1" fmla="*/ 0 h 1534160"/>
                <a:gd name="connsiteX2" fmla="*/ 2540000 w 2540000"/>
                <a:gd name="connsiteY2" fmla="*/ 1534160 h 1534160"/>
                <a:gd name="connsiteX3" fmla="*/ 0 w 2540000"/>
                <a:gd name="connsiteY3" fmla="*/ 914400 h 1534160"/>
                <a:gd name="connsiteX4" fmla="*/ 0 w 2540000"/>
                <a:gd name="connsiteY4" fmla="*/ 0 h 1534160"/>
                <a:gd name="connsiteX0" fmla="*/ 0 w 2540000"/>
                <a:gd name="connsiteY0" fmla="*/ 0 h 1534160"/>
                <a:gd name="connsiteX1" fmla="*/ 914400 w 2540000"/>
                <a:gd name="connsiteY1" fmla="*/ 0 h 1534160"/>
                <a:gd name="connsiteX2" fmla="*/ 2540000 w 2540000"/>
                <a:gd name="connsiteY2" fmla="*/ 1534160 h 1534160"/>
                <a:gd name="connsiteX3" fmla="*/ 0 w 2540000"/>
                <a:gd name="connsiteY3" fmla="*/ 1407160 h 1534160"/>
                <a:gd name="connsiteX4" fmla="*/ 0 w 2540000"/>
                <a:gd name="connsiteY4" fmla="*/ 0 h 1534160"/>
                <a:gd name="connsiteX0" fmla="*/ 0 w 2540000"/>
                <a:gd name="connsiteY0" fmla="*/ 218440 h 1752600"/>
                <a:gd name="connsiteX1" fmla="*/ 2529840 w 2540000"/>
                <a:gd name="connsiteY1" fmla="*/ 0 h 1752600"/>
                <a:gd name="connsiteX2" fmla="*/ 2540000 w 2540000"/>
                <a:gd name="connsiteY2" fmla="*/ 1752600 h 1752600"/>
                <a:gd name="connsiteX3" fmla="*/ 0 w 2540000"/>
                <a:gd name="connsiteY3" fmla="*/ 1625600 h 1752600"/>
                <a:gd name="connsiteX4" fmla="*/ 0 w 2540000"/>
                <a:gd name="connsiteY4" fmla="*/ 218440 h 175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0" h="1752600">
                  <a:moveTo>
                    <a:pt x="0" y="218440"/>
                  </a:moveTo>
                  <a:lnTo>
                    <a:pt x="2529840" y="0"/>
                  </a:lnTo>
                  <a:cubicBezTo>
                    <a:pt x="2533227" y="584200"/>
                    <a:pt x="2536613" y="1168400"/>
                    <a:pt x="2540000" y="1752600"/>
                  </a:cubicBezTo>
                  <a:lnTo>
                    <a:pt x="0" y="1625600"/>
                  </a:lnTo>
                  <a:lnTo>
                    <a:pt x="0" y="218440"/>
                  </a:lnTo>
                  <a:close/>
                </a:path>
              </a:pathLst>
            </a:cu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0508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8162B"/>
        </a:solidFill>
        <a:effectLst/>
      </p:bgPr>
    </p:bg>
    <p:spTree>
      <p:nvGrpSpPr>
        <p:cNvPr id="1" name=""/>
        <p:cNvGrpSpPr/>
        <p:nvPr/>
      </p:nvGrpSpPr>
      <p:grpSpPr>
        <a:xfrm>
          <a:off x="0" y="0"/>
          <a:ext cx="0" cy="0"/>
          <a:chOff x="0" y="0"/>
          <a:chExt cx="0" cy="0"/>
        </a:xfrm>
      </p:grpSpPr>
      <p:pic>
        <p:nvPicPr>
          <p:cNvPr id="5" name="Grafik 4" descr="Zwei Kois, die einander umkreisen">
            <a:extLst>
              <a:ext uri="{FF2B5EF4-FFF2-40B4-BE49-F238E27FC236}">
                <a16:creationId xmlns:a16="http://schemas.microsoft.com/office/drawing/2014/main" id="{295F39E9-D099-5F6D-EC84-B4B46C6942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0" y="0"/>
            <a:ext cx="6858000" cy="6858000"/>
          </a:xfrm>
          <a:prstGeom prst="rect">
            <a:avLst/>
          </a:prstGeom>
        </p:spPr>
      </p:pic>
      <p:sp>
        <p:nvSpPr>
          <p:cNvPr id="7" name="Textfeld 6">
            <a:extLst>
              <a:ext uri="{FF2B5EF4-FFF2-40B4-BE49-F238E27FC236}">
                <a16:creationId xmlns:a16="http://schemas.microsoft.com/office/drawing/2014/main" id="{F9A9E777-2EE3-9A46-542D-0A2A46BF99B8}"/>
              </a:ext>
            </a:extLst>
          </p:cNvPr>
          <p:cNvSpPr txBox="1"/>
          <p:nvPr/>
        </p:nvSpPr>
        <p:spPr>
          <a:xfrm>
            <a:off x="572950" y="2536448"/>
            <a:ext cx="6643867" cy="1785104"/>
          </a:xfrm>
          <a:prstGeom prst="rect">
            <a:avLst/>
          </a:prstGeom>
          <a:noFill/>
        </p:spPr>
        <p:txBody>
          <a:bodyPr wrap="square" rtlCol="0">
            <a:spAutoFit/>
          </a:bodyPr>
          <a:lstStyle/>
          <a:p>
            <a:r>
              <a:rPr lang="de-DE" sz="9600">
                <a:solidFill>
                  <a:schemeClr val="bg1"/>
                </a:solidFill>
                <a:latin typeface="Aharoni" panose="02010803020104030203" pitchFamily="2" charset="-79"/>
                <a:cs typeface="Aharoni" panose="02010803020104030203" pitchFamily="2" charset="-79"/>
              </a:rPr>
              <a:t>ANHANG</a:t>
            </a:r>
          </a:p>
          <a:p>
            <a:r>
              <a:rPr lang="de-DE" sz="1400">
                <a:solidFill>
                  <a:schemeClr val="bg1"/>
                </a:solidFill>
                <a:latin typeface="Aharoni" panose="02010803020104030203" pitchFamily="2" charset="-79"/>
                <a:cs typeface="Aharoni" panose="02010803020104030203" pitchFamily="2" charset="-79"/>
              </a:rPr>
              <a:t>(Dokumentation, Architektur, Code, etc…)</a:t>
            </a:r>
          </a:p>
        </p:txBody>
      </p:sp>
    </p:spTree>
    <p:extLst>
      <p:ext uri="{BB962C8B-B14F-4D97-AF65-F5344CB8AC3E}">
        <p14:creationId xmlns:p14="http://schemas.microsoft.com/office/powerpoint/2010/main" val="42424852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8162B"/>
        </a:solidFill>
        <a:effectLst/>
      </p:bgPr>
    </p:bg>
    <p:spTree>
      <p:nvGrpSpPr>
        <p:cNvPr id="1" name="">
          <a:extLst>
            <a:ext uri="{FF2B5EF4-FFF2-40B4-BE49-F238E27FC236}">
              <a16:creationId xmlns:a16="http://schemas.microsoft.com/office/drawing/2014/main" id="{526D5581-9FC5-5106-206D-534AE3A81C71}"/>
            </a:ext>
          </a:extLst>
        </p:cNvPr>
        <p:cNvGrpSpPr/>
        <p:nvPr/>
      </p:nvGrpSpPr>
      <p:grpSpPr>
        <a:xfrm>
          <a:off x="0" y="0"/>
          <a:ext cx="0" cy="0"/>
          <a:chOff x="0" y="0"/>
          <a:chExt cx="0" cy="0"/>
        </a:xfrm>
      </p:grpSpPr>
      <p:sp>
        <p:nvSpPr>
          <p:cNvPr id="7" name="Titel 4">
            <a:extLst>
              <a:ext uri="{FF2B5EF4-FFF2-40B4-BE49-F238E27FC236}">
                <a16:creationId xmlns:a16="http://schemas.microsoft.com/office/drawing/2014/main" id="{4649A94F-5B5D-2827-1F58-7A20A281C630}"/>
              </a:ext>
            </a:extLst>
          </p:cNvPr>
          <p:cNvSpPr>
            <a:spLocks noGrp="1"/>
          </p:cNvSpPr>
          <p:nvPr>
            <p:ph type="title"/>
          </p:nvPr>
        </p:nvSpPr>
        <p:spPr>
          <a:xfrm>
            <a:off x="838200" y="365125"/>
            <a:ext cx="10515600" cy="1325563"/>
          </a:xfrm>
        </p:spPr>
        <p:txBody>
          <a:bodyPr/>
          <a:lstStyle/>
          <a:p>
            <a:r>
              <a:rPr lang="de-DE" sz="4800">
                <a:solidFill>
                  <a:schemeClr val="bg1"/>
                </a:solidFill>
                <a:latin typeface="ADLaM Display"/>
                <a:ea typeface="ADLaM Display"/>
                <a:cs typeface="ADLaM Display"/>
              </a:rPr>
              <a:t>Temperatur DS18B20</a:t>
            </a:r>
            <a:endParaRPr lang="de-DE"/>
          </a:p>
        </p:txBody>
      </p:sp>
      <p:pic>
        <p:nvPicPr>
          <p:cNvPr id="4" name="Grafik 3" descr="Ein Bild, das Kabel, Verbindungsstück enthält.&#10;&#10;Automatisch generierte Beschreibung">
            <a:extLst>
              <a:ext uri="{FF2B5EF4-FFF2-40B4-BE49-F238E27FC236}">
                <a16:creationId xmlns:a16="http://schemas.microsoft.com/office/drawing/2014/main" id="{E52C6D83-0D01-48A0-3CDC-1BBDAAA92B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8856" y="167408"/>
            <a:ext cx="2326409" cy="2326409"/>
          </a:xfrm>
          <a:prstGeom prst="rect">
            <a:avLst/>
          </a:prstGeom>
        </p:spPr>
      </p:pic>
      <p:sp>
        <p:nvSpPr>
          <p:cNvPr id="6" name="Inhaltsplatzhalter 2">
            <a:extLst>
              <a:ext uri="{FF2B5EF4-FFF2-40B4-BE49-F238E27FC236}">
                <a16:creationId xmlns:a16="http://schemas.microsoft.com/office/drawing/2014/main" id="{43DF6648-1489-B5F7-B5DC-4C2F3F6783CE}"/>
              </a:ext>
            </a:extLst>
          </p:cNvPr>
          <p:cNvSpPr txBox="1">
            <a:spLocks/>
          </p:cNvSpPr>
          <p:nvPr/>
        </p:nvSpPr>
        <p:spPr>
          <a:xfrm>
            <a:off x="840509" y="1902979"/>
            <a:ext cx="646562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a:solidFill>
                  <a:schemeClr val="bg1"/>
                </a:solidFill>
                <a:ea typeface="+mn-lt"/>
                <a:cs typeface="+mn-lt"/>
              </a:rPr>
              <a:t>Der DS18B20 ist ein wasserfester Temperatursensor auf der Edge-Ebene, der in unserem Aquarium zur Temperaturmessung eingesetzt wird. Er ist mit einem Arduino verbunden und übermittelt in jeder Schleifeniteration den aktuellen Wert der Wassertemperatur im Aquarium an den </a:t>
            </a:r>
            <a:r>
              <a:rPr lang="de-DE" err="1">
                <a:solidFill>
                  <a:schemeClr val="bg1"/>
                </a:solidFill>
                <a:ea typeface="+mn-lt"/>
                <a:cs typeface="+mn-lt"/>
              </a:rPr>
              <a:t>ioBroker</a:t>
            </a:r>
            <a:r>
              <a:rPr lang="de-DE">
                <a:solidFill>
                  <a:schemeClr val="bg1"/>
                </a:solidFill>
                <a:ea typeface="+mn-lt"/>
                <a:cs typeface="+mn-lt"/>
              </a:rPr>
              <a:t>.</a:t>
            </a:r>
            <a:endParaRPr lang="de-DE">
              <a:solidFill>
                <a:schemeClr val="bg1"/>
              </a:solidFill>
            </a:endParaRPr>
          </a:p>
        </p:txBody>
      </p:sp>
    </p:spTree>
    <p:extLst>
      <p:ext uri="{BB962C8B-B14F-4D97-AF65-F5344CB8AC3E}">
        <p14:creationId xmlns:p14="http://schemas.microsoft.com/office/powerpoint/2010/main" val="39693506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8162B"/>
        </a:solidFill>
        <a:effectLst/>
      </p:bgPr>
    </p:bg>
    <p:spTree>
      <p:nvGrpSpPr>
        <p:cNvPr id="1" name="">
          <a:extLst>
            <a:ext uri="{FF2B5EF4-FFF2-40B4-BE49-F238E27FC236}">
              <a16:creationId xmlns:a16="http://schemas.microsoft.com/office/drawing/2014/main" id="{526D5581-9FC5-5106-206D-534AE3A81C71}"/>
            </a:ext>
          </a:extLst>
        </p:cNvPr>
        <p:cNvGrpSpPr/>
        <p:nvPr/>
      </p:nvGrpSpPr>
      <p:grpSpPr>
        <a:xfrm>
          <a:off x="0" y="0"/>
          <a:ext cx="0" cy="0"/>
          <a:chOff x="0" y="0"/>
          <a:chExt cx="0" cy="0"/>
        </a:xfrm>
      </p:grpSpPr>
      <p:sp>
        <p:nvSpPr>
          <p:cNvPr id="7" name="Titel 4">
            <a:extLst>
              <a:ext uri="{FF2B5EF4-FFF2-40B4-BE49-F238E27FC236}">
                <a16:creationId xmlns:a16="http://schemas.microsoft.com/office/drawing/2014/main" id="{4649A94F-5B5D-2827-1F58-7A20A281C630}"/>
              </a:ext>
            </a:extLst>
          </p:cNvPr>
          <p:cNvSpPr>
            <a:spLocks noGrp="1"/>
          </p:cNvSpPr>
          <p:nvPr>
            <p:ph type="title"/>
          </p:nvPr>
        </p:nvSpPr>
        <p:spPr>
          <a:xfrm>
            <a:off x="838200" y="365125"/>
            <a:ext cx="10515600" cy="1325563"/>
          </a:xfrm>
        </p:spPr>
        <p:txBody>
          <a:bodyPr/>
          <a:lstStyle/>
          <a:p>
            <a:r>
              <a:rPr lang="de-DE" sz="4800">
                <a:solidFill>
                  <a:schemeClr val="bg1"/>
                </a:solidFill>
                <a:latin typeface="ADLaM Display"/>
                <a:ea typeface="ADLaM Display"/>
                <a:cs typeface="ADLaM Display"/>
              </a:rPr>
              <a:t>Temperatur DS18B20</a:t>
            </a:r>
            <a:endParaRPr lang="de-DE"/>
          </a:p>
        </p:txBody>
      </p:sp>
      <p:pic>
        <p:nvPicPr>
          <p:cNvPr id="4" name="Grafik 3" descr="Ein Bild, das Kabel, Verbindungsstück enthält.&#10;&#10;Automatisch generierte Beschreibung">
            <a:extLst>
              <a:ext uri="{FF2B5EF4-FFF2-40B4-BE49-F238E27FC236}">
                <a16:creationId xmlns:a16="http://schemas.microsoft.com/office/drawing/2014/main" id="{E52C6D83-0D01-48A0-3CDC-1BBDAAA92B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8856" y="167408"/>
            <a:ext cx="2326409" cy="2326409"/>
          </a:xfrm>
          <a:prstGeom prst="rect">
            <a:avLst/>
          </a:prstGeom>
        </p:spPr>
      </p:pic>
      <p:sp>
        <p:nvSpPr>
          <p:cNvPr id="6" name="Inhaltsplatzhalter 2">
            <a:extLst>
              <a:ext uri="{FF2B5EF4-FFF2-40B4-BE49-F238E27FC236}">
                <a16:creationId xmlns:a16="http://schemas.microsoft.com/office/drawing/2014/main" id="{43DF6648-1489-B5F7-B5DC-4C2F3F6783CE}"/>
              </a:ext>
            </a:extLst>
          </p:cNvPr>
          <p:cNvSpPr txBox="1">
            <a:spLocks/>
          </p:cNvSpPr>
          <p:nvPr/>
        </p:nvSpPr>
        <p:spPr>
          <a:xfrm>
            <a:off x="840509" y="1902979"/>
            <a:ext cx="646562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a:solidFill>
                <a:schemeClr val="bg1"/>
              </a:solidFill>
            </a:endParaRPr>
          </a:p>
        </p:txBody>
      </p:sp>
      <p:graphicFrame>
        <p:nvGraphicFramePr>
          <p:cNvPr id="2" name="Tabelle 1">
            <a:extLst>
              <a:ext uri="{FF2B5EF4-FFF2-40B4-BE49-F238E27FC236}">
                <a16:creationId xmlns:a16="http://schemas.microsoft.com/office/drawing/2014/main" id="{41CFBC89-C7B5-3954-A7DD-18E40DF0DC6B}"/>
              </a:ext>
            </a:extLst>
          </p:cNvPr>
          <p:cNvGraphicFramePr>
            <a:graphicFrameLocks noGrp="1"/>
          </p:cNvGraphicFramePr>
          <p:nvPr>
            <p:extLst>
              <p:ext uri="{D42A27DB-BD31-4B8C-83A1-F6EECF244321}">
                <p14:modId xmlns:p14="http://schemas.microsoft.com/office/powerpoint/2010/main" val="2884878677"/>
              </p:ext>
            </p:extLst>
          </p:nvPr>
        </p:nvGraphicFramePr>
        <p:xfrm>
          <a:off x="1699342" y="2593571"/>
          <a:ext cx="8793316" cy="4097021"/>
        </p:xfrm>
        <a:graphic>
          <a:graphicData uri="http://schemas.openxmlformats.org/drawingml/2006/table">
            <a:tbl>
              <a:tblPr firstRow="1" bandRow="1">
                <a:tableStyleId>{5C22544A-7EE6-4342-B048-85BDC9FD1C3A}</a:tableStyleId>
              </a:tblPr>
              <a:tblGrid>
                <a:gridCol w="4396658">
                  <a:extLst>
                    <a:ext uri="{9D8B030D-6E8A-4147-A177-3AD203B41FA5}">
                      <a16:colId xmlns:a16="http://schemas.microsoft.com/office/drawing/2014/main" val="3513556289"/>
                    </a:ext>
                  </a:extLst>
                </a:gridCol>
                <a:gridCol w="4396658">
                  <a:extLst>
                    <a:ext uri="{9D8B030D-6E8A-4147-A177-3AD203B41FA5}">
                      <a16:colId xmlns:a16="http://schemas.microsoft.com/office/drawing/2014/main" val="3782135405"/>
                    </a:ext>
                  </a:extLst>
                </a:gridCol>
              </a:tblGrid>
              <a:tr h="530861">
                <a:tc gridSpan="2">
                  <a:txBody>
                    <a:bodyPr/>
                    <a:lstStyle/>
                    <a:p>
                      <a:pPr algn="ctr"/>
                      <a:r>
                        <a:rPr lang="de-DE" sz="1800" b="0" i="0" kern="1200">
                          <a:solidFill>
                            <a:schemeClr val="lt1"/>
                          </a:solidFill>
                          <a:effectLst/>
                          <a:latin typeface="+mn-lt"/>
                          <a:ea typeface="+mn-ea"/>
                          <a:cs typeface="+mn-cs"/>
                        </a:rPr>
                        <a:t>TEMPERATUR-MESSER [K_TEMP] </a:t>
                      </a:r>
                      <a:endParaRPr lang="de-DE"/>
                    </a:p>
                  </a:txBody>
                  <a:tcPr>
                    <a:noFill/>
                  </a:tcPr>
                </a:tc>
                <a:tc hMerge="1">
                  <a:txBody>
                    <a:bodyPr/>
                    <a:lstStyle/>
                    <a:p>
                      <a:endParaRPr lang="de-DE"/>
                    </a:p>
                  </a:txBody>
                  <a:tcPr/>
                </a:tc>
                <a:extLst>
                  <a:ext uri="{0D108BD9-81ED-4DB2-BD59-A6C34878D82A}">
                    <a16:rowId xmlns:a16="http://schemas.microsoft.com/office/drawing/2014/main" val="1949563112"/>
                  </a:ext>
                </a:extLst>
              </a:tr>
              <a:tr h="675047">
                <a:tc>
                  <a:txBody>
                    <a:bodyPr/>
                    <a:lstStyle/>
                    <a:p>
                      <a:pPr rtl="0" fontAlgn="base"/>
                      <a:r>
                        <a:rPr lang="de-DE" sz="1800" b="0" i="0" u="sng" kern="1200">
                          <a:solidFill>
                            <a:schemeClr val="bg1"/>
                          </a:solidFill>
                          <a:effectLst/>
                          <a:latin typeface="+mn-lt"/>
                          <a:ea typeface="+mn-ea"/>
                          <a:cs typeface="+mn-cs"/>
                        </a:rPr>
                        <a:t>Hardware:</a:t>
                      </a:r>
                      <a:r>
                        <a:rPr lang="de-DE" sz="1800" b="0" i="0" kern="1200">
                          <a:solidFill>
                            <a:schemeClr val="bg1"/>
                          </a:solidFill>
                          <a:effectLst/>
                          <a:latin typeface="+mn-lt"/>
                          <a:ea typeface="+mn-ea"/>
                          <a:cs typeface="+mn-cs"/>
                        </a:rPr>
                        <a:t> </a:t>
                      </a:r>
                    </a:p>
                    <a:p>
                      <a:pPr rtl="0" fontAlgn="base"/>
                      <a:r>
                        <a:rPr lang="de-DE" sz="1800" b="0" i="0" kern="1200">
                          <a:solidFill>
                            <a:schemeClr val="bg1"/>
                          </a:solidFill>
                          <a:effectLst/>
                          <a:latin typeface="+mn-lt"/>
                          <a:ea typeface="+mn-ea"/>
                          <a:cs typeface="+mn-cs"/>
                        </a:rPr>
                        <a:t>- Arduino </a:t>
                      </a:r>
                    </a:p>
                    <a:p>
                      <a:pPr rtl="0" fontAlgn="base"/>
                      <a:r>
                        <a:rPr lang="de-DE" sz="1800" b="0" i="0" kern="1200">
                          <a:solidFill>
                            <a:schemeClr val="bg1"/>
                          </a:solidFill>
                          <a:effectLst/>
                          <a:latin typeface="+mn-lt"/>
                          <a:ea typeface="+mn-ea"/>
                          <a:cs typeface="+mn-cs"/>
                        </a:rPr>
                        <a:t>- Temperatursensor </a:t>
                      </a:r>
                    </a:p>
                    <a:p>
                      <a:pPr rtl="0" fontAlgn="base"/>
                      <a:r>
                        <a:rPr lang="de-DE" sz="1800" b="0" i="0" kern="1200">
                          <a:solidFill>
                            <a:schemeClr val="bg1"/>
                          </a:solidFill>
                          <a:effectLst/>
                          <a:latin typeface="+mn-lt"/>
                          <a:ea typeface="+mn-ea"/>
                          <a:cs typeface="+mn-cs"/>
                        </a:rPr>
                        <a:t> </a:t>
                      </a:r>
                    </a:p>
                    <a:p>
                      <a:endParaRPr lang="de-DE">
                        <a:solidFill>
                          <a:schemeClr val="bg1"/>
                        </a:solidFill>
                      </a:endParaRPr>
                    </a:p>
                  </a:txBody>
                  <a:tcPr>
                    <a:noFill/>
                  </a:tcPr>
                </a:tc>
                <a:tc>
                  <a:txBody>
                    <a:bodyPr/>
                    <a:lstStyle/>
                    <a:p>
                      <a:pPr rtl="0" fontAlgn="base"/>
                      <a:r>
                        <a:rPr lang="de-DE" sz="1800" b="0" i="0" u="sng" kern="1200">
                          <a:solidFill>
                            <a:schemeClr val="bg1"/>
                          </a:solidFill>
                          <a:effectLst/>
                          <a:latin typeface="+mn-lt"/>
                          <a:ea typeface="+mn-ea"/>
                          <a:cs typeface="+mn-cs"/>
                        </a:rPr>
                        <a:t>Applikationen/Dienste/Bibliotheken:</a:t>
                      </a:r>
                      <a:r>
                        <a:rPr lang="de-DE" sz="1800" b="0" i="0" kern="1200">
                          <a:solidFill>
                            <a:schemeClr val="bg1"/>
                          </a:solidFill>
                          <a:effectLst/>
                          <a:latin typeface="+mn-lt"/>
                          <a:ea typeface="+mn-ea"/>
                          <a:cs typeface="+mn-cs"/>
                        </a:rPr>
                        <a:t> </a:t>
                      </a:r>
                    </a:p>
                    <a:p>
                      <a:pPr rtl="0" fontAlgn="base"/>
                      <a:r>
                        <a:rPr lang="de-DE" sz="1800" b="0" i="0" kern="1200">
                          <a:solidFill>
                            <a:schemeClr val="bg1"/>
                          </a:solidFill>
                          <a:effectLst/>
                          <a:latin typeface="+mn-lt"/>
                          <a:ea typeface="+mn-ea"/>
                          <a:cs typeface="+mn-cs"/>
                        </a:rPr>
                        <a:t>- MQTT-Broker </a:t>
                      </a:r>
                    </a:p>
                    <a:p>
                      <a:endParaRPr lang="de-DE">
                        <a:solidFill>
                          <a:schemeClr val="bg1"/>
                        </a:solidFill>
                      </a:endParaRPr>
                    </a:p>
                  </a:txBody>
                  <a:tcPr>
                    <a:noFill/>
                  </a:tcPr>
                </a:tc>
                <a:extLst>
                  <a:ext uri="{0D108BD9-81ED-4DB2-BD59-A6C34878D82A}">
                    <a16:rowId xmlns:a16="http://schemas.microsoft.com/office/drawing/2014/main" val="2505927438"/>
                  </a:ext>
                </a:extLst>
              </a:tr>
              <a:tr h="683284">
                <a:tc>
                  <a:txBody>
                    <a:bodyPr/>
                    <a:lstStyle/>
                    <a:p>
                      <a:pPr rtl="0" fontAlgn="base"/>
                      <a:r>
                        <a:rPr lang="de-DE" sz="1800" b="0" i="0" u="sng" kern="1200">
                          <a:solidFill>
                            <a:schemeClr val="bg1"/>
                          </a:solidFill>
                          <a:effectLst/>
                          <a:latin typeface="+mn-lt"/>
                          <a:ea typeface="+mn-ea"/>
                          <a:cs typeface="+mn-cs"/>
                        </a:rPr>
                        <a:t>Daten:</a:t>
                      </a:r>
                      <a:r>
                        <a:rPr lang="de-DE" sz="1800" b="0" i="0" kern="1200">
                          <a:solidFill>
                            <a:schemeClr val="bg1"/>
                          </a:solidFill>
                          <a:effectLst/>
                          <a:latin typeface="+mn-lt"/>
                          <a:ea typeface="+mn-ea"/>
                          <a:cs typeface="+mn-cs"/>
                        </a:rPr>
                        <a:t>  </a:t>
                      </a:r>
                    </a:p>
                    <a:p>
                      <a:pPr rtl="0" fontAlgn="base"/>
                      <a:r>
                        <a:rPr lang="de-DE" sz="1800" b="0" i="0" kern="1200">
                          <a:solidFill>
                            <a:schemeClr val="bg1"/>
                          </a:solidFill>
                          <a:effectLst/>
                          <a:latin typeface="+mn-lt"/>
                          <a:ea typeface="+mn-ea"/>
                          <a:cs typeface="+mn-cs"/>
                        </a:rPr>
                        <a:t>- [Temperatur]: Temperatursensor </a:t>
                      </a:r>
                    </a:p>
                    <a:p>
                      <a:endParaRPr lang="de-DE">
                        <a:solidFill>
                          <a:schemeClr val="bg1"/>
                        </a:solidFill>
                      </a:endParaRPr>
                    </a:p>
                  </a:txBody>
                  <a:tcPr>
                    <a:noFill/>
                  </a:tcPr>
                </a:tc>
                <a:tc rowSpan="2">
                  <a:txBody>
                    <a:bodyPr/>
                    <a:lstStyle/>
                    <a:p>
                      <a:pPr rtl="0" fontAlgn="base"/>
                      <a:r>
                        <a:rPr lang="de-DE" sz="1800" b="0" i="0" u="sng" kern="1200">
                          <a:solidFill>
                            <a:schemeClr val="bg1"/>
                          </a:solidFill>
                          <a:effectLst/>
                          <a:latin typeface="+mn-lt"/>
                          <a:ea typeface="+mn-ea"/>
                          <a:cs typeface="+mn-cs"/>
                        </a:rPr>
                        <a:t>Events + technische Programmabläufe:</a:t>
                      </a:r>
                      <a:r>
                        <a:rPr lang="de-DE" sz="1800" b="0" i="0" kern="1200">
                          <a:solidFill>
                            <a:schemeClr val="bg1"/>
                          </a:solidFill>
                          <a:effectLst/>
                          <a:latin typeface="+mn-lt"/>
                          <a:ea typeface="+mn-ea"/>
                          <a:cs typeface="+mn-cs"/>
                        </a:rPr>
                        <a:t> </a:t>
                      </a:r>
                    </a:p>
                    <a:p>
                      <a:pPr rtl="0" fontAlgn="base"/>
                      <a:r>
                        <a:rPr lang="de-DE" sz="1800" b="0" i="0" kern="1200">
                          <a:solidFill>
                            <a:schemeClr val="bg1"/>
                          </a:solidFill>
                          <a:effectLst/>
                          <a:latin typeface="+mn-lt"/>
                          <a:ea typeface="+mn-ea"/>
                          <a:cs typeface="+mn-cs"/>
                        </a:rPr>
                        <a:t>- [Temp]: Jede Schleifeniteration, wird diese per [MQTT] an ioBroker [K_IO] gesendet </a:t>
                      </a:r>
                    </a:p>
                    <a:p>
                      <a:endParaRPr lang="de-DE">
                        <a:solidFill>
                          <a:schemeClr val="bg1"/>
                        </a:solidFill>
                      </a:endParaRPr>
                    </a:p>
                  </a:txBody>
                  <a:tcPr>
                    <a:noFill/>
                  </a:tcPr>
                </a:tc>
                <a:extLst>
                  <a:ext uri="{0D108BD9-81ED-4DB2-BD59-A6C34878D82A}">
                    <a16:rowId xmlns:a16="http://schemas.microsoft.com/office/drawing/2014/main" val="1572238822"/>
                  </a:ext>
                </a:extLst>
              </a:tr>
              <a:tr h="675047">
                <a:tc>
                  <a:txBody>
                    <a:bodyPr/>
                    <a:lstStyle/>
                    <a:p>
                      <a:pPr rtl="0" fontAlgn="base"/>
                      <a:r>
                        <a:rPr lang="de-DE" sz="1800" b="0" i="0" u="sng" kern="1200">
                          <a:solidFill>
                            <a:schemeClr val="bg1"/>
                          </a:solidFill>
                          <a:effectLst/>
                          <a:latin typeface="+mn-lt"/>
                          <a:ea typeface="+mn-ea"/>
                          <a:cs typeface="+mn-cs"/>
                        </a:rPr>
                        <a:t>M2M-Kommunikation:</a:t>
                      </a:r>
                      <a:r>
                        <a:rPr lang="de-DE" sz="1800" b="0" i="0" kern="1200">
                          <a:solidFill>
                            <a:schemeClr val="bg1"/>
                          </a:solidFill>
                          <a:effectLst/>
                          <a:latin typeface="+mn-lt"/>
                          <a:ea typeface="+mn-ea"/>
                          <a:cs typeface="+mn-cs"/>
                        </a:rPr>
                        <a:t> </a:t>
                      </a:r>
                    </a:p>
                    <a:p>
                      <a:pPr rtl="0" fontAlgn="base"/>
                      <a:r>
                        <a:rPr lang="de-DE" sz="1800" b="0" i="0" kern="1200">
                          <a:solidFill>
                            <a:schemeClr val="bg1"/>
                          </a:solidFill>
                          <a:effectLst/>
                          <a:latin typeface="+mn-lt"/>
                          <a:ea typeface="+mn-ea"/>
                          <a:cs typeface="+mn-cs"/>
                        </a:rPr>
                        <a:t>- [MQTT]: MQTT-Publisher (MQTT-Broker von [K_IO]) </a:t>
                      </a:r>
                    </a:p>
                    <a:p>
                      <a:endParaRPr lang="de-DE">
                        <a:solidFill>
                          <a:schemeClr val="bg1"/>
                        </a:solidFill>
                      </a:endParaRPr>
                    </a:p>
                  </a:txBody>
                  <a:tcPr>
                    <a:noFill/>
                  </a:tcPr>
                </a:tc>
                <a:tc vMerge="1">
                  <a:txBody>
                    <a:bodyPr/>
                    <a:lstStyle/>
                    <a:p>
                      <a:endParaRPr lang="de-DE"/>
                    </a:p>
                  </a:txBody>
                  <a:tcPr/>
                </a:tc>
                <a:extLst>
                  <a:ext uri="{0D108BD9-81ED-4DB2-BD59-A6C34878D82A}">
                    <a16:rowId xmlns:a16="http://schemas.microsoft.com/office/drawing/2014/main" val="70794444"/>
                  </a:ext>
                </a:extLst>
              </a:tr>
            </a:tbl>
          </a:graphicData>
        </a:graphic>
      </p:graphicFrame>
    </p:spTree>
    <p:extLst>
      <p:ext uri="{BB962C8B-B14F-4D97-AF65-F5344CB8AC3E}">
        <p14:creationId xmlns:p14="http://schemas.microsoft.com/office/powerpoint/2010/main" val="10377160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8162B"/>
        </a:solidFill>
        <a:effectLst/>
      </p:bgPr>
    </p:bg>
    <p:spTree>
      <p:nvGrpSpPr>
        <p:cNvPr id="1" name="">
          <a:extLst>
            <a:ext uri="{FF2B5EF4-FFF2-40B4-BE49-F238E27FC236}">
              <a16:creationId xmlns:a16="http://schemas.microsoft.com/office/drawing/2014/main" id="{8D064581-0C44-7FE4-0702-4D8D6C4C4D7B}"/>
            </a:ext>
          </a:extLst>
        </p:cNvPr>
        <p:cNvGrpSpPr/>
        <p:nvPr/>
      </p:nvGrpSpPr>
      <p:grpSpPr>
        <a:xfrm>
          <a:off x="0" y="0"/>
          <a:ext cx="0" cy="0"/>
          <a:chOff x="0" y="0"/>
          <a:chExt cx="0" cy="0"/>
        </a:xfrm>
      </p:grpSpPr>
      <p:sp>
        <p:nvSpPr>
          <p:cNvPr id="7" name="Titel 4">
            <a:extLst>
              <a:ext uri="{FF2B5EF4-FFF2-40B4-BE49-F238E27FC236}">
                <a16:creationId xmlns:a16="http://schemas.microsoft.com/office/drawing/2014/main" id="{0347C672-6517-5A99-296D-158B89BCC80F}"/>
              </a:ext>
            </a:extLst>
          </p:cNvPr>
          <p:cNvSpPr>
            <a:spLocks noGrp="1"/>
          </p:cNvSpPr>
          <p:nvPr>
            <p:ph type="title"/>
          </p:nvPr>
        </p:nvSpPr>
        <p:spPr>
          <a:xfrm>
            <a:off x="838200" y="365125"/>
            <a:ext cx="10515600" cy="1325563"/>
          </a:xfrm>
        </p:spPr>
        <p:txBody>
          <a:bodyPr/>
          <a:lstStyle/>
          <a:p>
            <a:r>
              <a:rPr lang="de-DE" sz="4800">
                <a:solidFill>
                  <a:schemeClr val="bg1"/>
                </a:solidFill>
                <a:latin typeface="ADLaM Display"/>
                <a:ea typeface="ADLaM Display"/>
                <a:cs typeface="ADLaM Display"/>
              </a:rPr>
              <a:t>Wasserstand HC-ST04</a:t>
            </a:r>
            <a:endParaRPr lang="de-DE"/>
          </a:p>
        </p:txBody>
      </p:sp>
      <p:sp>
        <p:nvSpPr>
          <p:cNvPr id="6" name="Inhaltsplatzhalter 2">
            <a:extLst>
              <a:ext uri="{FF2B5EF4-FFF2-40B4-BE49-F238E27FC236}">
                <a16:creationId xmlns:a16="http://schemas.microsoft.com/office/drawing/2014/main" id="{2E6A4738-43A1-A5FF-F312-41E84488021F}"/>
              </a:ext>
            </a:extLst>
          </p:cNvPr>
          <p:cNvSpPr txBox="1">
            <a:spLocks/>
          </p:cNvSpPr>
          <p:nvPr/>
        </p:nvSpPr>
        <p:spPr>
          <a:xfrm>
            <a:off x="840509" y="1902979"/>
            <a:ext cx="7138555"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600">
                <a:solidFill>
                  <a:schemeClr val="bg1"/>
                </a:solidFill>
                <a:ea typeface="+mn-lt"/>
                <a:cs typeface="+mn-lt"/>
              </a:rPr>
              <a:t>Ein weiterer Sensor, der in unserem Aquarium verwendet wird, ist der Ultraschallsensor HC-SR04. Dieses Edge-Gerät ist mit einem Arduino verbunden und dient in unserem Projekt als Abstandssensor. Der HC-SR04 ist am Rand des Aquariums befestigt und misst den Abstand zwischen dem Deckel und der Wasseroberfläche. In jeder Schleifeniteration sendet er diesen Abstandswert an den </a:t>
            </a:r>
            <a:r>
              <a:rPr lang="de-DE" sz="2600" err="1">
                <a:solidFill>
                  <a:schemeClr val="bg1"/>
                </a:solidFill>
                <a:ea typeface="+mn-lt"/>
                <a:cs typeface="+mn-lt"/>
              </a:rPr>
              <a:t>ioBroker</a:t>
            </a:r>
            <a:r>
              <a:rPr lang="de-DE" sz="2600">
                <a:solidFill>
                  <a:schemeClr val="bg1"/>
                </a:solidFill>
                <a:ea typeface="+mn-lt"/>
                <a:cs typeface="+mn-lt"/>
              </a:rPr>
              <a:t>.</a:t>
            </a:r>
            <a:endParaRPr lang="de-DE">
              <a:solidFill>
                <a:schemeClr val="bg1"/>
              </a:solidFill>
              <a:ea typeface="+mn-lt"/>
              <a:cs typeface="+mn-lt"/>
            </a:endParaRPr>
          </a:p>
        </p:txBody>
      </p:sp>
      <p:pic>
        <p:nvPicPr>
          <p:cNvPr id="3" name="Grafik 2" descr="Ein Bild, das Kaffeetasse, Henkelbecher, Tasse, Kaffee enthält.&#10;&#10;Automatisch generierte Beschreibung">
            <a:extLst>
              <a:ext uri="{FF2B5EF4-FFF2-40B4-BE49-F238E27FC236}">
                <a16:creationId xmlns:a16="http://schemas.microsoft.com/office/drawing/2014/main" id="{702A4AD0-5559-EE7E-2907-96870F66A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9915" y="181536"/>
            <a:ext cx="2586014" cy="1936624"/>
          </a:xfrm>
          <a:prstGeom prst="rect">
            <a:avLst/>
          </a:prstGeom>
        </p:spPr>
      </p:pic>
    </p:spTree>
    <p:extLst>
      <p:ext uri="{BB962C8B-B14F-4D97-AF65-F5344CB8AC3E}">
        <p14:creationId xmlns:p14="http://schemas.microsoft.com/office/powerpoint/2010/main" val="16001054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8162B"/>
        </a:solidFill>
        <a:effectLst/>
      </p:bgPr>
    </p:bg>
    <p:spTree>
      <p:nvGrpSpPr>
        <p:cNvPr id="1" name="">
          <a:extLst>
            <a:ext uri="{FF2B5EF4-FFF2-40B4-BE49-F238E27FC236}">
              <a16:creationId xmlns:a16="http://schemas.microsoft.com/office/drawing/2014/main" id="{8D064581-0C44-7FE4-0702-4D8D6C4C4D7B}"/>
            </a:ext>
          </a:extLst>
        </p:cNvPr>
        <p:cNvGrpSpPr/>
        <p:nvPr/>
      </p:nvGrpSpPr>
      <p:grpSpPr>
        <a:xfrm>
          <a:off x="0" y="0"/>
          <a:ext cx="0" cy="0"/>
          <a:chOff x="0" y="0"/>
          <a:chExt cx="0" cy="0"/>
        </a:xfrm>
      </p:grpSpPr>
      <p:sp>
        <p:nvSpPr>
          <p:cNvPr id="7" name="Titel 4">
            <a:extLst>
              <a:ext uri="{FF2B5EF4-FFF2-40B4-BE49-F238E27FC236}">
                <a16:creationId xmlns:a16="http://schemas.microsoft.com/office/drawing/2014/main" id="{0347C672-6517-5A99-296D-158B89BCC80F}"/>
              </a:ext>
            </a:extLst>
          </p:cNvPr>
          <p:cNvSpPr>
            <a:spLocks noGrp="1"/>
          </p:cNvSpPr>
          <p:nvPr>
            <p:ph type="title"/>
          </p:nvPr>
        </p:nvSpPr>
        <p:spPr>
          <a:xfrm>
            <a:off x="838200" y="365125"/>
            <a:ext cx="10515600" cy="1325563"/>
          </a:xfrm>
        </p:spPr>
        <p:txBody>
          <a:bodyPr/>
          <a:lstStyle/>
          <a:p>
            <a:r>
              <a:rPr lang="de-DE" sz="4800">
                <a:solidFill>
                  <a:schemeClr val="bg1"/>
                </a:solidFill>
                <a:latin typeface="ADLaM Display"/>
                <a:ea typeface="ADLaM Display"/>
                <a:cs typeface="ADLaM Display"/>
              </a:rPr>
              <a:t>Wasserstand HC-ST04</a:t>
            </a:r>
            <a:endParaRPr lang="de-DE"/>
          </a:p>
        </p:txBody>
      </p:sp>
      <p:sp>
        <p:nvSpPr>
          <p:cNvPr id="6" name="Inhaltsplatzhalter 2">
            <a:extLst>
              <a:ext uri="{FF2B5EF4-FFF2-40B4-BE49-F238E27FC236}">
                <a16:creationId xmlns:a16="http://schemas.microsoft.com/office/drawing/2014/main" id="{2E6A4738-43A1-A5FF-F312-41E84488021F}"/>
              </a:ext>
            </a:extLst>
          </p:cNvPr>
          <p:cNvSpPr txBox="1">
            <a:spLocks/>
          </p:cNvSpPr>
          <p:nvPr/>
        </p:nvSpPr>
        <p:spPr>
          <a:xfrm>
            <a:off x="840509" y="1902979"/>
            <a:ext cx="7138555"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a:solidFill>
                <a:schemeClr val="bg1"/>
              </a:solidFill>
              <a:ea typeface="+mn-lt"/>
              <a:cs typeface="+mn-lt"/>
            </a:endParaRPr>
          </a:p>
        </p:txBody>
      </p:sp>
      <p:pic>
        <p:nvPicPr>
          <p:cNvPr id="3" name="Grafik 2" descr="Ein Bild, das Kaffeetasse, Henkelbecher, Tasse, Kaffee enthält.&#10;&#10;Automatisch generierte Beschreibung">
            <a:extLst>
              <a:ext uri="{FF2B5EF4-FFF2-40B4-BE49-F238E27FC236}">
                <a16:creationId xmlns:a16="http://schemas.microsoft.com/office/drawing/2014/main" id="{702A4AD0-5559-EE7E-2907-96870F66A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9915" y="181536"/>
            <a:ext cx="2586014" cy="1936624"/>
          </a:xfrm>
          <a:prstGeom prst="rect">
            <a:avLst/>
          </a:prstGeom>
        </p:spPr>
      </p:pic>
      <p:graphicFrame>
        <p:nvGraphicFramePr>
          <p:cNvPr id="2" name="Tabelle 1">
            <a:extLst>
              <a:ext uri="{FF2B5EF4-FFF2-40B4-BE49-F238E27FC236}">
                <a16:creationId xmlns:a16="http://schemas.microsoft.com/office/drawing/2014/main" id="{D9CFA623-B813-17C8-E428-6D7065E7F852}"/>
              </a:ext>
            </a:extLst>
          </p:cNvPr>
          <p:cNvGraphicFramePr>
            <a:graphicFrameLocks noGrp="1"/>
          </p:cNvGraphicFramePr>
          <p:nvPr>
            <p:extLst>
              <p:ext uri="{D42A27DB-BD31-4B8C-83A1-F6EECF244321}">
                <p14:modId xmlns:p14="http://schemas.microsoft.com/office/powerpoint/2010/main" val="2934093672"/>
              </p:ext>
            </p:extLst>
          </p:nvPr>
        </p:nvGraphicFramePr>
        <p:xfrm>
          <a:off x="1699342" y="2579443"/>
          <a:ext cx="8793316" cy="4097021"/>
        </p:xfrm>
        <a:graphic>
          <a:graphicData uri="http://schemas.openxmlformats.org/drawingml/2006/table">
            <a:tbl>
              <a:tblPr firstRow="1" bandRow="1">
                <a:tableStyleId>{5C22544A-7EE6-4342-B048-85BDC9FD1C3A}</a:tableStyleId>
              </a:tblPr>
              <a:tblGrid>
                <a:gridCol w="4396658">
                  <a:extLst>
                    <a:ext uri="{9D8B030D-6E8A-4147-A177-3AD203B41FA5}">
                      <a16:colId xmlns:a16="http://schemas.microsoft.com/office/drawing/2014/main" val="3513556289"/>
                    </a:ext>
                  </a:extLst>
                </a:gridCol>
                <a:gridCol w="4396658">
                  <a:extLst>
                    <a:ext uri="{9D8B030D-6E8A-4147-A177-3AD203B41FA5}">
                      <a16:colId xmlns:a16="http://schemas.microsoft.com/office/drawing/2014/main" val="3782135405"/>
                    </a:ext>
                  </a:extLst>
                </a:gridCol>
              </a:tblGrid>
              <a:tr h="530861">
                <a:tc gridSpan="2">
                  <a:txBody>
                    <a:bodyPr/>
                    <a:lstStyle/>
                    <a:p>
                      <a:pPr algn="ctr"/>
                      <a:r>
                        <a:rPr lang="de-DE" sz="1800" b="0" i="0" kern="1200">
                          <a:solidFill>
                            <a:schemeClr val="lt1"/>
                          </a:solidFill>
                          <a:effectLst/>
                          <a:latin typeface="+mn-lt"/>
                          <a:ea typeface="+mn-ea"/>
                          <a:cs typeface="+mn-cs"/>
                        </a:rPr>
                        <a:t>ABSTANDS-MESSER [K_WASSER] </a:t>
                      </a:r>
                      <a:endParaRPr lang="de-DE"/>
                    </a:p>
                  </a:txBody>
                  <a:tcPr>
                    <a:noFill/>
                  </a:tcPr>
                </a:tc>
                <a:tc hMerge="1">
                  <a:txBody>
                    <a:bodyPr/>
                    <a:lstStyle/>
                    <a:p>
                      <a:endParaRPr lang="de-DE"/>
                    </a:p>
                  </a:txBody>
                  <a:tcPr/>
                </a:tc>
                <a:extLst>
                  <a:ext uri="{0D108BD9-81ED-4DB2-BD59-A6C34878D82A}">
                    <a16:rowId xmlns:a16="http://schemas.microsoft.com/office/drawing/2014/main" val="1949563112"/>
                  </a:ext>
                </a:extLst>
              </a:tr>
              <a:tr h="675047">
                <a:tc>
                  <a:txBody>
                    <a:bodyPr/>
                    <a:lstStyle/>
                    <a:p>
                      <a:pPr rtl="0" fontAlgn="base"/>
                      <a:r>
                        <a:rPr lang="de-DE" sz="1800" b="0" i="0" u="sng" kern="1200">
                          <a:solidFill>
                            <a:schemeClr val="bg1"/>
                          </a:solidFill>
                          <a:effectLst/>
                          <a:latin typeface="+mn-lt"/>
                          <a:ea typeface="+mn-ea"/>
                          <a:cs typeface="+mn-cs"/>
                        </a:rPr>
                        <a:t>Hardware:</a:t>
                      </a:r>
                      <a:r>
                        <a:rPr lang="de-DE" sz="1800" b="0" i="0" kern="1200">
                          <a:solidFill>
                            <a:schemeClr val="bg1"/>
                          </a:solidFill>
                          <a:effectLst/>
                          <a:latin typeface="+mn-lt"/>
                          <a:ea typeface="+mn-ea"/>
                          <a:cs typeface="+mn-cs"/>
                        </a:rPr>
                        <a:t> </a:t>
                      </a:r>
                    </a:p>
                    <a:p>
                      <a:pPr rtl="0" fontAlgn="base"/>
                      <a:r>
                        <a:rPr lang="de-DE" sz="1800" b="0" i="0" kern="1200">
                          <a:solidFill>
                            <a:schemeClr val="bg1"/>
                          </a:solidFill>
                          <a:effectLst/>
                          <a:latin typeface="+mn-lt"/>
                          <a:ea typeface="+mn-ea"/>
                          <a:cs typeface="+mn-cs"/>
                        </a:rPr>
                        <a:t>- Arduino </a:t>
                      </a:r>
                    </a:p>
                    <a:p>
                      <a:pPr rtl="0" fontAlgn="base"/>
                      <a:r>
                        <a:rPr lang="de-DE" sz="1800" b="0" i="0" kern="1200">
                          <a:solidFill>
                            <a:schemeClr val="bg1"/>
                          </a:solidFill>
                          <a:effectLst/>
                          <a:latin typeface="+mn-lt"/>
                          <a:ea typeface="+mn-ea"/>
                          <a:cs typeface="+mn-cs"/>
                        </a:rPr>
                        <a:t>- Ultraschallsensor </a:t>
                      </a:r>
                    </a:p>
                    <a:p>
                      <a:pPr rtl="0" fontAlgn="base"/>
                      <a:r>
                        <a:rPr lang="de-DE" sz="1800" b="0" i="0" kern="1200">
                          <a:solidFill>
                            <a:schemeClr val="bg1"/>
                          </a:solidFill>
                          <a:effectLst/>
                          <a:latin typeface="+mn-lt"/>
                          <a:ea typeface="+mn-ea"/>
                          <a:cs typeface="+mn-cs"/>
                        </a:rPr>
                        <a:t> </a:t>
                      </a:r>
                    </a:p>
                    <a:p>
                      <a:endParaRPr lang="de-DE">
                        <a:solidFill>
                          <a:schemeClr val="bg1"/>
                        </a:solidFill>
                      </a:endParaRPr>
                    </a:p>
                  </a:txBody>
                  <a:tcPr>
                    <a:noFill/>
                  </a:tcPr>
                </a:tc>
                <a:tc>
                  <a:txBody>
                    <a:bodyPr/>
                    <a:lstStyle/>
                    <a:p>
                      <a:pPr rtl="0" fontAlgn="base"/>
                      <a:r>
                        <a:rPr lang="de-DE" sz="1800" b="0" i="0" u="sng" kern="1200">
                          <a:solidFill>
                            <a:schemeClr val="bg1"/>
                          </a:solidFill>
                          <a:effectLst/>
                          <a:latin typeface="+mn-lt"/>
                          <a:ea typeface="+mn-ea"/>
                          <a:cs typeface="+mn-cs"/>
                        </a:rPr>
                        <a:t>Applikationen/Dienste/Bibliotheken:</a:t>
                      </a:r>
                      <a:r>
                        <a:rPr lang="de-DE" sz="1800" b="0" i="0" kern="1200">
                          <a:solidFill>
                            <a:schemeClr val="bg1"/>
                          </a:solidFill>
                          <a:effectLst/>
                          <a:latin typeface="+mn-lt"/>
                          <a:ea typeface="+mn-ea"/>
                          <a:cs typeface="+mn-cs"/>
                        </a:rPr>
                        <a:t> </a:t>
                      </a:r>
                    </a:p>
                    <a:p>
                      <a:pPr rtl="0" fontAlgn="base"/>
                      <a:r>
                        <a:rPr lang="de-DE" sz="1800" b="0" i="0" kern="1200">
                          <a:solidFill>
                            <a:schemeClr val="bg1"/>
                          </a:solidFill>
                          <a:effectLst/>
                          <a:latin typeface="+mn-lt"/>
                          <a:ea typeface="+mn-ea"/>
                          <a:cs typeface="+mn-cs"/>
                        </a:rPr>
                        <a:t>- MQTT-Broker </a:t>
                      </a:r>
                    </a:p>
                    <a:p>
                      <a:endParaRPr lang="de-DE">
                        <a:solidFill>
                          <a:schemeClr val="bg1"/>
                        </a:solidFill>
                      </a:endParaRPr>
                    </a:p>
                  </a:txBody>
                  <a:tcPr>
                    <a:noFill/>
                  </a:tcPr>
                </a:tc>
                <a:extLst>
                  <a:ext uri="{0D108BD9-81ED-4DB2-BD59-A6C34878D82A}">
                    <a16:rowId xmlns:a16="http://schemas.microsoft.com/office/drawing/2014/main" val="2505927438"/>
                  </a:ext>
                </a:extLst>
              </a:tr>
              <a:tr h="683284">
                <a:tc>
                  <a:txBody>
                    <a:bodyPr/>
                    <a:lstStyle/>
                    <a:p>
                      <a:pPr rtl="0" fontAlgn="base"/>
                      <a:r>
                        <a:rPr lang="de-DE" sz="1800" b="0" i="0" u="sng" kern="1200">
                          <a:solidFill>
                            <a:schemeClr val="bg1"/>
                          </a:solidFill>
                          <a:effectLst/>
                          <a:latin typeface="+mn-lt"/>
                          <a:ea typeface="+mn-ea"/>
                          <a:cs typeface="+mn-cs"/>
                        </a:rPr>
                        <a:t>Daten:</a:t>
                      </a:r>
                      <a:r>
                        <a:rPr lang="de-DE" sz="1800" b="0" i="0" kern="1200">
                          <a:solidFill>
                            <a:schemeClr val="bg1"/>
                          </a:solidFill>
                          <a:effectLst/>
                          <a:latin typeface="+mn-lt"/>
                          <a:ea typeface="+mn-ea"/>
                          <a:cs typeface="+mn-cs"/>
                        </a:rPr>
                        <a:t>  </a:t>
                      </a:r>
                    </a:p>
                    <a:p>
                      <a:pPr rtl="0" fontAlgn="base"/>
                      <a:r>
                        <a:rPr lang="de-DE" sz="1800" b="0" i="0" kern="1200">
                          <a:solidFill>
                            <a:schemeClr val="bg1"/>
                          </a:solidFill>
                          <a:effectLst/>
                          <a:latin typeface="+mn-lt"/>
                          <a:ea typeface="+mn-ea"/>
                          <a:cs typeface="+mn-cs"/>
                        </a:rPr>
                        <a:t>- [Abstand]: Ultraschallsensor </a:t>
                      </a:r>
                    </a:p>
                    <a:p>
                      <a:endParaRPr lang="de-DE">
                        <a:solidFill>
                          <a:schemeClr val="bg1"/>
                        </a:solidFill>
                      </a:endParaRPr>
                    </a:p>
                  </a:txBody>
                  <a:tcPr>
                    <a:noFill/>
                  </a:tcPr>
                </a:tc>
                <a:tc rowSpan="2">
                  <a:txBody>
                    <a:bodyPr/>
                    <a:lstStyle/>
                    <a:p>
                      <a:pPr rtl="0" fontAlgn="base"/>
                      <a:r>
                        <a:rPr lang="de-DE" sz="1800" b="0" i="0" u="sng" kern="1200">
                          <a:solidFill>
                            <a:schemeClr val="bg1"/>
                          </a:solidFill>
                          <a:effectLst/>
                          <a:latin typeface="+mn-lt"/>
                          <a:ea typeface="+mn-ea"/>
                          <a:cs typeface="+mn-cs"/>
                        </a:rPr>
                        <a:t>Events + technische Programmabläufe:</a:t>
                      </a:r>
                      <a:r>
                        <a:rPr lang="de-DE" sz="1800" b="0" i="0" kern="1200">
                          <a:solidFill>
                            <a:schemeClr val="bg1"/>
                          </a:solidFill>
                          <a:effectLst/>
                          <a:latin typeface="+mn-lt"/>
                          <a:ea typeface="+mn-ea"/>
                          <a:cs typeface="+mn-cs"/>
                        </a:rPr>
                        <a:t> </a:t>
                      </a:r>
                    </a:p>
                    <a:p>
                      <a:pPr rtl="0" fontAlgn="base"/>
                      <a:r>
                        <a:rPr lang="de-DE" sz="1800" b="0" i="0" kern="1200">
                          <a:solidFill>
                            <a:schemeClr val="bg1"/>
                          </a:solidFill>
                          <a:effectLst/>
                          <a:latin typeface="+mn-lt"/>
                          <a:ea typeface="+mn-ea"/>
                          <a:cs typeface="+mn-cs"/>
                        </a:rPr>
                        <a:t>- [Abstand]: Jede Schleifeniteration, wird diese per [MQTT] an ioBroker [K_IO] gesendet </a:t>
                      </a:r>
                      <a:endParaRPr lang="de-DE">
                        <a:solidFill>
                          <a:schemeClr val="bg1"/>
                        </a:solidFill>
                      </a:endParaRPr>
                    </a:p>
                  </a:txBody>
                  <a:tcPr>
                    <a:noFill/>
                  </a:tcPr>
                </a:tc>
                <a:extLst>
                  <a:ext uri="{0D108BD9-81ED-4DB2-BD59-A6C34878D82A}">
                    <a16:rowId xmlns:a16="http://schemas.microsoft.com/office/drawing/2014/main" val="1572238822"/>
                  </a:ext>
                </a:extLst>
              </a:tr>
              <a:tr h="0">
                <a:tc>
                  <a:txBody>
                    <a:bodyPr/>
                    <a:lstStyle/>
                    <a:p>
                      <a:pPr rtl="0" fontAlgn="base"/>
                      <a:r>
                        <a:rPr lang="de-DE" sz="1800" b="0" i="0" u="sng" kern="1200">
                          <a:solidFill>
                            <a:schemeClr val="bg1"/>
                          </a:solidFill>
                          <a:effectLst/>
                          <a:latin typeface="+mn-lt"/>
                          <a:ea typeface="+mn-ea"/>
                          <a:cs typeface="+mn-cs"/>
                        </a:rPr>
                        <a:t>M2M-Kommunikation:</a:t>
                      </a:r>
                      <a:r>
                        <a:rPr lang="de-DE" sz="1800" b="0" i="0" kern="1200">
                          <a:solidFill>
                            <a:schemeClr val="bg1"/>
                          </a:solidFill>
                          <a:effectLst/>
                          <a:latin typeface="+mn-lt"/>
                          <a:ea typeface="+mn-ea"/>
                          <a:cs typeface="+mn-cs"/>
                        </a:rPr>
                        <a:t> </a:t>
                      </a:r>
                    </a:p>
                    <a:p>
                      <a:pPr rtl="0" fontAlgn="base"/>
                      <a:r>
                        <a:rPr lang="de-DE" sz="1800" b="0" i="0" kern="1200">
                          <a:solidFill>
                            <a:schemeClr val="bg1"/>
                          </a:solidFill>
                          <a:effectLst/>
                          <a:latin typeface="+mn-lt"/>
                          <a:ea typeface="+mn-ea"/>
                          <a:cs typeface="+mn-cs"/>
                        </a:rPr>
                        <a:t>- [MQTT]: MQTT-Publisher (MQTT-Broker von [K_IO]) </a:t>
                      </a:r>
                    </a:p>
                    <a:p>
                      <a:endParaRPr lang="de-DE">
                        <a:solidFill>
                          <a:schemeClr val="bg1"/>
                        </a:solidFill>
                      </a:endParaRPr>
                    </a:p>
                  </a:txBody>
                  <a:tcPr>
                    <a:noFill/>
                  </a:tcPr>
                </a:tc>
                <a:tc vMerge="1">
                  <a:txBody>
                    <a:bodyPr/>
                    <a:lstStyle/>
                    <a:p>
                      <a:endParaRPr lang="de-DE"/>
                    </a:p>
                  </a:txBody>
                  <a:tcPr/>
                </a:tc>
                <a:extLst>
                  <a:ext uri="{0D108BD9-81ED-4DB2-BD59-A6C34878D82A}">
                    <a16:rowId xmlns:a16="http://schemas.microsoft.com/office/drawing/2014/main" val="70794444"/>
                  </a:ext>
                </a:extLst>
              </a:tr>
            </a:tbl>
          </a:graphicData>
        </a:graphic>
      </p:graphicFrame>
    </p:spTree>
    <p:extLst>
      <p:ext uri="{BB962C8B-B14F-4D97-AF65-F5344CB8AC3E}">
        <p14:creationId xmlns:p14="http://schemas.microsoft.com/office/powerpoint/2010/main" val="15966932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8162B"/>
        </a:solidFill>
        <a:effectLst/>
      </p:bgPr>
    </p:bg>
    <p:spTree>
      <p:nvGrpSpPr>
        <p:cNvPr id="1" name="">
          <a:extLst>
            <a:ext uri="{FF2B5EF4-FFF2-40B4-BE49-F238E27FC236}">
              <a16:creationId xmlns:a16="http://schemas.microsoft.com/office/drawing/2014/main" id="{BA42900C-F63C-EEBF-19D2-098EF8E0E10E}"/>
            </a:ext>
          </a:extLst>
        </p:cNvPr>
        <p:cNvGrpSpPr/>
        <p:nvPr/>
      </p:nvGrpSpPr>
      <p:grpSpPr>
        <a:xfrm>
          <a:off x="0" y="0"/>
          <a:ext cx="0" cy="0"/>
          <a:chOff x="0" y="0"/>
          <a:chExt cx="0" cy="0"/>
        </a:xfrm>
      </p:grpSpPr>
      <p:sp>
        <p:nvSpPr>
          <p:cNvPr id="7" name="Titel 4">
            <a:extLst>
              <a:ext uri="{FF2B5EF4-FFF2-40B4-BE49-F238E27FC236}">
                <a16:creationId xmlns:a16="http://schemas.microsoft.com/office/drawing/2014/main" id="{735019D9-F8F3-6F6A-7190-E35B6E274741}"/>
              </a:ext>
            </a:extLst>
          </p:cNvPr>
          <p:cNvSpPr>
            <a:spLocks noGrp="1"/>
          </p:cNvSpPr>
          <p:nvPr>
            <p:ph type="title"/>
          </p:nvPr>
        </p:nvSpPr>
        <p:spPr>
          <a:xfrm>
            <a:off x="838200" y="365125"/>
            <a:ext cx="10515600" cy="1325563"/>
          </a:xfrm>
        </p:spPr>
        <p:txBody>
          <a:bodyPr/>
          <a:lstStyle/>
          <a:p>
            <a:r>
              <a:rPr lang="de-DE" sz="4800">
                <a:solidFill>
                  <a:schemeClr val="bg1"/>
                </a:solidFill>
                <a:latin typeface="ADLaM Display"/>
                <a:ea typeface="ADLaM Display"/>
                <a:cs typeface="ADLaM Display"/>
              </a:rPr>
              <a:t>Schrittmotor 28BYJ-48</a:t>
            </a:r>
          </a:p>
        </p:txBody>
      </p:sp>
      <p:sp>
        <p:nvSpPr>
          <p:cNvPr id="6" name="Inhaltsplatzhalter 2">
            <a:extLst>
              <a:ext uri="{FF2B5EF4-FFF2-40B4-BE49-F238E27FC236}">
                <a16:creationId xmlns:a16="http://schemas.microsoft.com/office/drawing/2014/main" id="{93A25149-FDE5-9ED9-78D0-B0B7E1FEDE5E}"/>
              </a:ext>
            </a:extLst>
          </p:cNvPr>
          <p:cNvSpPr txBox="1">
            <a:spLocks/>
          </p:cNvSpPr>
          <p:nvPr/>
        </p:nvSpPr>
        <p:spPr>
          <a:xfrm>
            <a:off x="840509" y="1568161"/>
            <a:ext cx="7138555" cy="468615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600">
                <a:solidFill>
                  <a:schemeClr val="bg1"/>
                </a:solidFill>
                <a:ea typeface="+mn-lt"/>
                <a:cs typeface="+mn-lt"/>
              </a:rPr>
              <a:t>Der 28BYJ-48 ist ein Schrittmotor, der in Kombination mit einer ULN2003 Treiberplatine verwendet wird. Dieser Schrittmotor ist auf der Edge-Ebene an einen Arduino angeschlossen. Die ULN2003 Treiberplatine ermöglicht eine präzise Steuerung des Schrittmotors.</a:t>
            </a:r>
            <a:endParaRPr lang="de-DE">
              <a:solidFill>
                <a:schemeClr val="bg1"/>
              </a:solidFill>
              <a:cs typeface="Calibri"/>
            </a:endParaRPr>
          </a:p>
          <a:p>
            <a:pPr marL="0" indent="0">
              <a:buNone/>
            </a:pPr>
            <a:r>
              <a:rPr lang="de-DE" sz="2600">
                <a:solidFill>
                  <a:schemeClr val="bg1"/>
                </a:solidFill>
                <a:cs typeface="Calibri"/>
              </a:rPr>
              <a:t>Dieser Motor wird bei uns in Kombination mit einer Schraube in einer Röhre dafür verwendet, um dosiert Fischfutter auszugeben.</a:t>
            </a:r>
          </a:p>
          <a:p>
            <a:pPr marL="0" indent="0">
              <a:buNone/>
            </a:pPr>
            <a:r>
              <a:rPr lang="de-DE" sz="2600">
                <a:solidFill>
                  <a:schemeClr val="bg1"/>
                </a:solidFill>
                <a:ea typeface="+mn-lt"/>
                <a:cs typeface="+mn-lt"/>
              </a:rPr>
              <a:t>Sobald der Arduino das Signal bekommt dreht sich der Schrittmotor eine vorgeschriebene Anzahl an Schritten. Dies geschieht Manuell oder per Zeitschaltung.</a:t>
            </a:r>
          </a:p>
          <a:p>
            <a:pPr>
              <a:buNone/>
            </a:pPr>
            <a:endParaRPr lang="de-DE">
              <a:solidFill>
                <a:srgbClr val="000000"/>
              </a:solidFill>
              <a:ea typeface="+mn-lt"/>
              <a:cs typeface="+mn-lt"/>
            </a:endParaRPr>
          </a:p>
        </p:txBody>
      </p:sp>
      <p:pic>
        <p:nvPicPr>
          <p:cNvPr id="4" name="Grafik 3" descr="Ein Bild, das Kabel, Elektronik, Elektrische Leitungen, Elektrisches Bauelement enthält.&#10;&#10;Automatisch generierte Beschreibung">
            <a:extLst>
              <a:ext uri="{FF2B5EF4-FFF2-40B4-BE49-F238E27FC236}">
                <a16:creationId xmlns:a16="http://schemas.microsoft.com/office/drawing/2014/main" id="{C034B926-2166-982D-0047-C6E5C80B586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18000"/>
                    </a14:imgEffect>
                  </a14:imgLayer>
                </a14:imgProps>
              </a:ext>
              <a:ext uri="{28A0092B-C50C-407E-A947-70E740481C1C}">
                <a14:useLocalDpi xmlns:a14="http://schemas.microsoft.com/office/drawing/2010/main" val="0"/>
              </a:ext>
            </a:extLst>
          </a:blip>
          <a:stretch>
            <a:fillRect/>
          </a:stretch>
        </p:blipFill>
        <p:spPr>
          <a:xfrm>
            <a:off x="8780490" y="108700"/>
            <a:ext cx="2823845" cy="2823845"/>
          </a:xfrm>
          <a:prstGeom prst="rect">
            <a:avLst/>
          </a:prstGeom>
        </p:spPr>
      </p:pic>
    </p:spTree>
    <p:extLst>
      <p:ext uri="{BB962C8B-B14F-4D97-AF65-F5344CB8AC3E}">
        <p14:creationId xmlns:p14="http://schemas.microsoft.com/office/powerpoint/2010/main" val="23522973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8162B"/>
        </a:solidFill>
        <a:effectLst/>
      </p:bgPr>
    </p:bg>
    <p:spTree>
      <p:nvGrpSpPr>
        <p:cNvPr id="1" name="">
          <a:extLst>
            <a:ext uri="{FF2B5EF4-FFF2-40B4-BE49-F238E27FC236}">
              <a16:creationId xmlns:a16="http://schemas.microsoft.com/office/drawing/2014/main" id="{BA42900C-F63C-EEBF-19D2-098EF8E0E10E}"/>
            </a:ext>
          </a:extLst>
        </p:cNvPr>
        <p:cNvGrpSpPr/>
        <p:nvPr/>
      </p:nvGrpSpPr>
      <p:grpSpPr>
        <a:xfrm>
          <a:off x="0" y="0"/>
          <a:ext cx="0" cy="0"/>
          <a:chOff x="0" y="0"/>
          <a:chExt cx="0" cy="0"/>
        </a:xfrm>
      </p:grpSpPr>
      <p:sp>
        <p:nvSpPr>
          <p:cNvPr id="7" name="Titel 4">
            <a:extLst>
              <a:ext uri="{FF2B5EF4-FFF2-40B4-BE49-F238E27FC236}">
                <a16:creationId xmlns:a16="http://schemas.microsoft.com/office/drawing/2014/main" id="{735019D9-F8F3-6F6A-7190-E35B6E274741}"/>
              </a:ext>
            </a:extLst>
          </p:cNvPr>
          <p:cNvSpPr>
            <a:spLocks noGrp="1"/>
          </p:cNvSpPr>
          <p:nvPr>
            <p:ph type="title"/>
          </p:nvPr>
        </p:nvSpPr>
        <p:spPr>
          <a:xfrm>
            <a:off x="838200" y="365125"/>
            <a:ext cx="10515600" cy="1325563"/>
          </a:xfrm>
        </p:spPr>
        <p:txBody>
          <a:bodyPr/>
          <a:lstStyle/>
          <a:p>
            <a:r>
              <a:rPr lang="de-DE" sz="4800">
                <a:solidFill>
                  <a:schemeClr val="bg1"/>
                </a:solidFill>
                <a:latin typeface="ADLaM Display"/>
                <a:ea typeface="ADLaM Display"/>
                <a:cs typeface="ADLaM Display"/>
              </a:rPr>
              <a:t>Schrittmotor 28BYJ-48</a:t>
            </a:r>
          </a:p>
        </p:txBody>
      </p:sp>
      <p:sp>
        <p:nvSpPr>
          <p:cNvPr id="6" name="Inhaltsplatzhalter 2">
            <a:extLst>
              <a:ext uri="{FF2B5EF4-FFF2-40B4-BE49-F238E27FC236}">
                <a16:creationId xmlns:a16="http://schemas.microsoft.com/office/drawing/2014/main" id="{93A25149-FDE5-9ED9-78D0-B0B7E1FEDE5E}"/>
              </a:ext>
            </a:extLst>
          </p:cNvPr>
          <p:cNvSpPr txBox="1">
            <a:spLocks/>
          </p:cNvSpPr>
          <p:nvPr/>
        </p:nvSpPr>
        <p:spPr>
          <a:xfrm>
            <a:off x="840509" y="1568161"/>
            <a:ext cx="7138555" cy="468615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endParaRPr lang="de-DE">
              <a:solidFill>
                <a:srgbClr val="000000"/>
              </a:solidFill>
              <a:ea typeface="+mn-lt"/>
              <a:cs typeface="+mn-lt"/>
            </a:endParaRPr>
          </a:p>
        </p:txBody>
      </p:sp>
      <p:pic>
        <p:nvPicPr>
          <p:cNvPr id="4" name="Grafik 3" descr="Ein Bild, das Kabel, Elektronik, Elektrische Leitungen, Elektrisches Bauelement enthält.&#10;&#10;Automatisch generierte Beschreibung">
            <a:extLst>
              <a:ext uri="{FF2B5EF4-FFF2-40B4-BE49-F238E27FC236}">
                <a16:creationId xmlns:a16="http://schemas.microsoft.com/office/drawing/2014/main" id="{C034B926-2166-982D-0047-C6E5C80B586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18000"/>
                    </a14:imgEffect>
                  </a14:imgLayer>
                </a14:imgProps>
              </a:ext>
              <a:ext uri="{28A0092B-C50C-407E-A947-70E740481C1C}">
                <a14:useLocalDpi xmlns:a14="http://schemas.microsoft.com/office/drawing/2010/main" val="0"/>
              </a:ext>
            </a:extLst>
          </a:blip>
          <a:stretch>
            <a:fillRect/>
          </a:stretch>
        </p:blipFill>
        <p:spPr>
          <a:xfrm>
            <a:off x="8780490" y="108700"/>
            <a:ext cx="2823845" cy="2823845"/>
          </a:xfrm>
          <a:prstGeom prst="rect">
            <a:avLst/>
          </a:prstGeom>
        </p:spPr>
      </p:pic>
      <p:graphicFrame>
        <p:nvGraphicFramePr>
          <p:cNvPr id="2" name="Tabelle 1">
            <a:extLst>
              <a:ext uri="{FF2B5EF4-FFF2-40B4-BE49-F238E27FC236}">
                <a16:creationId xmlns:a16="http://schemas.microsoft.com/office/drawing/2014/main" id="{156B8BE5-9C3C-34E9-2B1C-E72FCD1DC48B}"/>
              </a:ext>
            </a:extLst>
          </p:cNvPr>
          <p:cNvGraphicFramePr>
            <a:graphicFrameLocks noGrp="1"/>
          </p:cNvGraphicFramePr>
          <p:nvPr>
            <p:extLst>
              <p:ext uri="{D42A27DB-BD31-4B8C-83A1-F6EECF244321}">
                <p14:modId xmlns:p14="http://schemas.microsoft.com/office/powerpoint/2010/main" val="3284862018"/>
              </p:ext>
            </p:extLst>
          </p:nvPr>
        </p:nvGraphicFramePr>
        <p:xfrm>
          <a:off x="1891890" y="2337890"/>
          <a:ext cx="8408220" cy="4411410"/>
        </p:xfrm>
        <a:graphic>
          <a:graphicData uri="http://schemas.openxmlformats.org/drawingml/2006/table">
            <a:tbl>
              <a:tblPr firstRow="1" bandRow="1">
                <a:tableStyleId>{5C22544A-7EE6-4342-B048-85BDC9FD1C3A}</a:tableStyleId>
              </a:tblPr>
              <a:tblGrid>
                <a:gridCol w="4204110">
                  <a:extLst>
                    <a:ext uri="{9D8B030D-6E8A-4147-A177-3AD203B41FA5}">
                      <a16:colId xmlns:a16="http://schemas.microsoft.com/office/drawing/2014/main" val="3513556289"/>
                    </a:ext>
                  </a:extLst>
                </a:gridCol>
                <a:gridCol w="4204110">
                  <a:extLst>
                    <a:ext uri="{9D8B030D-6E8A-4147-A177-3AD203B41FA5}">
                      <a16:colId xmlns:a16="http://schemas.microsoft.com/office/drawing/2014/main" val="3782135405"/>
                    </a:ext>
                  </a:extLst>
                </a:gridCol>
              </a:tblGrid>
              <a:tr h="570930">
                <a:tc gridSpan="2">
                  <a:txBody>
                    <a:bodyPr/>
                    <a:lstStyle/>
                    <a:p>
                      <a:pPr algn="ctr"/>
                      <a:r>
                        <a:rPr lang="de-DE" sz="1800" b="0" i="0" kern="1200">
                          <a:solidFill>
                            <a:schemeClr val="bg1"/>
                          </a:solidFill>
                          <a:effectLst/>
                          <a:latin typeface="+mn-lt"/>
                          <a:ea typeface="+mn-ea"/>
                          <a:cs typeface="+mn-cs"/>
                        </a:rPr>
                        <a:t>SCHRITTMOTOR [K_MOTOR] </a:t>
                      </a:r>
                      <a:endParaRPr lang="de-DE">
                        <a:solidFill>
                          <a:schemeClr val="bg1"/>
                        </a:solidFill>
                      </a:endParaRPr>
                    </a:p>
                  </a:txBody>
                  <a:tcPr>
                    <a:noFill/>
                  </a:tcPr>
                </a:tc>
                <a:tc hMerge="1">
                  <a:txBody>
                    <a:bodyPr/>
                    <a:lstStyle/>
                    <a:p>
                      <a:endParaRPr lang="de-DE"/>
                    </a:p>
                  </a:txBody>
                  <a:tcPr/>
                </a:tc>
                <a:extLst>
                  <a:ext uri="{0D108BD9-81ED-4DB2-BD59-A6C34878D82A}">
                    <a16:rowId xmlns:a16="http://schemas.microsoft.com/office/drawing/2014/main" val="1949563112"/>
                  </a:ext>
                </a:extLst>
              </a:tr>
              <a:tr h="1366901">
                <a:tc>
                  <a:txBody>
                    <a:bodyPr/>
                    <a:lstStyle/>
                    <a:p>
                      <a:pPr rtl="0" fontAlgn="base"/>
                      <a:r>
                        <a:rPr lang="de-DE" sz="1800" b="0" i="0" u="sng" kern="1200">
                          <a:solidFill>
                            <a:schemeClr val="bg1"/>
                          </a:solidFill>
                          <a:effectLst/>
                          <a:latin typeface="+mn-lt"/>
                          <a:ea typeface="+mn-ea"/>
                          <a:cs typeface="+mn-cs"/>
                        </a:rPr>
                        <a:t>Hardware:</a:t>
                      </a:r>
                      <a:r>
                        <a:rPr lang="de-DE" sz="1800" b="0" i="0" kern="1200">
                          <a:solidFill>
                            <a:schemeClr val="bg1"/>
                          </a:solidFill>
                          <a:effectLst/>
                          <a:latin typeface="+mn-lt"/>
                          <a:ea typeface="+mn-ea"/>
                          <a:cs typeface="+mn-cs"/>
                        </a:rPr>
                        <a:t> </a:t>
                      </a:r>
                    </a:p>
                    <a:p>
                      <a:pPr rtl="0" fontAlgn="base"/>
                      <a:r>
                        <a:rPr lang="de-DE" sz="1800" b="0" i="0" kern="1200">
                          <a:solidFill>
                            <a:schemeClr val="bg1"/>
                          </a:solidFill>
                          <a:effectLst/>
                          <a:latin typeface="+mn-lt"/>
                          <a:ea typeface="+mn-ea"/>
                          <a:cs typeface="+mn-cs"/>
                        </a:rPr>
                        <a:t>- Arduino </a:t>
                      </a:r>
                    </a:p>
                    <a:p>
                      <a:pPr rtl="0" fontAlgn="base"/>
                      <a:r>
                        <a:rPr lang="de-DE" sz="1800" b="0" i="0" kern="1200">
                          <a:solidFill>
                            <a:schemeClr val="bg1"/>
                          </a:solidFill>
                          <a:effectLst/>
                          <a:latin typeface="+mn-lt"/>
                          <a:ea typeface="+mn-ea"/>
                          <a:cs typeface="+mn-cs"/>
                        </a:rPr>
                        <a:t>- Schrittmotor </a:t>
                      </a:r>
                    </a:p>
                    <a:p>
                      <a:pPr rtl="0" fontAlgn="base"/>
                      <a:r>
                        <a:rPr lang="de-DE" sz="1800" b="0" i="0" kern="1200">
                          <a:solidFill>
                            <a:schemeClr val="bg1"/>
                          </a:solidFill>
                          <a:effectLst/>
                          <a:latin typeface="+mn-lt"/>
                          <a:ea typeface="+mn-ea"/>
                          <a:cs typeface="+mn-cs"/>
                        </a:rPr>
                        <a:t> </a:t>
                      </a:r>
                    </a:p>
                    <a:p>
                      <a:endParaRPr lang="de-DE">
                        <a:solidFill>
                          <a:schemeClr val="bg1"/>
                        </a:solidFill>
                      </a:endParaRPr>
                    </a:p>
                  </a:txBody>
                  <a:tcPr>
                    <a:noFill/>
                  </a:tcPr>
                </a:tc>
                <a:tc>
                  <a:txBody>
                    <a:bodyPr/>
                    <a:lstStyle/>
                    <a:p>
                      <a:pPr rtl="0" fontAlgn="base"/>
                      <a:r>
                        <a:rPr lang="de-DE" sz="1800" b="0" i="0" u="sng" kern="1200">
                          <a:solidFill>
                            <a:schemeClr val="bg1"/>
                          </a:solidFill>
                          <a:effectLst/>
                          <a:latin typeface="+mn-lt"/>
                          <a:ea typeface="+mn-ea"/>
                          <a:cs typeface="+mn-cs"/>
                        </a:rPr>
                        <a:t>Applikationen/Dienste/Bibliotheken:</a:t>
                      </a:r>
                      <a:r>
                        <a:rPr lang="de-DE" sz="1800" b="0" i="0" kern="1200">
                          <a:solidFill>
                            <a:schemeClr val="bg1"/>
                          </a:solidFill>
                          <a:effectLst/>
                          <a:latin typeface="+mn-lt"/>
                          <a:ea typeface="+mn-ea"/>
                          <a:cs typeface="+mn-cs"/>
                        </a:rPr>
                        <a:t> </a:t>
                      </a:r>
                    </a:p>
                    <a:p>
                      <a:pPr rtl="0" fontAlgn="base"/>
                      <a:r>
                        <a:rPr lang="de-DE" sz="1800" b="0" i="0" kern="1200">
                          <a:solidFill>
                            <a:schemeClr val="bg1"/>
                          </a:solidFill>
                          <a:effectLst/>
                          <a:latin typeface="+mn-lt"/>
                          <a:ea typeface="+mn-ea"/>
                          <a:cs typeface="+mn-cs"/>
                        </a:rPr>
                        <a:t>- MQTT-Broker </a:t>
                      </a:r>
                    </a:p>
                    <a:p>
                      <a:endParaRPr lang="de-DE">
                        <a:solidFill>
                          <a:schemeClr val="bg1"/>
                        </a:solidFill>
                      </a:endParaRPr>
                    </a:p>
                  </a:txBody>
                  <a:tcPr>
                    <a:noFill/>
                  </a:tcPr>
                </a:tc>
                <a:extLst>
                  <a:ext uri="{0D108BD9-81ED-4DB2-BD59-A6C34878D82A}">
                    <a16:rowId xmlns:a16="http://schemas.microsoft.com/office/drawing/2014/main" val="2505927438"/>
                  </a:ext>
                </a:extLst>
              </a:tr>
              <a:tr h="1110607">
                <a:tc>
                  <a:txBody>
                    <a:bodyPr/>
                    <a:lstStyle/>
                    <a:p>
                      <a:pPr rtl="0" fontAlgn="base"/>
                      <a:r>
                        <a:rPr lang="de-DE" sz="1800" b="0" i="0" u="sng" kern="1200">
                          <a:solidFill>
                            <a:schemeClr val="bg1"/>
                          </a:solidFill>
                          <a:effectLst/>
                          <a:latin typeface="+mn-lt"/>
                          <a:ea typeface="+mn-ea"/>
                          <a:cs typeface="+mn-cs"/>
                        </a:rPr>
                        <a:t>Daten:</a:t>
                      </a:r>
                      <a:r>
                        <a:rPr lang="de-DE" sz="1800" b="0" i="0" kern="1200">
                          <a:solidFill>
                            <a:schemeClr val="bg1"/>
                          </a:solidFill>
                          <a:effectLst/>
                          <a:latin typeface="+mn-lt"/>
                          <a:ea typeface="+mn-ea"/>
                          <a:cs typeface="+mn-cs"/>
                        </a:rPr>
                        <a:t>  </a:t>
                      </a:r>
                    </a:p>
                    <a:p>
                      <a:pPr rtl="0" fontAlgn="base"/>
                      <a:r>
                        <a:rPr lang="de-DE" sz="1800" b="0" i="0" kern="1200">
                          <a:solidFill>
                            <a:schemeClr val="bg1"/>
                          </a:solidFill>
                          <a:effectLst/>
                          <a:latin typeface="+mn-lt"/>
                          <a:ea typeface="+mn-ea"/>
                          <a:cs typeface="+mn-cs"/>
                        </a:rPr>
                        <a:t>- [MOTOR]: Zustand (Schrittmotor an oder aus) </a:t>
                      </a:r>
                    </a:p>
                    <a:p>
                      <a:endParaRPr lang="de-DE">
                        <a:solidFill>
                          <a:schemeClr val="bg1"/>
                        </a:solidFill>
                      </a:endParaRPr>
                    </a:p>
                  </a:txBody>
                  <a:tcPr>
                    <a:noFill/>
                  </a:tcPr>
                </a:tc>
                <a:tc rowSpan="2">
                  <a:txBody>
                    <a:bodyPr/>
                    <a:lstStyle/>
                    <a:p>
                      <a:pPr rtl="0" fontAlgn="base"/>
                      <a:r>
                        <a:rPr lang="de-DE" sz="1800" b="0" i="0" u="sng" kern="1200">
                          <a:solidFill>
                            <a:schemeClr val="bg1"/>
                          </a:solidFill>
                          <a:effectLst/>
                          <a:latin typeface="+mn-lt"/>
                          <a:ea typeface="+mn-ea"/>
                          <a:cs typeface="+mn-cs"/>
                        </a:rPr>
                        <a:t>Events + technische Programmabläufe:</a:t>
                      </a:r>
                      <a:r>
                        <a:rPr lang="de-DE" sz="1800" b="0" i="0" kern="1200">
                          <a:solidFill>
                            <a:schemeClr val="bg1"/>
                          </a:solidFill>
                          <a:effectLst/>
                          <a:latin typeface="+mn-lt"/>
                          <a:ea typeface="+mn-ea"/>
                          <a:cs typeface="+mn-cs"/>
                        </a:rPr>
                        <a:t> </a:t>
                      </a:r>
                    </a:p>
                    <a:p>
                      <a:pPr rtl="0" fontAlgn="base"/>
                      <a:r>
                        <a:rPr lang="de-DE" sz="1800" b="0" i="0" kern="1200">
                          <a:solidFill>
                            <a:schemeClr val="bg1"/>
                          </a:solidFill>
                          <a:effectLst/>
                          <a:latin typeface="+mn-lt"/>
                          <a:ea typeface="+mn-ea"/>
                          <a:cs typeface="+mn-cs"/>
                        </a:rPr>
                        <a:t>- [MOTOR]: Wenn [MotorCommand] Zustand geändert wurde, dann dreht sich der Schrittmotor </a:t>
                      </a:r>
                      <a:endParaRPr lang="de-DE">
                        <a:solidFill>
                          <a:schemeClr val="bg1"/>
                        </a:solidFill>
                      </a:endParaRPr>
                    </a:p>
                  </a:txBody>
                  <a:tcPr>
                    <a:noFill/>
                  </a:tcPr>
                </a:tc>
                <a:extLst>
                  <a:ext uri="{0D108BD9-81ED-4DB2-BD59-A6C34878D82A}">
                    <a16:rowId xmlns:a16="http://schemas.microsoft.com/office/drawing/2014/main" val="1572238822"/>
                  </a:ext>
                </a:extLst>
              </a:tr>
              <a:tr h="1110607">
                <a:tc>
                  <a:txBody>
                    <a:bodyPr/>
                    <a:lstStyle/>
                    <a:p>
                      <a:pPr rtl="0" fontAlgn="base"/>
                      <a:r>
                        <a:rPr lang="de-DE" sz="1800" b="0" i="0" u="sng" kern="1200">
                          <a:solidFill>
                            <a:schemeClr val="bg1"/>
                          </a:solidFill>
                          <a:effectLst/>
                          <a:latin typeface="+mn-lt"/>
                          <a:ea typeface="+mn-ea"/>
                          <a:cs typeface="+mn-cs"/>
                        </a:rPr>
                        <a:t>M2M-Kommunikation:</a:t>
                      </a:r>
                      <a:r>
                        <a:rPr lang="de-DE" sz="1800" b="0" i="0" kern="1200">
                          <a:solidFill>
                            <a:schemeClr val="bg1"/>
                          </a:solidFill>
                          <a:effectLst/>
                          <a:latin typeface="+mn-lt"/>
                          <a:ea typeface="+mn-ea"/>
                          <a:cs typeface="+mn-cs"/>
                        </a:rPr>
                        <a:t> </a:t>
                      </a:r>
                    </a:p>
                    <a:p>
                      <a:pPr rtl="0" fontAlgn="base"/>
                      <a:r>
                        <a:rPr lang="de-DE" sz="1800" b="0" i="0" kern="1200">
                          <a:solidFill>
                            <a:schemeClr val="bg1"/>
                          </a:solidFill>
                          <a:effectLst/>
                          <a:latin typeface="+mn-lt"/>
                          <a:ea typeface="+mn-ea"/>
                          <a:cs typeface="+mn-cs"/>
                        </a:rPr>
                        <a:t>- [REST-API]: HTTP (Token zur Authentifizierung) </a:t>
                      </a:r>
                    </a:p>
                    <a:p>
                      <a:endParaRPr lang="de-DE">
                        <a:solidFill>
                          <a:schemeClr val="bg1"/>
                        </a:solidFill>
                      </a:endParaRPr>
                    </a:p>
                  </a:txBody>
                  <a:tcPr>
                    <a:noFill/>
                  </a:tcPr>
                </a:tc>
                <a:tc vMerge="1">
                  <a:txBody>
                    <a:bodyPr/>
                    <a:lstStyle/>
                    <a:p>
                      <a:endParaRPr lang="de-DE"/>
                    </a:p>
                  </a:txBody>
                  <a:tcPr/>
                </a:tc>
                <a:extLst>
                  <a:ext uri="{0D108BD9-81ED-4DB2-BD59-A6C34878D82A}">
                    <a16:rowId xmlns:a16="http://schemas.microsoft.com/office/drawing/2014/main" val="70794444"/>
                  </a:ext>
                </a:extLst>
              </a:tr>
            </a:tbl>
          </a:graphicData>
        </a:graphic>
      </p:graphicFrame>
    </p:spTree>
    <p:extLst>
      <p:ext uri="{BB962C8B-B14F-4D97-AF65-F5344CB8AC3E}">
        <p14:creationId xmlns:p14="http://schemas.microsoft.com/office/powerpoint/2010/main" val="26401813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8162B"/>
        </a:solidFill>
        <a:effectLst/>
      </p:bgPr>
    </p:bg>
    <p:spTree>
      <p:nvGrpSpPr>
        <p:cNvPr id="1" name="">
          <a:extLst>
            <a:ext uri="{FF2B5EF4-FFF2-40B4-BE49-F238E27FC236}">
              <a16:creationId xmlns:a16="http://schemas.microsoft.com/office/drawing/2014/main" id="{BC1EAC3B-D77A-BCA1-F302-7F1529B36F2E}"/>
            </a:ext>
          </a:extLst>
        </p:cNvPr>
        <p:cNvGrpSpPr/>
        <p:nvPr/>
      </p:nvGrpSpPr>
      <p:grpSpPr>
        <a:xfrm>
          <a:off x="0" y="0"/>
          <a:ext cx="0" cy="0"/>
          <a:chOff x="0" y="0"/>
          <a:chExt cx="0" cy="0"/>
        </a:xfrm>
      </p:grpSpPr>
      <p:sp>
        <p:nvSpPr>
          <p:cNvPr id="7" name="Titel 4">
            <a:extLst>
              <a:ext uri="{FF2B5EF4-FFF2-40B4-BE49-F238E27FC236}">
                <a16:creationId xmlns:a16="http://schemas.microsoft.com/office/drawing/2014/main" id="{423B96A1-9AB0-43A9-59BB-EB071CA02BB6}"/>
              </a:ext>
            </a:extLst>
          </p:cNvPr>
          <p:cNvSpPr>
            <a:spLocks noGrp="1"/>
          </p:cNvSpPr>
          <p:nvPr>
            <p:ph type="title"/>
          </p:nvPr>
        </p:nvSpPr>
        <p:spPr>
          <a:xfrm>
            <a:off x="838200" y="365125"/>
            <a:ext cx="10515600" cy="1325563"/>
          </a:xfrm>
        </p:spPr>
        <p:txBody>
          <a:bodyPr/>
          <a:lstStyle/>
          <a:p>
            <a:r>
              <a:rPr lang="de-DE" sz="4800">
                <a:solidFill>
                  <a:schemeClr val="bg1"/>
                </a:solidFill>
                <a:latin typeface="ADLaM Display"/>
                <a:ea typeface="ADLaM Display"/>
                <a:cs typeface="ADLaM Display"/>
              </a:rPr>
              <a:t>LED</a:t>
            </a:r>
            <a:endParaRPr lang="de-DE"/>
          </a:p>
        </p:txBody>
      </p:sp>
      <p:sp>
        <p:nvSpPr>
          <p:cNvPr id="6" name="Inhaltsplatzhalter 2">
            <a:extLst>
              <a:ext uri="{FF2B5EF4-FFF2-40B4-BE49-F238E27FC236}">
                <a16:creationId xmlns:a16="http://schemas.microsoft.com/office/drawing/2014/main" id="{C44D99D0-5BA4-C837-6FC8-77F98EFE77F3}"/>
              </a:ext>
            </a:extLst>
          </p:cNvPr>
          <p:cNvSpPr txBox="1">
            <a:spLocks/>
          </p:cNvSpPr>
          <p:nvPr/>
        </p:nvSpPr>
        <p:spPr>
          <a:xfrm>
            <a:off x="840509" y="1568161"/>
            <a:ext cx="7138555" cy="468615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600">
                <a:solidFill>
                  <a:schemeClr val="bg1"/>
                </a:solidFill>
                <a:ea typeface="+mn-lt"/>
                <a:cs typeface="+mn-lt"/>
              </a:rPr>
              <a:t>Die LED ist ein Bauteil auf der Edge Ebene. Diese LED ist an einen Arduino. Sie dient in unserem Projekt als Aquariumsbeleuchtung und lässt sich automatisch per Zeitschaltung oder Manuell Ein und Ausschalten.</a:t>
            </a:r>
          </a:p>
          <a:p>
            <a:pPr>
              <a:buNone/>
            </a:pPr>
            <a:endParaRPr lang="de-DE">
              <a:solidFill>
                <a:srgbClr val="000000"/>
              </a:solidFill>
              <a:ea typeface="+mn-lt"/>
              <a:cs typeface="+mn-lt"/>
            </a:endParaRPr>
          </a:p>
        </p:txBody>
      </p:sp>
      <p:pic>
        <p:nvPicPr>
          <p:cNvPr id="3" name="Grafik 2" descr="Ein Bild, das medizinische Ausrüstung enthält.&#10;&#10;Beschreibung automatisch generiert.">
            <a:extLst>
              <a:ext uri="{FF2B5EF4-FFF2-40B4-BE49-F238E27FC236}">
                <a16:creationId xmlns:a16="http://schemas.microsoft.com/office/drawing/2014/main" id="{99BB7984-CE43-C751-F8D0-6BD7793544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5295" y="684847"/>
            <a:ext cx="1286042" cy="1286042"/>
          </a:xfrm>
          <a:prstGeom prst="rect">
            <a:avLst/>
          </a:prstGeom>
        </p:spPr>
      </p:pic>
    </p:spTree>
    <p:extLst>
      <p:ext uri="{BB962C8B-B14F-4D97-AF65-F5344CB8AC3E}">
        <p14:creationId xmlns:p14="http://schemas.microsoft.com/office/powerpoint/2010/main" val="7456152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8162B"/>
        </a:solidFill>
        <a:effectLst/>
      </p:bgPr>
    </p:bg>
    <p:spTree>
      <p:nvGrpSpPr>
        <p:cNvPr id="1" name="">
          <a:extLst>
            <a:ext uri="{FF2B5EF4-FFF2-40B4-BE49-F238E27FC236}">
              <a16:creationId xmlns:a16="http://schemas.microsoft.com/office/drawing/2014/main" id="{BC1EAC3B-D77A-BCA1-F302-7F1529B36F2E}"/>
            </a:ext>
          </a:extLst>
        </p:cNvPr>
        <p:cNvGrpSpPr/>
        <p:nvPr/>
      </p:nvGrpSpPr>
      <p:grpSpPr>
        <a:xfrm>
          <a:off x="0" y="0"/>
          <a:ext cx="0" cy="0"/>
          <a:chOff x="0" y="0"/>
          <a:chExt cx="0" cy="0"/>
        </a:xfrm>
      </p:grpSpPr>
      <p:sp>
        <p:nvSpPr>
          <p:cNvPr id="7" name="Titel 4">
            <a:extLst>
              <a:ext uri="{FF2B5EF4-FFF2-40B4-BE49-F238E27FC236}">
                <a16:creationId xmlns:a16="http://schemas.microsoft.com/office/drawing/2014/main" id="{423B96A1-9AB0-43A9-59BB-EB071CA02BB6}"/>
              </a:ext>
            </a:extLst>
          </p:cNvPr>
          <p:cNvSpPr>
            <a:spLocks noGrp="1"/>
          </p:cNvSpPr>
          <p:nvPr>
            <p:ph type="title"/>
          </p:nvPr>
        </p:nvSpPr>
        <p:spPr>
          <a:xfrm>
            <a:off x="838200" y="365125"/>
            <a:ext cx="10515600" cy="1325563"/>
          </a:xfrm>
        </p:spPr>
        <p:txBody>
          <a:bodyPr/>
          <a:lstStyle/>
          <a:p>
            <a:r>
              <a:rPr lang="de-DE" sz="4800">
                <a:solidFill>
                  <a:schemeClr val="bg1"/>
                </a:solidFill>
                <a:latin typeface="ADLaM Display"/>
                <a:ea typeface="ADLaM Display"/>
                <a:cs typeface="ADLaM Display"/>
              </a:rPr>
              <a:t>LED</a:t>
            </a:r>
            <a:endParaRPr lang="de-DE"/>
          </a:p>
        </p:txBody>
      </p:sp>
      <p:sp>
        <p:nvSpPr>
          <p:cNvPr id="6" name="Inhaltsplatzhalter 2">
            <a:extLst>
              <a:ext uri="{FF2B5EF4-FFF2-40B4-BE49-F238E27FC236}">
                <a16:creationId xmlns:a16="http://schemas.microsoft.com/office/drawing/2014/main" id="{C44D99D0-5BA4-C837-6FC8-77F98EFE77F3}"/>
              </a:ext>
            </a:extLst>
          </p:cNvPr>
          <p:cNvSpPr txBox="1">
            <a:spLocks/>
          </p:cNvSpPr>
          <p:nvPr/>
        </p:nvSpPr>
        <p:spPr>
          <a:xfrm>
            <a:off x="840509" y="1568161"/>
            <a:ext cx="7138555" cy="468615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endParaRPr lang="de-DE">
              <a:solidFill>
                <a:srgbClr val="000000"/>
              </a:solidFill>
              <a:ea typeface="+mn-lt"/>
              <a:cs typeface="+mn-lt"/>
            </a:endParaRPr>
          </a:p>
        </p:txBody>
      </p:sp>
      <p:pic>
        <p:nvPicPr>
          <p:cNvPr id="3" name="Grafik 2" descr="Ein Bild, das medizinische Ausrüstung enthält.&#10;&#10;Beschreibung automatisch generiert.">
            <a:extLst>
              <a:ext uri="{FF2B5EF4-FFF2-40B4-BE49-F238E27FC236}">
                <a16:creationId xmlns:a16="http://schemas.microsoft.com/office/drawing/2014/main" id="{99BB7984-CE43-C751-F8D0-6BD7793544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5295" y="684847"/>
            <a:ext cx="1286042" cy="1286042"/>
          </a:xfrm>
          <a:prstGeom prst="rect">
            <a:avLst/>
          </a:prstGeom>
        </p:spPr>
      </p:pic>
      <p:graphicFrame>
        <p:nvGraphicFramePr>
          <p:cNvPr id="2" name="Tabelle 1">
            <a:extLst>
              <a:ext uri="{FF2B5EF4-FFF2-40B4-BE49-F238E27FC236}">
                <a16:creationId xmlns:a16="http://schemas.microsoft.com/office/drawing/2014/main" id="{21381C49-9471-CBBE-E9FA-0596433CB891}"/>
              </a:ext>
            </a:extLst>
          </p:cNvPr>
          <p:cNvGraphicFramePr>
            <a:graphicFrameLocks noGrp="1"/>
          </p:cNvGraphicFramePr>
          <p:nvPr>
            <p:extLst>
              <p:ext uri="{D42A27DB-BD31-4B8C-83A1-F6EECF244321}">
                <p14:modId xmlns:p14="http://schemas.microsoft.com/office/powerpoint/2010/main" val="2939898252"/>
              </p:ext>
            </p:extLst>
          </p:nvPr>
        </p:nvGraphicFramePr>
        <p:xfrm>
          <a:off x="1699342" y="2579443"/>
          <a:ext cx="8793316" cy="3865905"/>
        </p:xfrm>
        <a:graphic>
          <a:graphicData uri="http://schemas.openxmlformats.org/drawingml/2006/table">
            <a:tbl>
              <a:tblPr firstRow="1" bandRow="1">
                <a:tableStyleId>{5C22544A-7EE6-4342-B048-85BDC9FD1C3A}</a:tableStyleId>
              </a:tblPr>
              <a:tblGrid>
                <a:gridCol w="4396658">
                  <a:extLst>
                    <a:ext uri="{9D8B030D-6E8A-4147-A177-3AD203B41FA5}">
                      <a16:colId xmlns:a16="http://schemas.microsoft.com/office/drawing/2014/main" val="3513556289"/>
                    </a:ext>
                  </a:extLst>
                </a:gridCol>
                <a:gridCol w="4396658">
                  <a:extLst>
                    <a:ext uri="{9D8B030D-6E8A-4147-A177-3AD203B41FA5}">
                      <a16:colId xmlns:a16="http://schemas.microsoft.com/office/drawing/2014/main" val="3782135405"/>
                    </a:ext>
                  </a:extLst>
                </a:gridCol>
              </a:tblGrid>
              <a:tr h="530861">
                <a:tc gridSpan="2">
                  <a:txBody>
                    <a:bodyPr/>
                    <a:lstStyle/>
                    <a:p>
                      <a:pPr algn="ctr"/>
                      <a:r>
                        <a:rPr lang="de-DE" sz="1800" b="0" i="0" kern="1200">
                          <a:solidFill>
                            <a:schemeClr val="lt1"/>
                          </a:solidFill>
                          <a:effectLst/>
                          <a:latin typeface="+mn-lt"/>
                          <a:ea typeface="+mn-ea"/>
                          <a:cs typeface="+mn-cs"/>
                        </a:rPr>
                        <a:t>LICHT [K_LED] </a:t>
                      </a:r>
                      <a:endParaRPr lang="de-DE">
                        <a:solidFill>
                          <a:schemeClr val="bg1"/>
                        </a:solidFill>
                      </a:endParaRPr>
                    </a:p>
                  </a:txBody>
                  <a:tcPr>
                    <a:noFill/>
                  </a:tcPr>
                </a:tc>
                <a:tc hMerge="1">
                  <a:txBody>
                    <a:bodyPr/>
                    <a:lstStyle/>
                    <a:p>
                      <a:endParaRPr lang="de-DE"/>
                    </a:p>
                  </a:txBody>
                  <a:tcPr/>
                </a:tc>
                <a:extLst>
                  <a:ext uri="{0D108BD9-81ED-4DB2-BD59-A6C34878D82A}">
                    <a16:rowId xmlns:a16="http://schemas.microsoft.com/office/drawing/2014/main" val="1949563112"/>
                  </a:ext>
                </a:extLst>
              </a:tr>
              <a:tr h="675047">
                <a:tc>
                  <a:txBody>
                    <a:bodyPr/>
                    <a:lstStyle/>
                    <a:p>
                      <a:pPr rtl="0" fontAlgn="base"/>
                      <a:r>
                        <a:rPr lang="de-DE" sz="1800" b="0" i="0" u="sng" kern="1200">
                          <a:solidFill>
                            <a:schemeClr val="bg1"/>
                          </a:solidFill>
                          <a:effectLst/>
                          <a:latin typeface="+mn-lt"/>
                          <a:ea typeface="+mn-ea"/>
                          <a:cs typeface="+mn-cs"/>
                        </a:rPr>
                        <a:t>Hardware:</a:t>
                      </a:r>
                      <a:r>
                        <a:rPr lang="de-DE" sz="1800" b="0" i="0" kern="1200">
                          <a:solidFill>
                            <a:schemeClr val="bg1"/>
                          </a:solidFill>
                          <a:effectLst/>
                          <a:latin typeface="+mn-lt"/>
                          <a:ea typeface="+mn-ea"/>
                          <a:cs typeface="+mn-cs"/>
                        </a:rPr>
                        <a:t> </a:t>
                      </a:r>
                    </a:p>
                    <a:p>
                      <a:pPr rtl="0" fontAlgn="base"/>
                      <a:r>
                        <a:rPr lang="de-DE" sz="1800" b="0" i="0" kern="1200">
                          <a:solidFill>
                            <a:schemeClr val="bg1"/>
                          </a:solidFill>
                          <a:effectLst/>
                          <a:latin typeface="+mn-lt"/>
                          <a:ea typeface="+mn-ea"/>
                          <a:cs typeface="+mn-cs"/>
                        </a:rPr>
                        <a:t>- Arduino </a:t>
                      </a:r>
                    </a:p>
                    <a:p>
                      <a:pPr rtl="0" fontAlgn="base"/>
                      <a:r>
                        <a:rPr lang="de-DE" sz="1800" b="0" i="0" kern="1200">
                          <a:solidFill>
                            <a:schemeClr val="bg1"/>
                          </a:solidFill>
                          <a:effectLst/>
                          <a:latin typeface="+mn-lt"/>
                          <a:ea typeface="+mn-ea"/>
                          <a:cs typeface="+mn-cs"/>
                        </a:rPr>
                        <a:t>- LED </a:t>
                      </a:r>
                    </a:p>
                    <a:p>
                      <a:pPr rtl="0" fontAlgn="base"/>
                      <a:r>
                        <a:rPr lang="de-DE" sz="1800" b="0" i="0" kern="1200">
                          <a:solidFill>
                            <a:schemeClr val="bg1"/>
                          </a:solidFill>
                          <a:effectLst/>
                          <a:latin typeface="+mn-lt"/>
                          <a:ea typeface="+mn-ea"/>
                          <a:cs typeface="+mn-cs"/>
                        </a:rPr>
                        <a:t> </a:t>
                      </a:r>
                    </a:p>
                    <a:p>
                      <a:endParaRPr lang="de-DE">
                        <a:solidFill>
                          <a:schemeClr val="bg1"/>
                        </a:solidFill>
                      </a:endParaRPr>
                    </a:p>
                  </a:txBody>
                  <a:tcPr>
                    <a:noFill/>
                  </a:tcPr>
                </a:tc>
                <a:tc>
                  <a:txBody>
                    <a:bodyPr/>
                    <a:lstStyle/>
                    <a:p>
                      <a:pPr rtl="0" fontAlgn="base"/>
                      <a:r>
                        <a:rPr lang="de-DE" sz="1800" b="0" i="0" u="sng" kern="1200">
                          <a:solidFill>
                            <a:schemeClr val="bg1"/>
                          </a:solidFill>
                          <a:effectLst/>
                          <a:latin typeface="+mn-lt"/>
                          <a:ea typeface="+mn-ea"/>
                          <a:cs typeface="+mn-cs"/>
                        </a:rPr>
                        <a:t>Applikationen/Dienste/Bibliotheken:</a:t>
                      </a:r>
                      <a:r>
                        <a:rPr lang="de-DE" sz="1800" b="0" i="0" kern="1200">
                          <a:solidFill>
                            <a:schemeClr val="bg1"/>
                          </a:solidFill>
                          <a:effectLst/>
                          <a:latin typeface="+mn-lt"/>
                          <a:ea typeface="+mn-ea"/>
                          <a:cs typeface="+mn-cs"/>
                        </a:rPr>
                        <a:t> </a:t>
                      </a:r>
                    </a:p>
                    <a:p>
                      <a:pPr rtl="0" fontAlgn="base"/>
                      <a:r>
                        <a:rPr lang="de-DE" sz="1800" b="0" i="0" kern="1200">
                          <a:solidFill>
                            <a:schemeClr val="bg1"/>
                          </a:solidFill>
                          <a:effectLst/>
                          <a:latin typeface="+mn-lt"/>
                          <a:ea typeface="+mn-ea"/>
                          <a:cs typeface="+mn-cs"/>
                        </a:rPr>
                        <a:t>- MQTT-Broker </a:t>
                      </a:r>
                    </a:p>
                    <a:p>
                      <a:endParaRPr lang="de-DE">
                        <a:solidFill>
                          <a:schemeClr val="bg1"/>
                        </a:solidFill>
                      </a:endParaRPr>
                    </a:p>
                  </a:txBody>
                  <a:tcPr>
                    <a:noFill/>
                  </a:tcPr>
                </a:tc>
                <a:extLst>
                  <a:ext uri="{0D108BD9-81ED-4DB2-BD59-A6C34878D82A}">
                    <a16:rowId xmlns:a16="http://schemas.microsoft.com/office/drawing/2014/main" val="2505927438"/>
                  </a:ext>
                </a:extLst>
              </a:tr>
              <a:tr h="683284">
                <a:tc>
                  <a:txBody>
                    <a:bodyPr/>
                    <a:lstStyle/>
                    <a:p>
                      <a:pPr rtl="0" fontAlgn="base"/>
                      <a:r>
                        <a:rPr lang="de-DE" sz="1800" b="0" i="0" u="sng" kern="1200">
                          <a:solidFill>
                            <a:schemeClr val="bg1"/>
                          </a:solidFill>
                          <a:effectLst/>
                          <a:latin typeface="+mn-lt"/>
                          <a:ea typeface="+mn-ea"/>
                          <a:cs typeface="+mn-cs"/>
                        </a:rPr>
                        <a:t>Daten:</a:t>
                      </a:r>
                      <a:r>
                        <a:rPr lang="de-DE" sz="1800" b="0" i="0" kern="1200">
                          <a:solidFill>
                            <a:schemeClr val="bg1"/>
                          </a:solidFill>
                          <a:effectLst/>
                          <a:latin typeface="+mn-lt"/>
                          <a:ea typeface="+mn-ea"/>
                          <a:cs typeface="+mn-cs"/>
                        </a:rPr>
                        <a:t>  </a:t>
                      </a:r>
                    </a:p>
                    <a:p>
                      <a:pPr rtl="0" fontAlgn="base"/>
                      <a:r>
                        <a:rPr lang="de-DE" sz="1800" b="0" i="0" kern="1200">
                          <a:solidFill>
                            <a:schemeClr val="bg1"/>
                          </a:solidFill>
                          <a:effectLst/>
                          <a:latin typeface="+mn-lt"/>
                          <a:ea typeface="+mn-ea"/>
                          <a:cs typeface="+mn-cs"/>
                        </a:rPr>
                        <a:t>- [LED]: Zustand (Licht an oder aus) </a:t>
                      </a:r>
                      <a:endParaRPr lang="de-DE">
                        <a:solidFill>
                          <a:schemeClr val="bg1"/>
                        </a:solidFill>
                      </a:endParaRPr>
                    </a:p>
                  </a:txBody>
                  <a:tcPr>
                    <a:noFill/>
                  </a:tcPr>
                </a:tc>
                <a:tc rowSpan="2">
                  <a:txBody>
                    <a:bodyPr/>
                    <a:lstStyle/>
                    <a:p>
                      <a:pPr rtl="0" fontAlgn="base"/>
                      <a:r>
                        <a:rPr lang="de-DE" sz="1800" b="0" i="0" u="sng" kern="1200">
                          <a:solidFill>
                            <a:schemeClr val="bg1"/>
                          </a:solidFill>
                          <a:effectLst/>
                          <a:latin typeface="+mn-lt"/>
                          <a:ea typeface="+mn-ea"/>
                          <a:cs typeface="+mn-cs"/>
                        </a:rPr>
                        <a:t>Events + technische Programmabläufe:</a:t>
                      </a:r>
                      <a:r>
                        <a:rPr lang="de-DE" sz="1800" b="0" i="0" kern="1200">
                          <a:solidFill>
                            <a:schemeClr val="bg1"/>
                          </a:solidFill>
                          <a:effectLst/>
                          <a:latin typeface="+mn-lt"/>
                          <a:ea typeface="+mn-ea"/>
                          <a:cs typeface="+mn-cs"/>
                        </a:rPr>
                        <a:t> </a:t>
                      </a:r>
                    </a:p>
                    <a:p>
                      <a:pPr rtl="0" fontAlgn="base"/>
                      <a:r>
                        <a:rPr lang="de-DE" sz="1800" b="0" i="0" kern="1200">
                          <a:solidFill>
                            <a:schemeClr val="bg1"/>
                          </a:solidFill>
                          <a:effectLst/>
                          <a:latin typeface="+mn-lt"/>
                          <a:ea typeface="+mn-ea"/>
                          <a:cs typeface="+mn-cs"/>
                        </a:rPr>
                        <a:t>- [LED]: Wenn [Command] Zustand geändert wurde, dann wird der Lichtzustand geändert</a:t>
                      </a:r>
                      <a:endParaRPr lang="de-DE">
                        <a:solidFill>
                          <a:schemeClr val="bg1"/>
                        </a:solidFill>
                      </a:endParaRPr>
                    </a:p>
                  </a:txBody>
                  <a:tcPr>
                    <a:noFill/>
                  </a:tcPr>
                </a:tc>
                <a:extLst>
                  <a:ext uri="{0D108BD9-81ED-4DB2-BD59-A6C34878D82A}">
                    <a16:rowId xmlns:a16="http://schemas.microsoft.com/office/drawing/2014/main" val="1572238822"/>
                  </a:ext>
                </a:extLst>
              </a:tr>
              <a:tr h="0">
                <a:tc>
                  <a:txBody>
                    <a:bodyPr/>
                    <a:lstStyle/>
                    <a:p>
                      <a:pPr rtl="0" fontAlgn="base"/>
                      <a:r>
                        <a:rPr lang="de-DE" sz="1800" b="0" i="0" u="sng" kern="1200">
                          <a:solidFill>
                            <a:schemeClr val="bg1"/>
                          </a:solidFill>
                          <a:effectLst/>
                          <a:latin typeface="+mn-lt"/>
                          <a:ea typeface="+mn-ea"/>
                          <a:cs typeface="+mn-cs"/>
                        </a:rPr>
                        <a:t>M2M-Kommunikation:</a:t>
                      </a:r>
                      <a:r>
                        <a:rPr lang="de-DE" sz="1800" b="0" i="0" kern="1200">
                          <a:solidFill>
                            <a:schemeClr val="bg1"/>
                          </a:solidFill>
                          <a:effectLst/>
                          <a:latin typeface="+mn-lt"/>
                          <a:ea typeface="+mn-ea"/>
                          <a:cs typeface="+mn-cs"/>
                        </a:rPr>
                        <a:t> </a:t>
                      </a:r>
                    </a:p>
                    <a:p>
                      <a:pPr rtl="0" fontAlgn="base"/>
                      <a:r>
                        <a:rPr lang="de-DE" sz="1800" b="0" i="0" kern="1200">
                          <a:solidFill>
                            <a:schemeClr val="bg1"/>
                          </a:solidFill>
                          <a:effectLst/>
                          <a:latin typeface="+mn-lt"/>
                          <a:ea typeface="+mn-ea"/>
                          <a:cs typeface="+mn-cs"/>
                        </a:rPr>
                        <a:t>- [REST-API]: HTTP (Token zur Authentifizierung) </a:t>
                      </a:r>
                    </a:p>
                    <a:p>
                      <a:endParaRPr lang="de-DE">
                        <a:solidFill>
                          <a:schemeClr val="bg1"/>
                        </a:solidFill>
                      </a:endParaRPr>
                    </a:p>
                  </a:txBody>
                  <a:tcPr>
                    <a:noFill/>
                  </a:tcPr>
                </a:tc>
                <a:tc vMerge="1">
                  <a:txBody>
                    <a:bodyPr/>
                    <a:lstStyle/>
                    <a:p>
                      <a:endParaRPr lang="de-DE"/>
                    </a:p>
                  </a:txBody>
                  <a:tcPr/>
                </a:tc>
                <a:extLst>
                  <a:ext uri="{0D108BD9-81ED-4DB2-BD59-A6C34878D82A}">
                    <a16:rowId xmlns:a16="http://schemas.microsoft.com/office/drawing/2014/main" val="70794444"/>
                  </a:ext>
                </a:extLst>
              </a:tr>
            </a:tbl>
          </a:graphicData>
        </a:graphic>
      </p:graphicFrame>
    </p:spTree>
    <p:extLst>
      <p:ext uri="{BB962C8B-B14F-4D97-AF65-F5344CB8AC3E}">
        <p14:creationId xmlns:p14="http://schemas.microsoft.com/office/powerpoint/2010/main" val="3780923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8162B"/>
        </a:solidFill>
        <a:effectLst/>
      </p:bgPr>
    </p:bg>
    <p:spTree>
      <p:nvGrpSpPr>
        <p:cNvPr id="1" name="">
          <a:extLst>
            <a:ext uri="{FF2B5EF4-FFF2-40B4-BE49-F238E27FC236}">
              <a16:creationId xmlns:a16="http://schemas.microsoft.com/office/drawing/2014/main" id="{B3FE58C6-F9E6-0022-14FB-BB03FDE5CFB9}"/>
            </a:ext>
          </a:extLst>
        </p:cNvPr>
        <p:cNvGrpSpPr/>
        <p:nvPr/>
      </p:nvGrpSpPr>
      <p:grpSpPr>
        <a:xfrm>
          <a:off x="0" y="0"/>
          <a:ext cx="0" cy="0"/>
          <a:chOff x="0" y="0"/>
          <a:chExt cx="0" cy="0"/>
        </a:xfrm>
      </p:grpSpPr>
      <p:sp>
        <p:nvSpPr>
          <p:cNvPr id="7" name="Titel 4">
            <a:extLst>
              <a:ext uri="{FF2B5EF4-FFF2-40B4-BE49-F238E27FC236}">
                <a16:creationId xmlns:a16="http://schemas.microsoft.com/office/drawing/2014/main" id="{A92CC1B9-0372-81C8-8EAD-4A36EF792E29}"/>
              </a:ext>
            </a:extLst>
          </p:cNvPr>
          <p:cNvSpPr>
            <a:spLocks noGrp="1"/>
          </p:cNvSpPr>
          <p:nvPr>
            <p:ph type="title"/>
          </p:nvPr>
        </p:nvSpPr>
        <p:spPr>
          <a:xfrm>
            <a:off x="7709807" y="460375"/>
            <a:ext cx="10515600" cy="1325563"/>
          </a:xfrm>
        </p:spPr>
        <p:txBody>
          <a:bodyPr/>
          <a:lstStyle/>
          <a:p>
            <a:r>
              <a:rPr lang="de-DE" sz="4800">
                <a:solidFill>
                  <a:schemeClr val="bg1"/>
                </a:solidFill>
                <a:latin typeface="ADLaM Display"/>
                <a:ea typeface="ADLaM Display"/>
                <a:cs typeface="ADLaM Display"/>
              </a:rPr>
              <a:t>Code</a:t>
            </a:r>
            <a:endParaRPr lang="de-DE"/>
          </a:p>
        </p:txBody>
      </p:sp>
      <p:sp>
        <p:nvSpPr>
          <p:cNvPr id="6" name="Inhaltsplatzhalter 2">
            <a:extLst>
              <a:ext uri="{FF2B5EF4-FFF2-40B4-BE49-F238E27FC236}">
                <a16:creationId xmlns:a16="http://schemas.microsoft.com/office/drawing/2014/main" id="{DA4B6B33-6A68-B77D-C064-1864822B8D13}"/>
              </a:ext>
            </a:extLst>
          </p:cNvPr>
          <p:cNvSpPr txBox="1">
            <a:spLocks/>
          </p:cNvSpPr>
          <p:nvPr/>
        </p:nvSpPr>
        <p:spPr>
          <a:xfrm>
            <a:off x="7766544" y="1649804"/>
            <a:ext cx="2988377" cy="468615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600">
                <a:solidFill>
                  <a:schemeClr val="bg1"/>
                </a:solidFill>
                <a:ea typeface="+mn-lt"/>
                <a:cs typeface="+mn-lt"/>
              </a:rPr>
              <a:t>Über </a:t>
            </a:r>
            <a:r>
              <a:rPr lang="de-DE" sz="2600" err="1">
                <a:solidFill>
                  <a:schemeClr val="bg1"/>
                </a:solidFill>
                <a:ea typeface="+mn-lt"/>
                <a:cs typeface="+mn-lt"/>
              </a:rPr>
              <a:t>callback</a:t>
            </a:r>
            <a:r>
              <a:rPr lang="de-DE" sz="2600">
                <a:solidFill>
                  <a:schemeClr val="bg1"/>
                </a:solidFill>
                <a:ea typeface="+mn-lt"/>
                <a:cs typeface="+mn-lt"/>
              </a:rPr>
              <a:t> wird geprüft, welchen Zustand die abgefragten Variablen im </a:t>
            </a:r>
            <a:r>
              <a:rPr lang="de-DE" sz="2600" err="1">
                <a:solidFill>
                  <a:schemeClr val="bg1"/>
                </a:solidFill>
                <a:ea typeface="+mn-lt"/>
                <a:cs typeface="+mn-lt"/>
              </a:rPr>
              <a:t>IoBroker</a:t>
            </a:r>
            <a:r>
              <a:rPr lang="de-DE" sz="2600">
                <a:solidFill>
                  <a:schemeClr val="bg1"/>
                </a:solidFill>
                <a:ea typeface="+mn-lt"/>
                <a:cs typeface="+mn-lt"/>
              </a:rPr>
              <a:t> haben und demnach die LED und der Schrittmotor gesteuert.</a:t>
            </a:r>
            <a:endParaRPr lang="de-DE">
              <a:solidFill>
                <a:schemeClr val="bg1"/>
              </a:solidFill>
            </a:endParaRPr>
          </a:p>
        </p:txBody>
      </p:sp>
      <p:pic>
        <p:nvPicPr>
          <p:cNvPr id="2" name="Grafik 1" descr="Ein Bild, das Text, Screenshot, Dokument, Schrift enthält.&#10;&#10;Beschreibung automatisch generiert.">
            <a:extLst>
              <a:ext uri="{FF2B5EF4-FFF2-40B4-BE49-F238E27FC236}">
                <a16:creationId xmlns:a16="http://schemas.microsoft.com/office/drawing/2014/main" id="{CC19544C-4B02-66C4-0185-F4170D8CAAC8}"/>
              </a:ext>
            </a:extLst>
          </p:cNvPr>
          <p:cNvPicPr>
            <a:picLocks noChangeAspect="1"/>
          </p:cNvPicPr>
          <p:nvPr/>
        </p:nvPicPr>
        <p:blipFill>
          <a:blip r:embed="rId2"/>
          <a:stretch>
            <a:fillRect/>
          </a:stretch>
        </p:blipFill>
        <p:spPr>
          <a:xfrm>
            <a:off x="157906" y="283028"/>
            <a:ext cx="7120494" cy="6149067"/>
          </a:xfrm>
          <a:prstGeom prst="rect">
            <a:avLst/>
          </a:prstGeom>
        </p:spPr>
      </p:pic>
    </p:spTree>
    <p:extLst>
      <p:ext uri="{BB962C8B-B14F-4D97-AF65-F5344CB8AC3E}">
        <p14:creationId xmlns:p14="http://schemas.microsoft.com/office/powerpoint/2010/main" val="971563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8162B"/>
        </a:solidFill>
        <a:effectLst/>
      </p:bgPr>
    </p:bg>
    <p:spTree>
      <p:nvGrpSpPr>
        <p:cNvPr id="1" name=""/>
        <p:cNvGrpSpPr/>
        <p:nvPr/>
      </p:nvGrpSpPr>
      <p:grpSpPr>
        <a:xfrm>
          <a:off x="0" y="0"/>
          <a:ext cx="0" cy="0"/>
          <a:chOff x="0" y="0"/>
          <a:chExt cx="0" cy="0"/>
        </a:xfrm>
      </p:grpSpPr>
      <p:grpSp>
        <p:nvGrpSpPr>
          <p:cNvPr id="34" name="Gruppieren 33">
            <a:extLst>
              <a:ext uri="{FF2B5EF4-FFF2-40B4-BE49-F238E27FC236}">
                <a16:creationId xmlns:a16="http://schemas.microsoft.com/office/drawing/2014/main" id="{92D80D64-E6E0-9A0E-FCE5-9DD1439B3CF3}"/>
              </a:ext>
            </a:extLst>
          </p:cNvPr>
          <p:cNvGrpSpPr/>
          <p:nvPr/>
        </p:nvGrpSpPr>
        <p:grpSpPr>
          <a:xfrm>
            <a:off x="196771" y="-868100"/>
            <a:ext cx="12612543" cy="8862349"/>
            <a:chOff x="196771" y="-868100"/>
            <a:chExt cx="12612543" cy="8862349"/>
          </a:xfrm>
          <a:blipFill>
            <a:blip r:embed="rId2"/>
            <a:stretch>
              <a:fillRect/>
            </a:stretch>
          </a:blipFill>
        </p:grpSpPr>
        <p:sp>
          <p:nvSpPr>
            <p:cNvPr id="4" name="Sechseck 3">
              <a:extLst>
                <a:ext uri="{FF2B5EF4-FFF2-40B4-BE49-F238E27FC236}">
                  <a16:creationId xmlns:a16="http://schemas.microsoft.com/office/drawing/2014/main" id="{D8E30ABD-3C9C-9DC6-8CA9-5C1DDEEEA859}"/>
                </a:ext>
              </a:extLst>
            </p:cNvPr>
            <p:cNvSpPr/>
            <p:nvPr/>
          </p:nvSpPr>
          <p:spPr>
            <a:xfrm>
              <a:off x="5251048" y="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Sechseck 4">
              <a:extLst>
                <a:ext uri="{FF2B5EF4-FFF2-40B4-BE49-F238E27FC236}">
                  <a16:creationId xmlns:a16="http://schemas.microsoft.com/office/drawing/2014/main" id="{67142219-5825-543F-D566-8AF16347D2AD}"/>
                </a:ext>
              </a:extLst>
            </p:cNvPr>
            <p:cNvSpPr/>
            <p:nvPr/>
          </p:nvSpPr>
          <p:spPr>
            <a:xfrm>
              <a:off x="5245261" y="1622385"/>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Sechseck 5">
              <a:extLst>
                <a:ext uri="{FF2B5EF4-FFF2-40B4-BE49-F238E27FC236}">
                  <a16:creationId xmlns:a16="http://schemas.microsoft.com/office/drawing/2014/main" id="{E0F08763-DCD7-C232-EE54-0733C6DDF664}"/>
                </a:ext>
              </a:extLst>
            </p:cNvPr>
            <p:cNvSpPr/>
            <p:nvPr/>
          </p:nvSpPr>
          <p:spPr>
            <a:xfrm>
              <a:off x="5245261" y="324477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Sechseck 6">
              <a:extLst>
                <a:ext uri="{FF2B5EF4-FFF2-40B4-BE49-F238E27FC236}">
                  <a16:creationId xmlns:a16="http://schemas.microsoft.com/office/drawing/2014/main" id="{9FE73D2D-589C-72DF-B262-C695EB47A410}"/>
                </a:ext>
              </a:extLst>
            </p:cNvPr>
            <p:cNvSpPr/>
            <p:nvPr/>
          </p:nvSpPr>
          <p:spPr>
            <a:xfrm>
              <a:off x="5245261" y="4867155"/>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echseck 7">
              <a:extLst>
                <a:ext uri="{FF2B5EF4-FFF2-40B4-BE49-F238E27FC236}">
                  <a16:creationId xmlns:a16="http://schemas.microsoft.com/office/drawing/2014/main" id="{C864E259-754A-E74F-37CE-0BF85C16CF9A}"/>
                </a:ext>
              </a:extLst>
            </p:cNvPr>
            <p:cNvSpPr/>
            <p:nvPr/>
          </p:nvSpPr>
          <p:spPr>
            <a:xfrm>
              <a:off x="5195104" y="648954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Sechseck 8">
              <a:extLst>
                <a:ext uri="{FF2B5EF4-FFF2-40B4-BE49-F238E27FC236}">
                  <a16:creationId xmlns:a16="http://schemas.microsoft.com/office/drawing/2014/main" id="{0D31D87D-B2F8-877D-7835-5B6FF531D773}"/>
                </a:ext>
              </a:extLst>
            </p:cNvPr>
            <p:cNvSpPr/>
            <p:nvPr/>
          </p:nvSpPr>
          <p:spPr>
            <a:xfrm>
              <a:off x="6711387" y="752354"/>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Sechseck 9">
              <a:extLst>
                <a:ext uri="{FF2B5EF4-FFF2-40B4-BE49-F238E27FC236}">
                  <a16:creationId xmlns:a16="http://schemas.microsoft.com/office/drawing/2014/main" id="{3005025E-45C9-1E5E-6EC7-DB41CE61A155}"/>
                </a:ext>
              </a:extLst>
            </p:cNvPr>
            <p:cNvSpPr/>
            <p:nvPr/>
          </p:nvSpPr>
          <p:spPr>
            <a:xfrm>
              <a:off x="6711387" y="-86810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Sechseck 10">
              <a:extLst>
                <a:ext uri="{FF2B5EF4-FFF2-40B4-BE49-F238E27FC236}">
                  <a16:creationId xmlns:a16="http://schemas.microsoft.com/office/drawing/2014/main" id="{AE14B2F8-B66E-5881-E872-2414F6B8DE3D}"/>
                </a:ext>
              </a:extLst>
            </p:cNvPr>
            <p:cNvSpPr/>
            <p:nvPr/>
          </p:nvSpPr>
          <p:spPr>
            <a:xfrm>
              <a:off x="6711387" y="2374739"/>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Sechseck 11">
              <a:extLst>
                <a:ext uri="{FF2B5EF4-FFF2-40B4-BE49-F238E27FC236}">
                  <a16:creationId xmlns:a16="http://schemas.microsoft.com/office/drawing/2014/main" id="{092B4750-040F-4E1B-04F7-146C6AD63FC8}"/>
                </a:ext>
              </a:extLst>
            </p:cNvPr>
            <p:cNvSpPr/>
            <p:nvPr/>
          </p:nvSpPr>
          <p:spPr>
            <a:xfrm>
              <a:off x="6711387" y="3997124"/>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Sechseck 12">
              <a:extLst>
                <a:ext uri="{FF2B5EF4-FFF2-40B4-BE49-F238E27FC236}">
                  <a16:creationId xmlns:a16="http://schemas.microsoft.com/office/drawing/2014/main" id="{4C2F2B52-8416-2063-F10B-5621581920F1}"/>
                </a:ext>
              </a:extLst>
            </p:cNvPr>
            <p:cNvSpPr/>
            <p:nvPr/>
          </p:nvSpPr>
          <p:spPr>
            <a:xfrm>
              <a:off x="6711387" y="5619509"/>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Sechseck 13">
              <a:extLst>
                <a:ext uri="{FF2B5EF4-FFF2-40B4-BE49-F238E27FC236}">
                  <a16:creationId xmlns:a16="http://schemas.microsoft.com/office/drawing/2014/main" id="{CAD82123-BF43-DCA2-DE27-37F2D9843D9A}"/>
                </a:ext>
              </a:extLst>
            </p:cNvPr>
            <p:cNvSpPr/>
            <p:nvPr/>
          </p:nvSpPr>
          <p:spPr>
            <a:xfrm>
              <a:off x="8179442" y="-1"/>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Sechseck 14">
              <a:extLst>
                <a:ext uri="{FF2B5EF4-FFF2-40B4-BE49-F238E27FC236}">
                  <a16:creationId xmlns:a16="http://schemas.microsoft.com/office/drawing/2014/main" id="{30A3D193-2891-E220-EF78-1507B4467AEE}"/>
                </a:ext>
              </a:extLst>
            </p:cNvPr>
            <p:cNvSpPr/>
            <p:nvPr/>
          </p:nvSpPr>
          <p:spPr>
            <a:xfrm>
              <a:off x="8179442" y="1622384"/>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Sechseck 15">
              <a:extLst>
                <a:ext uri="{FF2B5EF4-FFF2-40B4-BE49-F238E27FC236}">
                  <a16:creationId xmlns:a16="http://schemas.microsoft.com/office/drawing/2014/main" id="{E5B59771-0F93-076C-38C1-646734F28691}"/>
                </a:ext>
              </a:extLst>
            </p:cNvPr>
            <p:cNvSpPr/>
            <p:nvPr/>
          </p:nvSpPr>
          <p:spPr>
            <a:xfrm>
              <a:off x="8179442" y="3244769"/>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Sechseck 16">
              <a:extLst>
                <a:ext uri="{FF2B5EF4-FFF2-40B4-BE49-F238E27FC236}">
                  <a16:creationId xmlns:a16="http://schemas.microsoft.com/office/drawing/2014/main" id="{E8C24902-FA20-8A6B-A227-702FC7CC103A}"/>
                </a:ext>
              </a:extLst>
            </p:cNvPr>
            <p:cNvSpPr/>
            <p:nvPr/>
          </p:nvSpPr>
          <p:spPr>
            <a:xfrm>
              <a:off x="8177513" y="4867154"/>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Sechseck 17">
              <a:extLst>
                <a:ext uri="{FF2B5EF4-FFF2-40B4-BE49-F238E27FC236}">
                  <a16:creationId xmlns:a16="http://schemas.microsoft.com/office/drawing/2014/main" id="{28E83A6F-F405-A178-E765-0573BB2AED33}"/>
                </a:ext>
              </a:extLst>
            </p:cNvPr>
            <p:cNvSpPr/>
            <p:nvPr/>
          </p:nvSpPr>
          <p:spPr>
            <a:xfrm>
              <a:off x="8177513" y="648954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Sechseck 18">
              <a:extLst>
                <a:ext uri="{FF2B5EF4-FFF2-40B4-BE49-F238E27FC236}">
                  <a16:creationId xmlns:a16="http://schemas.microsoft.com/office/drawing/2014/main" id="{06C9F1B0-6861-32AB-7FE9-F3874F331E45}"/>
                </a:ext>
              </a:extLst>
            </p:cNvPr>
            <p:cNvSpPr/>
            <p:nvPr/>
          </p:nvSpPr>
          <p:spPr>
            <a:xfrm>
              <a:off x="9639781" y="-86810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Sechseck 19">
              <a:extLst>
                <a:ext uri="{FF2B5EF4-FFF2-40B4-BE49-F238E27FC236}">
                  <a16:creationId xmlns:a16="http://schemas.microsoft.com/office/drawing/2014/main" id="{79928317-5AA6-365E-E9AE-68A069D01306}"/>
                </a:ext>
              </a:extLst>
            </p:cNvPr>
            <p:cNvSpPr/>
            <p:nvPr/>
          </p:nvSpPr>
          <p:spPr>
            <a:xfrm>
              <a:off x="9639781" y="752354"/>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Sechseck 20">
              <a:extLst>
                <a:ext uri="{FF2B5EF4-FFF2-40B4-BE49-F238E27FC236}">
                  <a16:creationId xmlns:a16="http://schemas.microsoft.com/office/drawing/2014/main" id="{0D204211-EE64-2E0D-AF5B-FEE1C13CBFBD}"/>
                </a:ext>
              </a:extLst>
            </p:cNvPr>
            <p:cNvSpPr/>
            <p:nvPr/>
          </p:nvSpPr>
          <p:spPr>
            <a:xfrm>
              <a:off x="9647497" y="2374739"/>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Sechseck 21">
              <a:extLst>
                <a:ext uri="{FF2B5EF4-FFF2-40B4-BE49-F238E27FC236}">
                  <a16:creationId xmlns:a16="http://schemas.microsoft.com/office/drawing/2014/main" id="{A1DD0A90-3438-C784-886A-C9ABBEA30429}"/>
                </a:ext>
              </a:extLst>
            </p:cNvPr>
            <p:cNvSpPr/>
            <p:nvPr/>
          </p:nvSpPr>
          <p:spPr>
            <a:xfrm>
              <a:off x="9647497" y="3995193"/>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Sechseck 22">
              <a:extLst>
                <a:ext uri="{FF2B5EF4-FFF2-40B4-BE49-F238E27FC236}">
                  <a16:creationId xmlns:a16="http://schemas.microsoft.com/office/drawing/2014/main" id="{C7155A20-3002-DAB9-46C1-222255414225}"/>
                </a:ext>
              </a:extLst>
            </p:cNvPr>
            <p:cNvSpPr/>
            <p:nvPr/>
          </p:nvSpPr>
          <p:spPr>
            <a:xfrm>
              <a:off x="9647497" y="5615647"/>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Sechseck 23">
              <a:extLst>
                <a:ext uri="{FF2B5EF4-FFF2-40B4-BE49-F238E27FC236}">
                  <a16:creationId xmlns:a16="http://schemas.microsoft.com/office/drawing/2014/main" id="{99637E91-6D35-2535-DB1B-BA85A357A99A}"/>
                </a:ext>
              </a:extLst>
            </p:cNvPr>
            <p:cNvSpPr/>
            <p:nvPr/>
          </p:nvSpPr>
          <p:spPr>
            <a:xfrm>
              <a:off x="11107836" y="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Sechseck 24">
              <a:extLst>
                <a:ext uri="{FF2B5EF4-FFF2-40B4-BE49-F238E27FC236}">
                  <a16:creationId xmlns:a16="http://schemas.microsoft.com/office/drawing/2014/main" id="{C7AA2233-983D-C675-F94F-B79C227E7373}"/>
                </a:ext>
              </a:extLst>
            </p:cNvPr>
            <p:cNvSpPr/>
            <p:nvPr/>
          </p:nvSpPr>
          <p:spPr>
            <a:xfrm>
              <a:off x="11107836" y="1616591"/>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Sechseck 25">
              <a:extLst>
                <a:ext uri="{FF2B5EF4-FFF2-40B4-BE49-F238E27FC236}">
                  <a16:creationId xmlns:a16="http://schemas.microsoft.com/office/drawing/2014/main" id="{599E0A2D-AD35-0DE5-629D-E4C64FCCA524}"/>
                </a:ext>
              </a:extLst>
            </p:cNvPr>
            <p:cNvSpPr/>
            <p:nvPr/>
          </p:nvSpPr>
          <p:spPr>
            <a:xfrm>
              <a:off x="11107836" y="3242838"/>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Sechseck 26">
              <a:extLst>
                <a:ext uri="{FF2B5EF4-FFF2-40B4-BE49-F238E27FC236}">
                  <a16:creationId xmlns:a16="http://schemas.microsoft.com/office/drawing/2014/main" id="{89DAC1DD-808D-B702-EC41-EB74942A4FE7}"/>
                </a:ext>
              </a:extLst>
            </p:cNvPr>
            <p:cNvSpPr/>
            <p:nvPr/>
          </p:nvSpPr>
          <p:spPr>
            <a:xfrm>
              <a:off x="11107836" y="6483746"/>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Sechseck 27">
              <a:extLst>
                <a:ext uri="{FF2B5EF4-FFF2-40B4-BE49-F238E27FC236}">
                  <a16:creationId xmlns:a16="http://schemas.microsoft.com/office/drawing/2014/main" id="{E1B8AAA2-DC7F-6865-769C-1400B4E4DAF5}"/>
                </a:ext>
              </a:extLst>
            </p:cNvPr>
            <p:cNvSpPr/>
            <p:nvPr/>
          </p:nvSpPr>
          <p:spPr>
            <a:xfrm>
              <a:off x="11107836" y="4863292"/>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Sechseck 29">
              <a:extLst>
                <a:ext uri="{FF2B5EF4-FFF2-40B4-BE49-F238E27FC236}">
                  <a16:creationId xmlns:a16="http://schemas.microsoft.com/office/drawing/2014/main" id="{AB483305-C66D-41DE-E461-858ABCE50155}"/>
                </a:ext>
              </a:extLst>
            </p:cNvPr>
            <p:cNvSpPr/>
            <p:nvPr/>
          </p:nvSpPr>
          <p:spPr>
            <a:xfrm>
              <a:off x="3609373" y="5615646"/>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Sechseck 30">
              <a:extLst>
                <a:ext uri="{FF2B5EF4-FFF2-40B4-BE49-F238E27FC236}">
                  <a16:creationId xmlns:a16="http://schemas.microsoft.com/office/drawing/2014/main" id="{7B55DD1F-3EC2-21E8-1900-060138DB37F2}"/>
                </a:ext>
              </a:extLst>
            </p:cNvPr>
            <p:cNvSpPr/>
            <p:nvPr/>
          </p:nvSpPr>
          <p:spPr>
            <a:xfrm>
              <a:off x="1865454" y="636800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Sechseck 31">
              <a:extLst>
                <a:ext uri="{FF2B5EF4-FFF2-40B4-BE49-F238E27FC236}">
                  <a16:creationId xmlns:a16="http://schemas.microsoft.com/office/drawing/2014/main" id="{004BBE55-40A5-63EB-0CCC-31A92E3DABE4}"/>
                </a:ext>
              </a:extLst>
            </p:cNvPr>
            <p:cNvSpPr/>
            <p:nvPr/>
          </p:nvSpPr>
          <p:spPr>
            <a:xfrm>
              <a:off x="196771" y="521053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6" name="Textfeld 35">
            <a:extLst>
              <a:ext uri="{FF2B5EF4-FFF2-40B4-BE49-F238E27FC236}">
                <a16:creationId xmlns:a16="http://schemas.microsoft.com/office/drawing/2014/main" id="{2E56BA91-4A5F-3CFF-4CE9-CEFA534AEC2D}"/>
              </a:ext>
            </a:extLst>
          </p:cNvPr>
          <p:cNvSpPr txBox="1"/>
          <p:nvPr/>
        </p:nvSpPr>
        <p:spPr>
          <a:xfrm>
            <a:off x="0" y="481296"/>
            <a:ext cx="5439747" cy="830997"/>
          </a:xfrm>
          <a:prstGeom prst="rect">
            <a:avLst/>
          </a:prstGeom>
          <a:noFill/>
        </p:spPr>
        <p:txBody>
          <a:bodyPr wrap="square" rtlCol="0">
            <a:spAutoFit/>
          </a:bodyPr>
          <a:lstStyle/>
          <a:p>
            <a:pPr algn="ctr"/>
            <a:r>
              <a:rPr lang="de-DE" sz="4800">
                <a:solidFill>
                  <a:schemeClr val="bg1"/>
                </a:solidFill>
                <a:latin typeface="ADLaM Display" panose="02010000000000000000" pitchFamily="2" charset="0"/>
                <a:ea typeface="ADLaM Display" panose="02010000000000000000" pitchFamily="2" charset="0"/>
                <a:cs typeface="ADLaM Display" panose="02010000000000000000" pitchFamily="2" charset="0"/>
              </a:rPr>
              <a:t>LÖSUNG</a:t>
            </a:r>
          </a:p>
        </p:txBody>
      </p:sp>
      <mc:AlternateContent xmlns:mc="http://schemas.openxmlformats.org/markup-compatibility/2006">
        <mc:Choice xmlns:am3d="http://schemas.microsoft.com/office/drawing/2017/model3d" Requires="am3d">
          <p:graphicFrame>
            <p:nvGraphicFramePr>
              <p:cNvPr id="2" name="3D-Modell 1" descr="Laptop Computer">
                <a:extLst>
                  <a:ext uri="{FF2B5EF4-FFF2-40B4-BE49-F238E27FC236}">
                    <a16:creationId xmlns:a16="http://schemas.microsoft.com/office/drawing/2014/main" id="{D5A823A6-25E6-7993-0F58-A9D1BAB3CA5F}"/>
                  </a:ext>
                </a:extLst>
              </p:cNvPr>
              <p:cNvGraphicFramePr>
                <a:graphicFrameLocks noChangeAspect="1"/>
              </p:cNvGraphicFramePr>
              <p:nvPr>
                <p:extLst>
                  <p:ext uri="{D42A27DB-BD31-4B8C-83A1-F6EECF244321}">
                    <p14:modId xmlns:p14="http://schemas.microsoft.com/office/powerpoint/2010/main" val="1483608060"/>
                  </p:ext>
                </p:extLst>
              </p:nvPr>
            </p:nvGraphicFramePr>
            <p:xfrm>
              <a:off x="506548" y="-507631"/>
              <a:ext cx="11178903" cy="7365631"/>
            </p:xfrm>
            <a:graphic>
              <a:graphicData uri="http://schemas.microsoft.com/office/drawing/2017/model3d">
                <am3d:model3d r:embed="rId3">
                  <am3d:spPr>
                    <a:xfrm>
                      <a:off x="0" y="0"/>
                      <a:ext cx="11178903" cy="7365631"/>
                    </a:xfrm>
                    <a:prstGeom prst="rect">
                      <a:avLst/>
                    </a:prstGeom>
                  </am3d:spPr>
                  <am3d:camera>
                    <am3d:pos x="0" y="0" z="65422528"/>
                    <am3d:up dx="0" dy="36000000" dz="0"/>
                    <am3d:lookAt x="0" y="0" z="0"/>
                    <am3d:perspective fov="2700000"/>
                  </am3d:camera>
                  <am3d:trans>
                    <am3d:meterPerModelUnit n="3145800" d="1000000"/>
                    <am3d:preTrans dx="-543" dy="-12469323" dz="2456953"/>
                    <am3d:scale>
                      <am3d:sx n="1000000" d="1000000"/>
                      <am3d:sy n="1000000" d="1000000"/>
                      <am3d:sz n="1000000" d="1000000"/>
                    </am3d:scale>
                    <am3d:rot ax="-158761" ay="-41578" az="1921"/>
                    <am3d:postTrans dx="0" dy="0" dz="0"/>
                  </am3d:trans>
                  <am3d:raster rName="Office3DRenderer" rVer="16.0.8326">
                    <am3d:blip r:embed="rId4"/>
                  </am3d:raster>
                  <am3d:objViewport viewportSz="1350266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Modell 1" descr="Laptop Computer">
                <a:extLst>
                  <a:ext uri="{FF2B5EF4-FFF2-40B4-BE49-F238E27FC236}">
                    <a16:creationId xmlns:a16="http://schemas.microsoft.com/office/drawing/2014/main" id="{D5A823A6-25E6-7993-0F58-A9D1BAB3CA5F}"/>
                  </a:ext>
                </a:extLst>
              </p:cNvPr>
              <p:cNvPicPr>
                <a:picLocks noGrp="1" noRot="1" noChangeAspect="1" noMove="1" noResize="1" noEditPoints="1" noAdjustHandles="1" noChangeArrowheads="1" noChangeShapeType="1" noCrop="1"/>
              </p:cNvPicPr>
              <p:nvPr/>
            </p:nvPicPr>
            <p:blipFill>
              <a:blip r:embed="rId4"/>
              <a:stretch>
                <a:fillRect/>
              </a:stretch>
            </p:blipFill>
            <p:spPr>
              <a:xfrm>
                <a:off x="506548" y="-507631"/>
                <a:ext cx="11178903" cy="7365631"/>
              </a:xfrm>
              <a:prstGeom prst="rect">
                <a:avLst/>
              </a:prstGeom>
            </p:spPr>
          </p:pic>
        </mc:Fallback>
      </mc:AlternateContent>
      <p:pic>
        <p:nvPicPr>
          <p:cNvPr id="44" name="Grafik 43">
            <a:extLst>
              <a:ext uri="{FF2B5EF4-FFF2-40B4-BE49-F238E27FC236}">
                <a16:creationId xmlns:a16="http://schemas.microsoft.com/office/drawing/2014/main" id="{A3962171-9912-4E2F-13D0-EDD0A7E9BAE6}"/>
              </a:ext>
            </a:extLst>
          </p:cNvPr>
          <p:cNvPicPr>
            <a:picLocks noChangeAspect="1"/>
          </p:cNvPicPr>
          <p:nvPr/>
        </p:nvPicPr>
        <p:blipFill>
          <a:blip r:embed="rId5"/>
          <a:stretch>
            <a:fillRect/>
          </a:stretch>
        </p:blipFill>
        <p:spPr>
          <a:xfrm>
            <a:off x="2600460" y="1083894"/>
            <a:ext cx="7052478" cy="3900204"/>
          </a:xfrm>
          <a:prstGeom prst="rect">
            <a:avLst/>
          </a:prstGeom>
        </p:spPr>
      </p:pic>
    </p:spTree>
    <p:extLst>
      <p:ext uri="{BB962C8B-B14F-4D97-AF65-F5344CB8AC3E}">
        <p14:creationId xmlns:p14="http://schemas.microsoft.com/office/powerpoint/2010/main" val="707144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8162B"/>
        </a:solidFill>
        <a:effectLst/>
      </p:bgPr>
    </p:bg>
    <p:spTree>
      <p:nvGrpSpPr>
        <p:cNvPr id="1" name="">
          <a:extLst>
            <a:ext uri="{FF2B5EF4-FFF2-40B4-BE49-F238E27FC236}">
              <a16:creationId xmlns:a16="http://schemas.microsoft.com/office/drawing/2014/main" id="{543BC574-6297-8DD2-E67A-1319D2AB66A0}"/>
            </a:ext>
          </a:extLst>
        </p:cNvPr>
        <p:cNvGrpSpPr/>
        <p:nvPr/>
      </p:nvGrpSpPr>
      <p:grpSpPr>
        <a:xfrm>
          <a:off x="0" y="0"/>
          <a:ext cx="0" cy="0"/>
          <a:chOff x="0" y="0"/>
          <a:chExt cx="0" cy="0"/>
        </a:xfrm>
      </p:grpSpPr>
      <p:sp>
        <p:nvSpPr>
          <p:cNvPr id="7" name="Titel 4">
            <a:extLst>
              <a:ext uri="{FF2B5EF4-FFF2-40B4-BE49-F238E27FC236}">
                <a16:creationId xmlns:a16="http://schemas.microsoft.com/office/drawing/2014/main" id="{0CF08B8F-5C7E-E4F9-0042-1560F893B61A}"/>
              </a:ext>
            </a:extLst>
          </p:cNvPr>
          <p:cNvSpPr>
            <a:spLocks noGrp="1"/>
          </p:cNvSpPr>
          <p:nvPr>
            <p:ph type="title"/>
          </p:nvPr>
        </p:nvSpPr>
        <p:spPr>
          <a:xfrm>
            <a:off x="7709807" y="460375"/>
            <a:ext cx="10515600" cy="1325563"/>
          </a:xfrm>
        </p:spPr>
        <p:txBody>
          <a:bodyPr/>
          <a:lstStyle/>
          <a:p>
            <a:r>
              <a:rPr lang="de-DE" sz="4800">
                <a:solidFill>
                  <a:schemeClr val="bg1"/>
                </a:solidFill>
                <a:latin typeface="ADLaM Display"/>
                <a:ea typeface="ADLaM Display"/>
                <a:cs typeface="ADLaM Display"/>
              </a:rPr>
              <a:t>Code</a:t>
            </a:r>
            <a:endParaRPr lang="de-DE"/>
          </a:p>
        </p:txBody>
      </p:sp>
      <p:sp>
        <p:nvSpPr>
          <p:cNvPr id="6" name="Inhaltsplatzhalter 2">
            <a:extLst>
              <a:ext uri="{FF2B5EF4-FFF2-40B4-BE49-F238E27FC236}">
                <a16:creationId xmlns:a16="http://schemas.microsoft.com/office/drawing/2014/main" id="{7AF54D55-5FED-0421-223E-AB1042806903}"/>
              </a:ext>
            </a:extLst>
          </p:cNvPr>
          <p:cNvSpPr txBox="1">
            <a:spLocks/>
          </p:cNvSpPr>
          <p:nvPr/>
        </p:nvSpPr>
        <p:spPr>
          <a:xfrm>
            <a:off x="7766544" y="1649804"/>
            <a:ext cx="2988377" cy="468615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600">
                <a:solidFill>
                  <a:schemeClr val="bg1"/>
                </a:solidFill>
                <a:ea typeface="+mn-lt"/>
                <a:cs typeface="+mn-lt"/>
              </a:rPr>
              <a:t>Über </a:t>
            </a:r>
            <a:r>
              <a:rPr lang="de-DE" sz="2600" err="1">
                <a:solidFill>
                  <a:schemeClr val="bg1"/>
                </a:solidFill>
                <a:ea typeface="+mn-lt"/>
                <a:cs typeface="+mn-lt"/>
              </a:rPr>
              <a:t>callback</a:t>
            </a:r>
            <a:r>
              <a:rPr lang="de-DE" sz="2600">
                <a:solidFill>
                  <a:schemeClr val="bg1"/>
                </a:solidFill>
                <a:ea typeface="+mn-lt"/>
                <a:cs typeface="+mn-lt"/>
              </a:rPr>
              <a:t> wird geprüft, welchen Zustand die abgefragten Variablen im </a:t>
            </a:r>
            <a:r>
              <a:rPr lang="de-DE" sz="2600" err="1">
                <a:solidFill>
                  <a:schemeClr val="bg1"/>
                </a:solidFill>
                <a:ea typeface="+mn-lt"/>
                <a:cs typeface="+mn-lt"/>
              </a:rPr>
              <a:t>IoBroker</a:t>
            </a:r>
            <a:r>
              <a:rPr lang="de-DE" sz="2600">
                <a:solidFill>
                  <a:schemeClr val="bg1"/>
                </a:solidFill>
                <a:ea typeface="+mn-lt"/>
                <a:cs typeface="+mn-lt"/>
              </a:rPr>
              <a:t> haben und demnach die LED und der Schrittmotor gesteuert.</a:t>
            </a:r>
            <a:endParaRPr lang="de-DE">
              <a:solidFill>
                <a:schemeClr val="bg1"/>
              </a:solidFill>
            </a:endParaRPr>
          </a:p>
        </p:txBody>
      </p:sp>
      <p:pic>
        <p:nvPicPr>
          <p:cNvPr id="3" name="Grafik 2" descr="Ein Bild, das Text, Screenshot, Schrift, Zahl enthält.&#10;&#10;Beschreibung automatisch generiert.">
            <a:extLst>
              <a:ext uri="{FF2B5EF4-FFF2-40B4-BE49-F238E27FC236}">
                <a16:creationId xmlns:a16="http://schemas.microsoft.com/office/drawing/2014/main" id="{665FFBDE-4B45-D5BC-F61C-02B5532910D1}"/>
              </a:ext>
            </a:extLst>
          </p:cNvPr>
          <p:cNvPicPr>
            <a:picLocks noChangeAspect="1"/>
          </p:cNvPicPr>
          <p:nvPr/>
        </p:nvPicPr>
        <p:blipFill>
          <a:blip r:embed="rId2"/>
          <a:stretch>
            <a:fillRect/>
          </a:stretch>
        </p:blipFill>
        <p:spPr>
          <a:xfrm>
            <a:off x="280022" y="174171"/>
            <a:ext cx="7087171" cy="6509657"/>
          </a:xfrm>
          <a:prstGeom prst="rect">
            <a:avLst/>
          </a:prstGeom>
        </p:spPr>
      </p:pic>
    </p:spTree>
    <p:extLst>
      <p:ext uri="{BB962C8B-B14F-4D97-AF65-F5344CB8AC3E}">
        <p14:creationId xmlns:p14="http://schemas.microsoft.com/office/powerpoint/2010/main" val="36876430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51429"/>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A5533A-D444-ED84-077F-8BEFBF57BD62}"/>
              </a:ext>
            </a:extLst>
          </p:cNvPr>
          <p:cNvSpPr>
            <a:spLocks noGrp="1"/>
          </p:cNvSpPr>
          <p:nvPr>
            <p:ph type="title"/>
          </p:nvPr>
        </p:nvSpPr>
        <p:spPr/>
        <p:txBody>
          <a:bodyPr/>
          <a:lstStyle/>
          <a:p>
            <a:r>
              <a:rPr lang="de-DE">
                <a:solidFill>
                  <a:schemeClr val="bg1"/>
                </a:solidFill>
                <a:latin typeface="ADLaM Display" panose="02010000000000000000" pitchFamily="2" charset="0"/>
                <a:ea typeface="ADLaM Display" panose="02010000000000000000" pitchFamily="2" charset="0"/>
                <a:cs typeface="ADLaM Display" panose="02010000000000000000" pitchFamily="2" charset="0"/>
              </a:rPr>
              <a:t>Quellen</a:t>
            </a:r>
          </a:p>
        </p:txBody>
      </p:sp>
      <p:sp>
        <p:nvSpPr>
          <p:cNvPr id="3" name="Inhaltsplatzhalter 2">
            <a:extLst>
              <a:ext uri="{FF2B5EF4-FFF2-40B4-BE49-F238E27FC236}">
                <a16:creationId xmlns:a16="http://schemas.microsoft.com/office/drawing/2014/main" id="{3108C671-FC28-D013-DC51-B8173305EB62}"/>
              </a:ext>
            </a:extLst>
          </p:cNvPr>
          <p:cNvSpPr>
            <a:spLocks noGrp="1"/>
          </p:cNvSpPr>
          <p:nvPr>
            <p:ph idx="1"/>
          </p:nvPr>
        </p:nvSpPr>
        <p:spPr/>
        <p:txBody>
          <a:bodyPr/>
          <a:lstStyle/>
          <a:p>
            <a:r>
              <a:rPr lang="de-DE">
                <a:solidFill>
                  <a:schemeClr val="bg1"/>
                </a:solidFill>
              </a:rPr>
              <a:t>Bilder</a:t>
            </a:r>
          </a:p>
          <a:p>
            <a:pPr lvl="1"/>
            <a:r>
              <a:rPr lang="de-DE" sz="1600">
                <a:solidFill>
                  <a:schemeClr val="bg1"/>
                </a:solidFill>
                <a:hlinkClick r:id="rId2"/>
              </a:rPr>
              <a:t>https://www.expert4house.com/de/intelligentes-zuhause/sensoren-und-detektoren/shelly-temperaturfuhler-ds18b20</a:t>
            </a:r>
            <a:endParaRPr lang="de-DE" sz="1600">
              <a:solidFill>
                <a:schemeClr val="bg1"/>
              </a:solidFill>
            </a:endParaRPr>
          </a:p>
          <a:p>
            <a:pPr lvl="1"/>
            <a:r>
              <a:rPr lang="de-DE" sz="1600">
                <a:solidFill>
                  <a:schemeClr val="bg1"/>
                </a:solidFill>
                <a:hlinkClick r:id="rId3"/>
              </a:rPr>
              <a:t>https://funduinoshop.com/elektronische-module/elektromotoren-und-zubehoer/schrittmotoren/schrittmotor-28byj-48-mit-uln2003-treiberplatine</a:t>
            </a:r>
            <a:endParaRPr lang="de-DE" sz="1600">
              <a:solidFill>
                <a:schemeClr val="bg1"/>
              </a:solidFill>
            </a:endParaRPr>
          </a:p>
          <a:p>
            <a:pPr lvl="1"/>
            <a:r>
              <a:rPr lang="de-DE" sz="1600">
                <a:solidFill>
                  <a:schemeClr val="bg1"/>
                </a:solidFill>
                <a:hlinkClick r:id="rId4"/>
              </a:rPr>
              <a:t>https://www.conrad.de/de/p/cree-c503b-bcs-cv0z0461-led-bedrahtet-blau-rund-5-mm-4-8-cd-30-30-ma-3-2-v-1125336.html?hk=SEM&amp;WT.mc_id=google_pla&amp;gad_source=1</a:t>
            </a:r>
            <a:endParaRPr lang="de-DE" sz="1600">
              <a:solidFill>
                <a:schemeClr val="bg1"/>
              </a:solidFill>
            </a:endParaRPr>
          </a:p>
          <a:p>
            <a:pPr lvl="1"/>
            <a:r>
              <a:rPr lang="de-DE" sz="1600">
                <a:solidFill>
                  <a:schemeClr val="bg1"/>
                </a:solidFill>
                <a:hlinkClick r:id="rId5"/>
              </a:rPr>
              <a:t>https://www.reichelt.de/entwicklerboards-ultraschall-abstandssensor-hc-sr04-debo-sen-ultra-p161487.html</a:t>
            </a:r>
            <a:endParaRPr lang="de-DE" sz="1600">
              <a:solidFill>
                <a:schemeClr val="bg1"/>
              </a:solidFill>
            </a:endParaRPr>
          </a:p>
          <a:p>
            <a:pPr lvl="1"/>
            <a:endParaRPr lang="de-DE" sz="1600">
              <a:solidFill>
                <a:schemeClr val="bg1"/>
              </a:solidFill>
            </a:endParaRPr>
          </a:p>
          <a:p>
            <a:pPr lvl="1"/>
            <a:endParaRPr lang="de-DE" sz="1600">
              <a:solidFill>
                <a:schemeClr val="bg1"/>
              </a:solidFill>
            </a:endParaRPr>
          </a:p>
        </p:txBody>
      </p:sp>
    </p:spTree>
    <p:extLst>
      <p:ext uri="{BB962C8B-B14F-4D97-AF65-F5344CB8AC3E}">
        <p14:creationId xmlns:p14="http://schemas.microsoft.com/office/powerpoint/2010/main" val="2286202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8162B"/>
        </a:solidFill>
        <a:effectLst/>
      </p:bgPr>
    </p:bg>
    <p:spTree>
      <p:nvGrpSpPr>
        <p:cNvPr id="1" name=""/>
        <p:cNvGrpSpPr/>
        <p:nvPr/>
      </p:nvGrpSpPr>
      <p:grpSpPr>
        <a:xfrm>
          <a:off x="0" y="0"/>
          <a:ext cx="0" cy="0"/>
          <a:chOff x="0" y="0"/>
          <a:chExt cx="0" cy="0"/>
        </a:xfrm>
      </p:grpSpPr>
      <p:grpSp>
        <p:nvGrpSpPr>
          <p:cNvPr id="66" name="Gruppieren 65">
            <a:extLst>
              <a:ext uri="{FF2B5EF4-FFF2-40B4-BE49-F238E27FC236}">
                <a16:creationId xmlns:a16="http://schemas.microsoft.com/office/drawing/2014/main" id="{D9904CB1-18C0-AA31-BA25-4FBCDB479B69}"/>
              </a:ext>
            </a:extLst>
          </p:cNvPr>
          <p:cNvGrpSpPr/>
          <p:nvPr/>
        </p:nvGrpSpPr>
        <p:grpSpPr>
          <a:xfrm>
            <a:off x="196771" y="-868100"/>
            <a:ext cx="12612543" cy="8862349"/>
            <a:chOff x="196771" y="-868100"/>
            <a:chExt cx="12612543" cy="8862349"/>
          </a:xfrm>
          <a:blipFill>
            <a:blip r:embed="rId2"/>
            <a:stretch>
              <a:fillRect/>
            </a:stretch>
          </a:blipFill>
        </p:grpSpPr>
        <p:sp>
          <p:nvSpPr>
            <p:cNvPr id="67" name="Sechseck 66">
              <a:extLst>
                <a:ext uri="{FF2B5EF4-FFF2-40B4-BE49-F238E27FC236}">
                  <a16:creationId xmlns:a16="http://schemas.microsoft.com/office/drawing/2014/main" id="{D327A5F1-6E5D-05BC-6DE8-78CCB48C155C}"/>
                </a:ext>
              </a:extLst>
            </p:cNvPr>
            <p:cNvSpPr/>
            <p:nvPr/>
          </p:nvSpPr>
          <p:spPr>
            <a:xfrm>
              <a:off x="5251048" y="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Sechseck 67">
              <a:extLst>
                <a:ext uri="{FF2B5EF4-FFF2-40B4-BE49-F238E27FC236}">
                  <a16:creationId xmlns:a16="http://schemas.microsoft.com/office/drawing/2014/main" id="{35AEC7C0-FB5F-B3B3-817F-54082E3F1AB0}"/>
                </a:ext>
              </a:extLst>
            </p:cNvPr>
            <p:cNvSpPr/>
            <p:nvPr/>
          </p:nvSpPr>
          <p:spPr>
            <a:xfrm>
              <a:off x="5245261" y="1622385"/>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Sechseck 68">
              <a:extLst>
                <a:ext uri="{FF2B5EF4-FFF2-40B4-BE49-F238E27FC236}">
                  <a16:creationId xmlns:a16="http://schemas.microsoft.com/office/drawing/2014/main" id="{4CF251AD-717C-5D55-3A79-95D8F4C1B98E}"/>
                </a:ext>
              </a:extLst>
            </p:cNvPr>
            <p:cNvSpPr/>
            <p:nvPr/>
          </p:nvSpPr>
          <p:spPr>
            <a:xfrm>
              <a:off x="5245261" y="324477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Sechseck 69">
              <a:extLst>
                <a:ext uri="{FF2B5EF4-FFF2-40B4-BE49-F238E27FC236}">
                  <a16:creationId xmlns:a16="http://schemas.microsoft.com/office/drawing/2014/main" id="{C11199C6-E197-D23C-985E-B12622CA7FBD}"/>
                </a:ext>
              </a:extLst>
            </p:cNvPr>
            <p:cNvSpPr/>
            <p:nvPr/>
          </p:nvSpPr>
          <p:spPr>
            <a:xfrm>
              <a:off x="5245261" y="4867155"/>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Sechseck 70">
              <a:extLst>
                <a:ext uri="{FF2B5EF4-FFF2-40B4-BE49-F238E27FC236}">
                  <a16:creationId xmlns:a16="http://schemas.microsoft.com/office/drawing/2014/main" id="{4A648589-E5CC-5875-8E1C-2D5B63AF69AA}"/>
                </a:ext>
              </a:extLst>
            </p:cNvPr>
            <p:cNvSpPr/>
            <p:nvPr/>
          </p:nvSpPr>
          <p:spPr>
            <a:xfrm>
              <a:off x="5195104" y="648954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Sechseck 71">
              <a:extLst>
                <a:ext uri="{FF2B5EF4-FFF2-40B4-BE49-F238E27FC236}">
                  <a16:creationId xmlns:a16="http://schemas.microsoft.com/office/drawing/2014/main" id="{4483C5E5-F23C-0BF5-55DB-EFFA9F9B33D6}"/>
                </a:ext>
              </a:extLst>
            </p:cNvPr>
            <p:cNvSpPr/>
            <p:nvPr/>
          </p:nvSpPr>
          <p:spPr>
            <a:xfrm>
              <a:off x="6711387" y="752354"/>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Sechseck 72">
              <a:extLst>
                <a:ext uri="{FF2B5EF4-FFF2-40B4-BE49-F238E27FC236}">
                  <a16:creationId xmlns:a16="http://schemas.microsoft.com/office/drawing/2014/main" id="{ECF60C67-F346-A081-3509-07ABC301A606}"/>
                </a:ext>
              </a:extLst>
            </p:cNvPr>
            <p:cNvSpPr/>
            <p:nvPr/>
          </p:nvSpPr>
          <p:spPr>
            <a:xfrm>
              <a:off x="6711387" y="-86810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Sechseck 73">
              <a:extLst>
                <a:ext uri="{FF2B5EF4-FFF2-40B4-BE49-F238E27FC236}">
                  <a16:creationId xmlns:a16="http://schemas.microsoft.com/office/drawing/2014/main" id="{147B2E29-2D92-25AD-B285-03629D7A11CC}"/>
                </a:ext>
              </a:extLst>
            </p:cNvPr>
            <p:cNvSpPr/>
            <p:nvPr/>
          </p:nvSpPr>
          <p:spPr>
            <a:xfrm>
              <a:off x="6711387" y="2374739"/>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Sechseck 74">
              <a:extLst>
                <a:ext uri="{FF2B5EF4-FFF2-40B4-BE49-F238E27FC236}">
                  <a16:creationId xmlns:a16="http://schemas.microsoft.com/office/drawing/2014/main" id="{5B52427C-D019-B1C3-1541-D0203069D8A7}"/>
                </a:ext>
              </a:extLst>
            </p:cNvPr>
            <p:cNvSpPr/>
            <p:nvPr/>
          </p:nvSpPr>
          <p:spPr>
            <a:xfrm>
              <a:off x="6711387" y="3997124"/>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Sechseck 75">
              <a:extLst>
                <a:ext uri="{FF2B5EF4-FFF2-40B4-BE49-F238E27FC236}">
                  <a16:creationId xmlns:a16="http://schemas.microsoft.com/office/drawing/2014/main" id="{660D94B5-2DF8-BA14-229F-054D144FC348}"/>
                </a:ext>
              </a:extLst>
            </p:cNvPr>
            <p:cNvSpPr/>
            <p:nvPr/>
          </p:nvSpPr>
          <p:spPr>
            <a:xfrm>
              <a:off x="6711387" y="5619509"/>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Sechseck 76">
              <a:extLst>
                <a:ext uri="{FF2B5EF4-FFF2-40B4-BE49-F238E27FC236}">
                  <a16:creationId xmlns:a16="http://schemas.microsoft.com/office/drawing/2014/main" id="{CDCB2DBD-9985-8EBE-AA83-2A8A584E3DB2}"/>
                </a:ext>
              </a:extLst>
            </p:cNvPr>
            <p:cNvSpPr/>
            <p:nvPr/>
          </p:nvSpPr>
          <p:spPr>
            <a:xfrm>
              <a:off x="8179442" y="-1"/>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Sechseck 77">
              <a:extLst>
                <a:ext uri="{FF2B5EF4-FFF2-40B4-BE49-F238E27FC236}">
                  <a16:creationId xmlns:a16="http://schemas.microsoft.com/office/drawing/2014/main" id="{B8336FBC-334C-60C6-F522-41A61CE46193}"/>
                </a:ext>
              </a:extLst>
            </p:cNvPr>
            <p:cNvSpPr/>
            <p:nvPr/>
          </p:nvSpPr>
          <p:spPr>
            <a:xfrm>
              <a:off x="8179442" y="1622384"/>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Sechseck 78">
              <a:extLst>
                <a:ext uri="{FF2B5EF4-FFF2-40B4-BE49-F238E27FC236}">
                  <a16:creationId xmlns:a16="http://schemas.microsoft.com/office/drawing/2014/main" id="{76EBD9AF-1D3A-DDFD-2527-939AF289F6A2}"/>
                </a:ext>
              </a:extLst>
            </p:cNvPr>
            <p:cNvSpPr/>
            <p:nvPr/>
          </p:nvSpPr>
          <p:spPr>
            <a:xfrm>
              <a:off x="8179442" y="3244769"/>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Sechseck 79">
              <a:extLst>
                <a:ext uri="{FF2B5EF4-FFF2-40B4-BE49-F238E27FC236}">
                  <a16:creationId xmlns:a16="http://schemas.microsoft.com/office/drawing/2014/main" id="{1C40738B-5810-7C70-7114-6723C4D76761}"/>
                </a:ext>
              </a:extLst>
            </p:cNvPr>
            <p:cNvSpPr/>
            <p:nvPr/>
          </p:nvSpPr>
          <p:spPr>
            <a:xfrm>
              <a:off x="8177513" y="4867154"/>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Sechseck 80">
              <a:extLst>
                <a:ext uri="{FF2B5EF4-FFF2-40B4-BE49-F238E27FC236}">
                  <a16:creationId xmlns:a16="http://schemas.microsoft.com/office/drawing/2014/main" id="{301F7797-4E7F-1486-C672-068A022024CB}"/>
                </a:ext>
              </a:extLst>
            </p:cNvPr>
            <p:cNvSpPr/>
            <p:nvPr/>
          </p:nvSpPr>
          <p:spPr>
            <a:xfrm>
              <a:off x="8177513" y="648954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Sechseck 81">
              <a:extLst>
                <a:ext uri="{FF2B5EF4-FFF2-40B4-BE49-F238E27FC236}">
                  <a16:creationId xmlns:a16="http://schemas.microsoft.com/office/drawing/2014/main" id="{787ECC30-A0E2-7692-68F3-2FC2F565FBFB}"/>
                </a:ext>
              </a:extLst>
            </p:cNvPr>
            <p:cNvSpPr/>
            <p:nvPr/>
          </p:nvSpPr>
          <p:spPr>
            <a:xfrm>
              <a:off x="9639781" y="-86810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Sechseck 82">
              <a:extLst>
                <a:ext uri="{FF2B5EF4-FFF2-40B4-BE49-F238E27FC236}">
                  <a16:creationId xmlns:a16="http://schemas.microsoft.com/office/drawing/2014/main" id="{5D7FD6CD-5398-9455-C2B4-A8C9274A67D3}"/>
                </a:ext>
              </a:extLst>
            </p:cNvPr>
            <p:cNvSpPr/>
            <p:nvPr/>
          </p:nvSpPr>
          <p:spPr>
            <a:xfrm>
              <a:off x="9639781" y="752354"/>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Sechseck 83">
              <a:extLst>
                <a:ext uri="{FF2B5EF4-FFF2-40B4-BE49-F238E27FC236}">
                  <a16:creationId xmlns:a16="http://schemas.microsoft.com/office/drawing/2014/main" id="{1A9C9D3D-42B3-5EC3-2323-9281B3ADAB99}"/>
                </a:ext>
              </a:extLst>
            </p:cNvPr>
            <p:cNvSpPr/>
            <p:nvPr/>
          </p:nvSpPr>
          <p:spPr>
            <a:xfrm>
              <a:off x="9647497" y="2374739"/>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Sechseck 84">
              <a:extLst>
                <a:ext uri="{FF2B5EF4-FFF2-40B4-BE49-F238E27FC236}">
                  <a16:creationId xmlns:a16="http://schemas.microsoft.com/office/drawing/2014/main" id="{9B34600D-F29F-753C-A388-FCC62FE862CD}"/>
                </a:ext>
              </a:extLst>
            </p:cNvPr>
            <p:cNvSpPr/>
            <p:nvPr/>
          </p:nvSpPr>
          <p:spPr>
            <a:xfrm>
              <a:off x="9647497" y="3995193"/>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Sechseck 85">
              <a:extLst>
                <a:ext uri="{FF2B5EF4-FFF2-40B4-BE49-F238E27FC236}">
                  <a16:creationId xmlns:a16="http://schemas.microsoft.com/office/drawing/2014/main" id="{8A4CB446-6A73-BBAF-71E2-736C2B1D57D4}"/>
                </a:ext>
              </a:extLst>
            </p:cNvPr>
            <p:cNvSpPr/>
            <p:nvPr/>
          </p:nvSpPr>
          <p:spPr>
            <a:xfrm>
              <a:off x="9647497" y="5615647"/>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Sechseck 86">
              <a:extLst>
                <a:ext uri="{FF2B5EF4-FFF2-40B4-BE49-F238E27FC236}">
                  <a16:creationId xmlns:a16="http://schemas.microsoft.com/office/drawing/2014/main" id="{BC0F2F28-51D8-5A1D-7A4D-53246344624B}"/>
                </a:ext>
              </a:extLst>
            </p:cNvPr>
            <p:cNvSpPr/>
            <p:nvPr/>
          </p:nvSpPr>
          <p:spPr>
            <a:xfrm>
              <a:off x="11107836" y="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Sechseck 87">
              <a:extLst>
                <a:ext uri="{FF2B5EF4-FFF2-40B4-BE49-F238E27FC236}">
                  <a16:creationId xmlns:a16="http://schemas.microsoft.com/office/drawing/2014/main" id="{87F648E0-AFC1-ADED-3363-A31FB754689A}"/>
                </a:ext>
              </a:extLst>
            </p:cNvPr>
            <p:cNvSpPr/>
            <p:nvPr/>
          </p:nvSpPr>
          <p:spPr>
            <a:xfrm>
              <a:off x="11107836" y="1616591"/>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Sechseck 88">
              <a:extLst>
                <a:ext uri="{FF2B5EF4-FFF2-40B4-BE49-F238E27FC236}">
                  <a16:creationId xmlns:a16="http://schemas.microsoft.com/office/drawing/2014/main" id="{82E82432-CB23-78B1-1382-DD06EFD71FFB}"/>
                </a:ext>
              </a:extLst>
            </p:cNvPr>
            <p:cNvSpPr/>
            <p:nvPr/>
          </p:nvSpPr>
          <p:spPr>
            <a:xfrm>
              <a:off x="11107836" y="3242838"/>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Sechseck 89">
              <a:extLst>
                <a:ext uri="{FF2B5EF4-FFF2-40B4-BE49-F238E27FC236}">
                  <a16:creationId xmlns:a16="http://schemas.microsoft.com/office/drawing/2014/main" id="{BE8EE20E-0559-138C-C90D-F9A774D45761}"/>
                </a:ext>
              </a:extLst>
            </p:cNvPr>
            <p:cNvSpPr/>
            <p:nvPr/>
          </p:nvSpPr>
          <p:spPr>
            <a:xfrm>
              <a:off x="11107836" y="6483746"/>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Sechseck 90">
              <a:extLst>
                <a:ext uri="{FF2B5EF4-FFF2-40B4-BE49-F238E27FC236}">
                  <a16:creationId xmlns:a16="http://schemas.microsoft.com/office/drawing/2014/main" id="{B89E5240-B8A7-1AC0-C12C-A24780739BC6}"/>
                </a:ext>
              </a:extLst>
            </p:cNvPr>
            <p:cNvSpPr/>
            <p:nvPr/>
          </p:nvSpPr>
          <p:spPr>
            <a:xfrm>
              <a:off x="11107836" y="4863292"/>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Sechseck 91">
              <a:extLst>
                <a:ext uri="{FF2B5EF4-FFF2-40B4-BE49-F238E27FC236}">
                  <a16:creationId xmlns:a16="http://schemas.microsoft.com/office/drawing/2014/main" id="{0C895597-0025-6A25-55F9-AAD12672DAFF}"/>
                </a:ext>
              </a:extLst>
            </p:cNvPr>
            <p:cNvSpPr/>
            <p:nvPr/>
          </p:nvSpPr>
          <p:spPr>
            <a:xfrm>
              <a:off x="3609373" y="5615646"/>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Sechseck 92">
              <a:extLst>
                <a:ext uri="{FF2B5EF4-FFF2-40B4-BE49-F238E27FC236}">
                  <a16:creationId xmlns:a16="http://schemas.microsoft.com/office/drawing/2014/main" id="{09B0170D-2DE5-E31E-702B-712D2C462A80}"/>
                </a:ext>
              </a:extLst>
            </p:cNvPr>
            <p:cNvSpPr/>
            <p:nvPr/>
          </p:nvSpPr>
          <p:spPr>
            <a:xfrm>
              <a:off x="1865454" y="636800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Sechseck 93">
              <a:extLst>
                <a:ext uri="{FF2B5EF4-FFF2-40B4-BE49-F238E27FC236}">
                  <a16:creationId xmlns:a16="http://schemas.microsoft.com/office/drawing/2014/main" id="{0FD1803A-FF6B-48AA-44ED-BEE516397AC0}"/>
                </a:ext>
              </a:extLst>
            </p:cNvPr>
            <p:cNvSpPr/>
            <p:nvPr/>
          </p:nvSpPr>
          <p:spPr>
            <a:xfrm>
              <a:off x="196771" y="521053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6" name="Textfeld 35">
            <a:extLst>
              <a:ext uri="{FF2B5EF4-FFF2-40B4-BE49-F238E27FC236}">
                <a16:creationId xmlns:a16="http://schemas.microsoft.com/office/drawing/2014/main" id="{2E56BA91-4A5F-3CFF-4CE9-CEFA534AEC2D}"/>
              </a:ext>
            </a:extLst>
          </p:cNvPr>
          <p:cNvSpPr txBox="1"/>
          <p:nvPr/>
        </p:nvSpPr>
        <p:spPr>
          <a:xfrm>
            <a:off x="0" y="481296"/>
            <a:ext cx="5439747" cy="830997"/>
          </a:xfrm>
          <a:prstGeom prst="rect">
            <a:avLst/>
          </a:prstGeom>
          <a:noFill/>
        </p:spPr>
        <p:txBody>
          <a:bodyPr wrap="square" rtlCol="0">
            <a:spAutoFit/>
          </a:bodyPr>
          <a:lstStyle/>
          <a:p>
            <a:pPr algn="ctr"/>
            <a:r>
              <a:rPr lang="de-DE" sz="4800">
                <a:solidFill>
                  <a:schemeClr val="bg1"/>
                </a:solidFill>
                <a:latin typeface="ADLaM Display" panose="02010000000000000000" pitchFamily="2" charset="0"/>
                <a:ea typeface="ADLaM Display" panose="02010000000000000000" pitchFamily="2" charset="0"/>
                <a:cs typeface="ADLaM Display" panose="02010000000000000000" pitchFamily="2" charset="0"/>
              </a:rPr>
              <a:t>LÖSUNG</a:t>
            </a:r>
          </a:p>
        </p:txBody>
      </p:sp>
      <p:grpSp>
        <p:nvGrpSpPr>
          <p:cNvPr id="37" name="Gruppieren 36">
            <a:extLst>
              <a:ext uri="{FF2B5EF4-FFF2-40B4-BE49-F238E27FC236}">
                <a16:creationId xmlns:a16="http://schemas.microsoft.com/office/drawing/2014/main" id="{E7BC116E-D12B-E817-2E4B-9DE588A848DC}"/>
              </a:ext>
            </a:extLst>
          </p:cNvPr>
          <p:cNvGrpSpPr/>
          <p:nvPr/>
        </p:nvGrpSpPr>
        <p:grpSpPr>
          <a:xfrm>
            <a:off x="506548" y="-507631"/>
            <a:ext cx="11178903" cy="7365631"/>
            <a:chOff x="506548" y="-507631"/>
            <a:chExt cx="11178903" cy="7365631"/>
          </a:xfrm>
        </p:grpSpPr>
        <mc:AlternateContent xmlns:mc="http://schemas.openxmlformats.org/markup-compatibility/2006">
          <mc:Choice xmlns:am3d="http://schemas.microsoft.com/office/drawing/2017/model3d" Requires="am3d">
            <p:graphicFrame>
              <p:nvGraphicFramePr>
                <p:cNvPr id="2" name="3D-Modell 1" descr="Laptop Computer">
                  <a:extLst>
                    <a:ext uri="{FF2B5EF4-FFF2-40B4-BE49-F238E27FC236}">
                      <a16:creationId xmlns:a16="http://schemas.microsoft.com/office/drawing/2014/main" id="{D5A823A6-25E6-7993-0F58-A9D1BAB3CA5F}"/>
                    </a:ext>
                  </a:extLst>
                </p:cNvPr>
                <p:cNvGraphicFramePr>
                  <a:graphicFrameLocks noChangeAspect="1"/>
                </p:cNvGraphicFramePr>
                <p:nvPr/>
              </p:nvGraphicFramePr>
              <p:xfrm>
                <a:off x="506548" y="-507631"/>
                <a:ext cx="11178903" cy="7365631"/>
              </p:xfrm>
              <a:graphic>
                <a:graphicData uri="http://schemas.microsoft.com/office/drawing/2017/model3d">
                  <am3d:model3d r:embed="rId3">
                    <am3d:spPr>
                      <a:xfrm>
                        <a:off x="0" y="0"/>
                        <a:ext cx="11178903" cy="7365631"/>
                      </a:xfrm>
                      <a:prstGeom prst="rect">
                        <a:avLst/>
                      </a:prstGeom>
                    </am3d:spPr>
                    <am3d:camera>
                      <am3d:pos x="0" y="0" z="65422528"/>
                      <am3d:up dx="0" dy="36000000" dz="0"/>
                      <am3d:lookAt x="0" y="0" z="0"/>
                      <am3d:perspective fov="2700000"/>
                    </am3d:camera>
                    <am3d:trans>
                      <am3d:meterPerModelUnit n="3145800" d="1000000"/>
                      <am3d:preTrans dx="-543" dy="-12469323" dz="2456953"/>
                      <am3d:scale>
                        <am3d:sx n="1000000" d="1000000"/>
                        <am3d:sy n="1000000" d="1000000"/>
                        <am3d:sz n="1000000" d="1000000"/>
                      </am3d:scale>
                      <am3d:rot ax="-158761" ay="-41578" az="1921"/>
                      <am3d:postTrans dx="0" dy="0" dz="0"/>
                    </am3d:trans>
                    <am3d:raster rName="Office3DRenderer" rVer="16.0.8326">
                      <am3d:blip r:embed="rId4"/>
                    </am3d:raster>
                    <am3d:objViewport viewportSz="1350266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Modell 1" descr="Laptop Computer">
                  <a:extLst>
                    <a:ext uri="{FF2B5EF4-FFF2-40B4-BE49-F238E27FC236}">
                      <a16:creationId xmlns:a16="http://schemas.microsoft.com/office/drawing/2014/main" id="{D5A823A6-25E6-7993-0F58-A9D1BAB3CA5F}"/>
                    </a:ext>
                  </a:extLst>
                </p:cNvPr>
                <p:cNvPicPr>
                  <a:picLocks noGrp="1" noRot="1" noChangeAspect="1" noMove="1" noResize="1" noEditPoints="1" noAdjustHandles="1" noChangeArrowheads="1" noChangeShapeType="1" noCrop="1"/>
                </p:cNvPicPr>
                <p:nvPr/>
              </p:nvPicPr>
              <p:blipFill>
                <a:blip r:embed="rId4"/>
                <a:stretch>
                  <a:fillRect/>
                </a:stretch>
              </p:blipFill>
              <p:spPr>
                <a:xfrm>
                  <a:off x="506548" y="-507631"/>
                  <a:ext cx="11178903" cy="7365631"/>
                </a:xfrm>
                <a:prstGeom prst="rect">
                  <a:avLst/>
                </a:prstGeom>
              </p:spPr>
            </p:pic>
          </mc:Fallback>
        </mc:AlternateContent>
        <p:pic>
          <p:nvPicPr>
            <p:cNvPr id="35" name="Grafik 34">
              <a:extLst>
                <a:ext uri="{FF2B5EF4-FFF2-40B4-BE49-F238E27FC236}">
                  <a16:creationId xmlns:a16="http://schemas.microsoft.com/office/drawing/2014/main" id="{EDACCD98-1880-A666-FB5F-B5F7EE6D3B0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659305" y="1055060"/>
              <a:ext cx="6889715" cy="4004647"/>
            </a:xfrm>
            <a:prstGeom prst="rect">
              <a:avLst/>
            </a:prstGeom>
          </p:spPr>
        </p:pic>
      </p:grpSp>
    </p:spTree>
    <p:extLst>
      <p:ext uri="{BB962C8B-B14F-4D97-AF65-F5344CB8AC3E}">
        <p14:creationId xmlns:p14="http://schemas.microsoft.com/office/powerpoint/2010/main" val="3699249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5142C"/>
        </a:solidFill>
        <a:effectLst/>
      </p:bgPr>
    </p:bg>
    <p:spTree>
      <p:nvGrpSpPr>
        <p:cNvPr id="1" name=""/>
        <p:cNvGrpSpPr/>
        <p:nvPr/>
      </p:nvGrpSpPr>
      <p:grpSpPr>
        <a:xfrm>
          <a:off x="0" y="0"/>
          <a:ext cx="0" cy="0"/>
          <a:chOff x="0" y="0"/>
          <a:chExt cx="0" cy="0"/>
        </a:xfrm>
      </p:grpSpPr>
      <p:grpSp>
        <p:nvGrpSpPr>
          <p:cNvPr id="64" name="Gruppieren 63">
            <a:extLst>
              <a:ext uri="{FF2B5EF4-FFF2-40B4-BE49-F238E27FC236}">
                <a16:creationId xmlns:a16="http://schemas.microsoft.com/office/drawing/2014/main" id="{7477D808-2D5A-17DA-F443-179F54836FAC}"/>
              </a:ext>
            </a:extLst>
          </p:cNvPr>
          <p:cNvGrpSpPr/>
          <p:nvPr/>
        </p:nvGrpSpPr>
        <p:grpSpPr>
          <a:xfrm>
            <a:off x="196771" y="-868100"/>
            <a:ext cx="12612543" cy="8862349"/>
            <a:chOff x="196771" y="-868100"/>
            <a:chExt cx="12612543" cy="8862349"/>
          </a:xfrm>
          <a:blipFill>
            <a:blip r:embed="rId2"/>
            <a:stretch>
              <a:fillRect/>
            </a:stretch>
          </a:blipFill>
        </p:grpSpPr>
        <p:sp>
          <p:nvSpPr>
            <p:cNvPr id="65" name="Sechseck 64">
              <a:extLst>
                <a:ext uri="{FF2B5EF4-FFF2-40B4-BE49-F238E27FC236}">
                  <a16:creationId xmlns:a16="http://schemas.microsoft.com/office/drawing/2014/main" id="{FB582AEE-A52E-0B37-FA5F-B1E86CF9DFB4}"/>
                </a:ext>
              </a:extLst>
            </p:cNvPr>
            <p:cNvSpPr/>
            <p:nvPr/>
          </p:nvSpPr>
          <p:spPr>
            <a:xfrm>
              <a:off x="5251048" y="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Sechseck 65">
              <a:extLst>
                <a:ext uri="{FF2B5EF4-FFF2-40B4-BE49-F238E27FC236}">
                  <a16:creationId xmlns:a16="http://schemas.microsoft.com/office/drawing/2014/main" id="{C84AC0AD-C16E-DF7C-076F-74E0759C8BE7}"/>
                </a:ext>
              </a:extLst>
            </p:cNvPr>
            <p:cNvSpPr/>
            <p:nvPr/>
          </p:nvSpPr>
          <p:spPr>
            <a:xfrm>
              <a:off x="5245261" y="1622385"/>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Sechseck 66">
              <a:extLst>
                <a:ext uri="{FF2B5EF4-FFF2-40B4-BE49-F238E27FC236}">
                  <a16:creationId xmlns:a16="http://schemas.microsoft.com/office/drawing/2014/main" id="{E3894592-9ABB-B3E2-DB57-7FA4867399B6}"/>
                </a:ext>
              </a:extLst>
            </p:cNvPr>
            <p:cNvSpPr/>
            <p:nvPr/>
          </p:nvSpPr>
          <p:spPr>
            <a:xfrm>
              <a:off x="5245261" y="324477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Sechseck 67">
              <a:extLst>
                <a:ext uri="{FF2B5EF4-FFF2-40B4-BE49-F238E27FC236}">
                  <a16:creationId xmlns:a16="http://schemas.microsoft.com/office/drawing/2014/main" id="{73A2D7F2-2909-222B-7C01-7C09A3B69E34}"/>
                </a:ext>
              </a:extLst>
            </p:cNvPr>
            <p:cNvSpPr/>
            <p:nvPr/>
          </p:nvSpPr>
          <p:spPr>
            <a:xfrm>
              <a:off x="5245261" y="4867155"/>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Sechseck 68">
              <a:extLst>
                <a:ext uri="{FF2B5EF4-FFF2-40B4-BE49-F238E27FC236}">
                  <a16:creationId xmlns:a16="http://schemas.microsoft.com/office/drawing/2014/main" id="{4007FA90-8980-BB63-4482-F1C0E193D662}"/>
                </a:ext>
              </a:extLst>
            </p:cNvPr>
            <p:cNvSpPr/>
            <p:nvPr/>
          </p:nvSpPr>
          <p:spPr>
            <a:xfrm>
              <a:off x="5195104" y="648954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Sechseck 69">
              <a:extLst>
                <a:ext uri="{FF2B5EF4-FFF2-40B4-BE49-F238E27FC236}">
                  <a16:creationId xmlns:a16="http://schemas.microsoft.com/office/drawing/2014/main" id="{7F5F9A83-29BD-3CF2-78EE-27725238A44F}"/>
                </a:ext>
              </a:extLst>
            </p:cNvPr>
            <p:cNvSpPr/>
            <p:nvPr/>
          </p:nvSpPr>
          <p:spPr>
            <a:xfrm>
              <a:off x="6711387" y="752354"/>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Sechseck 70">
              <a:extLst>
                <a:ext uri="{FF2B5EF4-FFF2-40B4-BE49-F238E27FC236}">
                  <a16:creationId xmlns:a16="http://schemas.microsoft.com/office/drawing/2014/main" id="{511353E0-8680-42B3-015A-D374D91FFEB0}"/>
                </a:ext>
              </a:extLst>
            </p:cNvPr>
            <p:cNvSpPr/>
            <p:nvPr/>
          </p:nvSpPr>
          <p:spPr>
            <a:xfrm>
              <a:off x="6711387" y="-86810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Sechseck 71">
              <a:extLst>
                <a:ext uri="{FF2B5EF4-FFF2-40B4-BE49-F238E27FC236}">
                  <a16:creationId xmlns:a16="http://schemas.microsoft.com/office/drawing/2014/main" id="{C0154099-E16D-2E55-F75D-1D4710CFF56E}"/>
                </a:ext>
              </a:extLst>
            </p:cNvPr>
            <p:cNvSpPr/>
            <p:nvPr/>
          </p:nvSpPr>
          <p:spPr>
            <a:xfrm>
              <a:off x="6711387" y="2374739"/>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Sechseck 72">
              <a:extLst>
                <a:ext uri="{FF2B5EF4-FFF2-40B4-BE49-F238E27FC236}">
                  <a16:creationId xmlns:a16="http://schemas.microsoft.com/office/drawing/2014/main" id="{A70BF678-CFE6-2B1E-766A-FF3B7A137C4A}"/>
                </a:ext>
              </a:extLst>
            </p:cNvPr>
            <p:cNvSpPr/>
            <p:nvPr/>
          </p:nvSpPr>
          <p:spPr>
            <a:xfrm>
              <a:off x="6711387" y="3997124"/>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Sechseck 73">
              <a:extLst>
                <a:ext uri="{FF2B5EF4-FFF2-40B4-BE49-F238E27FC236}">
                  <a16:creationId xmlns:a16="http://schemas.microsoft.com/office/drawing/2014/main" id="{22630A42-0484-8D1B-F769-422B900ACC16}"/>
                </a:ext>
              </a:extLst>
            </p:cNvPr>
            <p:cNvSpPr/>
            <p:nvPr/>
          </p:nvSpPr>
          <p:spPr>
            <a:xfrm>
              <a:off x="6711387" y="5619509"/>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Sechseck 74">
              <a:extLst>
                <a:ext uri="{FF2B5EF4-FFF2-40B4-BE49-F238E27FC236}">
                  <a16:creationId xmlns:a16="http://schemas.microsoft.com/office/drawing/2014/main" id="{0386589D-4250-4672-2EF2-841D8AAF06AD}"/>
                </a:ext>
              </a:extLst>
            </p:cNvPr>
            <p:cNvSpPr/>
            <p:nvPr/>
          </p:nvSpPr>
          <p:spPr>
            <a:xfrm>
              <a:off x="8179442" y="-1"/>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Sechseck 75">
              <a:extLst>
                <a:ext uri="{FF2B5EF4-FFF2-40B4-BE49-F238E27FC236}">
                  <a16:creationId xmlns:a16="http://schemas.microsoft.com/office/drawing/2014/main" id="{9A4E96ED-1EF9-74BF-8FFE-D868581BE448}"/>
                </a:ext>
              </a:extLst>
            </p:cNvPr>
            <p:cNvSpPr/>
            <p:nvPr/>
          </p:nvSpPr>
          <p:spPr>
            <a:xfrm>
              <a:off x="8179442" y="1622384"/>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Sechseck 76">
              <a:extLst>
                <a:ext uri="{FF2B5EF4-FFF2-40B4-BE49-F238E27FC236}">
                  <a16:creationId xmlns:a16="http://schemas.microsoft.com/office/drawing/2014/main" id="{F03AFB0A-DBAE-038B-90EA-BC8A850BD6E6}"/>
                </a:ext>
              </a:extLst>
            </p:cNvPr>
            <p:cNvSpPr/>
            <p:nvPr/>
          </p:nvSpPr>
          <p:spPr>
            <a:xfrm>
              <a:off x="8179442" y="3244769"/>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Sechseck 77">
              <a:extLst>
                <a:ext uri="{FF2B5EF4-FFF2-40B4-BE49-F238E27FC236}">
                  <a16:creationId xmlns:a16="http://schemas.microsoft.com/office/drawing/2014/main" id="{3BDE143E-5C6E-9DDF-1CD2-F81276966446}"/>
                </a:ext>
              </a:extLst>
            </p:cNvPr>
            <p:cNvSpPr/>
            <p:nvPr/>
          </p:nvSpPr>
          <p:spPr>
            <a:xfrm>
              <a:off x="8177513" y="4867154"/>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Sechseck 78">
              <a:extLst>
                <a:ext uri="{FF2B5EF4-FFF2-40B4-BE49-F238E27FC236}">
                  <a16:creationId xmlns:a16="http://schemas.microsoft.com/office/drawing/2014/main" id="{85C40717-93A5-EC50-EBC9-EAC4E3EE6C8F}"/>
                </a:ext>
              </a:extLst>
            </p:cNvPr>
            <p:cNvSpPr/>
            <p:nvPr/>
          </p:nvSpPr>
          <p:spPr>
            <a:xfrm>
              <a:off x="8177513" y="648954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Sechseck 79">
              <a:extLst>
                <a:ext uri="{FF2B5EF4-FFF2-40B4-BE49-F238E27FC236}">
                  <a16:creationId xmlns:a16="http://schemas.microsoft.com/office/drawing/2014/main" id="{499B0D32-4C3D-8B68-26C3-6CB9FEA4BFF1}"/>
                </a:ext>
              </a:extLst>
            </p:cNvPr>
            <p:cNvSpPr/>
            <p:nvPr/>
          </p:nvSpPr>
          <p:spPr>
            <a:xfrm>
              <a:off x="9639781" y="-86810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Sechseck 80">
              <a:extLst>
                <a:ext uri="{FF2B5EF4-FFF2-40B4-BE49-F238E27FC236}">
                  <a16:creationId xmlns:a16="http://schemas.microsoft.com/office/drawing/2014/main" id="{9E3EA2F1-F41C-D7A2-BD52-B2F3A07DA835}"/>
                </a:ext>
              </a:extLst>
            </p:cNvPr>
            <p:cNvSpPr/>
            <p:nvPr/>
          </p:nvSpPr>
          <p:spPr>
            <a:xfrm>
              <a:off x="9639781" y="752354"/>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Sechseck 81">
              <a:extLst>
                <a:ext uri="{FF2B5EF4-FFF2-40B4-BE49-F238E27FC236}">
                  <a16:creationId xmlns:a16="http://schemas.microsoft.com/office/drawing/2014/main" id="{01A18421-372C-0F3B-75D4-984CBC9DFDFD}"/>
                </a:ext>
              </a:extLst>
            </p:cNvPr>
            <p:cNvSpPr/>
            <p:nvPr/>
          </p:nvSpPr>
          <p:spPr>
            <a:xfrm>
              <a:off x="9647497" y="2374739"/>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Sechseck 82">
              <a:extLst>
                <a:ext uri="{FF2B5EF4-FFF2-40B4-BE49-F238E27FC236}">
                  <a16:creationId xmlns:a16="http://schemas.microsoft.com/office/drawing/2014/main" id="{AF90DD3F-3D5E-6EEA-6DA1-65E20222D6A7}"/>
                </a:ext>
              </a:extLst>
            </p:cNvPr>
            <p:cNvSpPr/>
            <p:nvPr/>
          </p:nvSpPr>
          <p:spPr>
            <a:xfrm>
              <a:off x="9647497" y="3995193"/>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Sechseck 83">
              <a:extLst>
                <a:ext uri="{FF2B5EF4-FFF2-40B4-BE49-F238E27FC236}">
                  <a16:creationId xmlns:a16="http://schemas.microsoft.com/office/drawing/2014/main" id="{BB883E31-2554-74B6-6889-B12000A96BF1}"/>
                </a:ext>
              </a:extLst>
            </p:cNvPr>
            <p:cNvSpPr/>
            <p:nvPr/>
          </p:nvSpPr>
          <p:spPr>
            <a:xfrm>
              <a:off x="9647497" y="5615647"/>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Sechseck 84">
              <a:extLst>
                <a:ext uri="{FF2B5EF4-FFF2-40B4-BE49-F238E27FC236}">
                  <a16:creationId xmlns:a16="http://schemas.microsoft.com/office/drawing/2014/main" id="{4A962563-C463-86CE-75E0-564BECF7F5E2}"/>
                </a:ext>
              </a:extLst>
            </p:cNvPr>
            <p:cNvSpPr/>
            <p:nvPr/>
          </p:nvSpPr>
          <p:spPr>
            <a:xfrm>
              <a:off x="11107836" y="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Sechseck 85">
              <a:extLst>
                <a:ext uri="{FF2B5EF4-FFF2-40B4-BE49-F238E27FC236}">
                  <a16:creationId xmlns:a16="http://schemas.microsoft.com/office/drawing/2014/main" id="{A4D8001C-DEC1-5C5E-9F91-AF60F8EACF45}"/>
                </a:ext>
              </a:extLst>
            </p:cNvPr>
            <p:cNvSpPr/>
            <p:nvPr/>
          </p:nvSpPr>
          <p:spPr>
            <a:xfrm>
              <a:off x="11107836" y="1616591"/>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Sechseck 86">
              <a:extLst>
                <a:ext uri="{FF2B5EF4-FFF2-40B4-BE49-F238E27FC236}">
                  <a16:creationId xmlns:a16="http://schemas.microsoft.com/office/drawing/2014/main" id="{9A8A1306-74BB-FE1B-2887-AC969AE731C1}"/>
                </a:ext>
              </a:extLst>
            </p:cNvPr>
            <p:cNvSpPr/>
            <p:nvPr/>
          </p:nvSpPr>
          <p:spPr>
            <a:xfrm>
              <a:off x="11107836" y="3242838"/>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Sechseck 87">
              <a:extLst>
                <a:ext uri="{FF2B5EF4-FFF2-40B4-BE49-F238E27FC236}">
                  <a16:creationId xmlns:a16="http://schemas.microsoft.com/office/drawing/2014/main" id="{1046AE12-2140-C475-A4A4-5F330332600B}"/>
                </a:ext>
              </a:extLst>
            </p:cNvPr>
            <p:cNvSpPr/>
            <p:nvPr/>
          </p:nvSpPr>
          <p:spPr>
            <a:xfrm>
              <a:off x="11107836" y="6483746"/>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Sechseck 88">
              <a:extLst>
                <a:ext uri="{FF2B5EF4-FFF2-40B4-BE49-F238E27FC236}">
                  <a16:creationId xmlns:a16="http://schemas.microsoft.com/office/drawing/2014/main" id="{CA19501D-3B49-7ED2-F790-ACDC117DDE58}"/>
                </a:ext>
              </a:extLst>
            </p:cNvPr>
            <p:cNvSpPr/>
            <p:nvPr/>
          </p:nvSpPr>
          <p:spPr>
            <a:xfrm>
              <a:off x="11107836" y="4863292"/>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Sechseck 89">
              <a:extLst>
                <a:ext uri="{FF2B5EF4-FFF2-40B4-BE49-F238E27FC236}">
                  <a16:creationId xmlns:a16="http://schemas.microsoft.com/office/drawing/2014/main" id="{D8186BCE-2142-79B8-6722-B77F68CD4C5A}"/>
                </a:ext>
              </a:extLst>
            </p:cNvPr>
            <p:cNvSpPr/>
            <p:nvPr/>
          </p:nvSpPr>
          <p:spPr>
            <a:xfrm>
              <a:off x="3609373" y="5615646"/>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Sechseck 90">
              <a:extLst>
                <a:ext uri="{FF2B5EF4-FFF2-40B4-BE49-F238E27FC236}">
                  <a16:creationId xmlns:a16="http://schemas.microsoft.com/office/drawing/2014/main" id="{0E3A1C47-4B9D-0283-63EE-334B5386B06C}"/>
                </a:ext>
              </a:extLst>
            </p:cNvPr>
            <p:cNvSpPr/>
            <p:nvPr/>
          </p:nvSpPr>
          <p:spPr>
            <a:xfrm>
              <a:off x="1865454" y="636800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Sechseck 91">
              <a:extLst>
                <a:ext uri="{FF2B5EF4-FFF2-40B4-BE49-F238E27FC236}">
                  <a16:creationId xmlns:a16="http://schemas.microsoft.com/office/drawing/2014/main" id="{5034A2E7-09BC-15BD-2D66-6F1137DF98F1}"/>
                </a:ext>
              </a:extLst>
            </p:cNvPr>
            <p:cNvSpPr/>
            <p:nvPr/>
          </p:nvSpPr>
          <p:spPr>
            <a:xfrm>
              <a:off x="196771" y="5210530"/>
              <a:ext cx="1701478" cy="1504709"/>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6" name="Textfeld 35">
            <a:extLst>
              <a:ext uri="{FF2B5EF4-FFF2-40B4-BE49-F238E27FC236}">
                <a16:creationId xmlns:a16="http://schemas.microsoft.com/office/drawing/2014/main" id="{2E56BA91-4A5F-3CFF-4CE9-CEFA534AEC2D}"/>
              </a:ext>
            </a:extLst>
          </p:cNvPr>
          <p:cNvSpPr txBox="1"/>
          <p:nvPr/>
        </p:nvSpPr>
        <p:spPr>
          <a:xfrm>
            <a:off x="0" y="481296"/>
            <a:ext cx="5439747" cy="830997"/>
          </a:xfrm>
          <a:prstGeom prst="rect">
            <a:avLst/>
          </a:prstGeom>
          <a:noFill/>
        </p:spPr>
        <p:txBody>
          <a:bodyPr wrap="square" rtlCol="0">
            <a:spAutoFit/>
          </a:bodyPr>
          <a:lstStyle/>
          <a:p>
            <a:pPr algn="ctr"/>
            <a:r>
              <a:rPr lang="de-DE" sz="4800">
                <a:solidFill>
                  <a:schemeClr val="bg1"/>
                </a:solidFill>
                <a:latin typeface="ADLaM Display" panose="02010000000000000000" pitchFamily="2" charset="0"/>
                <a:ea typeface="ADLaM Display" panose="02010000000000000000" pitchFamily="2" charset="0"/>
                <a:cs typeface="ADLaM Display" panose="02010000000000000000" pitchFamily="2" charset="0"/>
              </a:rPr>
              <a:t>LÖSUNG</a:t>
            </a:r>
          </a:p>
        </p:txBody>
      </p:sp>
      <p:grpSp>
        <p:nvGrpSpPr>
          <p:cNvPr id="37" name="Gruppieren 36">
            <a:extLst>
              <a:ext uri="{FF2B5EF4-FFF2-40B4-BE49-F238E27FC236}">
                <a16:creationId xmlns:a16="http://schemas.microsoft.com/office/drawing/2014/main" id="{E7BC116E-D12B-E817-2E4B-9DE588A848DC}"/>
              </a:ext>
            </a:extLst>
          </p:cNvPr>
          <p:cNvGrpSpPr/>
          <p:nvPr/>
        </p:nvGrpSpPr>
        <p:grpSpPr>
          <a:xfrm>
            <a:off x="506548" y="-507631"/>
            <a:ext cx="11178903" cy="7365631"/>
            <a:chOff x="506548" y="-507631"/>
            <a:chExt cx="11178903" cy="7365631"/>
          </a:xfrm>
        </p:grpSpPr>
        <mc:AlternateContent xmlns:mc="http://schemas.openxmlformats.org/markup-compatibility/2006">
          <mc:Choice xmlns:am3d="http://schemas.microsoft.com/office/drawing/2017/model3d" Requires="am3d">
            <p:graphicFrame>
              <p:nvGraphicFramePr>
                <p:cNvPr id="2" name="3D-Modell 1" descr="Laptop Computer">
                  <a:extLst>
                    <a:ext uri="{FF2B5EF4-FFF2-40B4-BE49-F238E27FC236}">
                      <a16:creationId xmlns:a16="http://schemas.microsoft.com/office/drawing/2014/main" id="{D5A823A6-25E6-7993-0F58-A9D1BAB3CA5F}"/>
                    </a:ext>
                  </a:extLst>
                </p:cNvPr>
                <p:cNvGraphicFramePr>
                  <a:graphicFrameLocks noChangeAspect="1"/>
                </p:cNvGraphicFramePr>
                <p:nvPr/>
              </p:nvGraphicFramePr>
              <p:xfrm>
                <a:off x="506548" y="-507631"/>
                <a:ext cx="11178903" cy="7365631"/>
              </p:xfrm>
              <a:graphic>
                <a:graphicData uri="http://schemas.microsoft.com/office/drawing/2017/model3d">
                  <am3d:model3d r:embed="rId3">
                    <am3d:spPr>
                      <a:xfrm>
                        <a:off x="0" y="0"/>
                        <a:ext cx="11178903" cy="7365631"/>
                      </a:xfrm>
                      <a:prstGeom prst="rect">
                        <a:avLst/>
                      </a:prstGeom>
                    </am3d:spPr>
                    <am3d:camera>
                      <am3d:pos x="0" y="0" z="65422528"/>
                      <am3d:up dx="0" dy="36000000" dz="0"/>
                      <am3d:lookAt x="0" y="0" z="0"/>
                      <am3d:perspective fov="2700000"/>
                    </am3d:camera>
                    <am3d:trans>
                      <am3d:meterPerModelUnit n="3145800" d="1000000"/>
                      <am3d:preTrans dx="-543" dy="-12469323" dz="2456953"/>
                      <am3d:scale>
                        <am3d:sx n="1000000" d="1000000"/>
                        <am3d:sy n="1000000" d="1000000"/>
                        <am3d:sz n="1000000" d="1000000"/>
                      </am3d:scale>
                      <am3d:rot ax="-158761" ay="-41578" az="1921"/>
                      <am3d:postTrans dx="0" dy="0" dz="0"/>
                    </am3d:trans>
                    <am3d:raster rName="Office3DRenderer" rVer="16.0.8326">
                      <am3d:blip r:embed="rId4"/>
                    </am3d:raster>
                    <am3d:objViewport viewportSz="1350266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Modell 1" descr="Laptop Computer">
                  <a:extLst>
                    <a:ext uri="{FF2B5EF4-FFF2-40B4-BE49-F238E27FC236}">
                      <a16:creationId xmlns:a16="http://schemas.microsoft.com/office/drawing/2014/main" id="{D5A823A6-25E6-7993-0F58-A9D1BAB3CA5F}"/>
                    </a:ext>
                  </a:extLst>
                </p:cNvPr>
                <p:cNvPicPr>
                  <a:picLocks noGrp="1" noRot="1" noChangeAspect="1" noMove="1" noResize="1" noEditPoints="1" noAdjustHandles="1" noChangeArrowheads="1" noChangeShapeType="1" noCrop="1"/>
                </p:cNvPicPr>
                <p:nvPr/>
              </p:nvPicPr>
              <p:blipFill>
                <a:blip r:embed="rId4"/>
                <a:stretch>
                  <a:fillRect/>
                </a:stretch>
              </p:blipFill>
              <p:spPr>
                <a:xfrm>
                  <a:off x="506548" y="-507631"/>
                  <a:ext cx="11178903" cy="7365631"/>
                </a:xfrm>
                <a:prstGeom prst="rect">
                  <a:avLst/>
                </a:prstGeom>
              </p:spPr>
            </p:pic>
          </mc:Fallback>
        </mc:AlternateContent>
        <p:pic>
          <p:nvPicPr>
            <p:cNvPr id="35" name="Grafik 34">
              <a:extLst>
                <a:ext uri="{FF2B5EF4-FFF2-40B4-BE49-F238E27FC236}">
                  <a16:creationId xmlns:a16="http://schemas.microsoft.com/office/drawing/2014/main" id="{EDACCD98-1880-A666-FB5F-B5F7EE6D3B0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645620" y="1070234"/>
              <a:ext cx="6917085" cy="4020555"/>
            </a:xfrm>
            <a:prstGeom prst="rect">
              <a:avLst/>
            </a:prstGeom>
          </p:spPr>
        </p:pic>
      </p:grpSp>
    </p:spTree>
    <p:extLst>
      <p:ext uri="{BB962C8B-B14F-4D97-AF65-F5344CB8AC3E}">
        <p14:creationId xmlns:p14="http://schemas.microsoft.com/office/powerpoint/2010/main" val="408300839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5142C"/>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8D873F91-8F21-C0AD-B905-9B2D5B200E48}"/>
              </a:ext>
            </a:extLst>
          </p:cNvPr>
          <p:cNvSpPr txBox="1"/>
          <p:nvPr/>
        </p:nvSpPr>
        <p:spPr>
          <a:xfrm>
            <a:off x="495782" y="2705725"/>
            <a:ext cx="11200436" cy="1446550"/>
          </a:xfrm>
          <a:prstGeom prst="rect">
            <a:avLst/>
          </a:prstGeom>
          <a:noFill/>
        </p:spPr>
        <p:txBody>
          <a:bodyPr wrap="square" rtlCol="0">
            <a:spAutoFit/>
          </a:bodyPr>
          <a:lstStyle/>
          <a:p>
            <a:r>
              <a:rPr lang="de-DE" sz="8800">
                <a:solidFill>
                  <a:schemeClr val="bg1"/>
                </a:solidFill>
                <a:latin typeface="ADLaM Display" panose="02010000000000000000" pitchFamily="2" charset="0"/>
                <a:ea typeface="ADLaM Display" panose="02010000000000000000" pitchFamily="2" charset="0"/>
                <a:cs typeface="ADLaM Display" panose="02010000000000000000" pitchFamily="2" charset="0"/>
              </a:rPr>
              <a:t>GESCHÄFTSMODELL</a:t>
            </a:r>
          </a:p>
        </p:txBody>
      </p:sp>
    </p:spTree>
    <p:extLst>
      <p:ext uri="{BB962C8B-B14F-4D97-AF65-F5344CB8AC3E}">
        <p14:creationId xmlns:p14="http://schemas.microsoft.com/office/powerpoint/2010/main" val="190709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51429"/>
        </a:solidFill>
        <a:effectLst/>
      </p:bgPr>
    </p:bg>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94051F76-0155-4F46-66CA-0AC44978511F}"/>
              </a:ext>
            </a:extLst>
          </p:cNvPr>
          <p:cNvSpPr/>
          <p:nvPr/>
        </p:nvSpPr>
        <p:spPr>
          <a:xfrm>
            <a:off x="6622591" y="1535203"/>
            <a:ext cx="4553950" cy="4105470"/>
          </a:xfrm>
          <a:prstGeom prst="roundRect">
            <a:avLst/>
          </a:prstGeom>
          <a:solidFill>
            <a:srgbClr val="222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D482130C-FD2D-624E-103A-E278A2EB912F}"/>
              </a:ext>
            </a:extLst>
          </p:cNvPr>
          <p:cNvSpPr txBox="1"/>
          <p:nvPr/>
        </p:nvSpPr>
        <p:spPr>
          <a:xfrm>
            <a:off x="360000" y="481296"/>
            <a:ext cx="6475445" cy="830997"/>
          </a:xfrm>
          <a:prstGeom prst="rect">
            <a:avLst/>
          </a:prstGeom>
          <a:noFill/>
        </p:spPr>
        <p:txBody>
          <a:bodyPr wrap="square" rtlCol="0">
            <a:spAutoFit/>
          </a:bodyPr>
          <a:lstStyle/>
          <a:p>
            <a:r>
              <a:rPr lang="de-DE" sz="4800">
                <a:solidFill>
                  <a:schemeClr val="bg1"/>
                </a:solidFill>
                <a:latin typeface="ADLaM Display" panose="02010000000000000000" pitchFamily="2" charset="0"/>
                <a:ea typeface="ADLaM Display" panose="02010000000000000000" pitchFamily="2" charset="0"/>
                <a:cs typeface="ADLaM Display" panose="02010000000000000000" pitchFamily="2" charset="0"/>
              </a:rPr>
              <a:t>PRODUKTANGEBOT</a:t>
            </a:r>
          </a:p>
        </p:txBody>
      </p:sp>
      <p:sp>
        <p:nvSpPr>
          <p:cNvPr id="8" name="Rechteck: abgerundete Ecken 7">
            <a:extLst>
              <a:ext uri="{FF2B5EF4-FFF2-40B4-BE49-F238E27FC236}">
                <a16:creationId xmlns:a16="http://schemas.microsoft.com/office/drawing/2014/main" id="{F25C7738-561A-77A1-D6DC-E2A15183FA39}"/>
              </a:ext>
            </a:extLst>
          </p:cNvPr>
          <p:cNvSpPr/>
          <p:nvPr/>
        </p:nvSpPr>
        <p:spPr>
          <a:xfrm>
            <a:off x="593388" y="5876447"/>
            <a:ext cx="11001982" cy="593387"/>
          </a:xfrm>
          <a:prstGeom prst="roundRect">
            <a:avLst>
              <a:gd name="adj" fmla="val 50000"/>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7683E6B9-0FF5-EF03-C530-57E16763AE2F}"/>
              </a:ext>
            </a:extLst>
          </p:cNvPr>
          <p:cNvSpPr/>
          <p:nvPr/>
        </p:nvSpPr>
        <p:spPr>
          <a:xfrm>
            <a:off x="2936164" y="5876447"/>
            <a:ext cx="603115" cy="603115"/>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abgerundete Ecken 1">
            <a:extLst>
              <a:ext uri="{FF2B5EF4-FFF2-40B4-BE49-F238E27FC236}">
                <a16:creationId xmlns:a16="http://schemas.microsoft.com/office/drawing/2014/main" id="{18194D99-FF2A-95F5-0AAF-89242E596EED}"/>
              </a:ext>
            </a:extLst>
          </p:cNvPr>
          <p:cNvSpPr/>
          <p:nvPr/>
        </p:nvSpPr>
        <p:spPr>
          <a:xfrm>
            <a:off x="1015459" y="1548067"/>
            <a:ext cx="4553950" cy="4105470"/>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2800" b="1">
              <a:solidFill>
                <a:schemeClr val="bg1"/>
              </a:solidFill>
            </a:endParaRPr>
          </a:p>
        </p:txBody>
      </p:sp>
      <p:sp>
        <p:nvSpPr>
          <p:cNvPr id="6" name="Textfeld 5">
            <a:extLst>
              <a:ext uri="{FF2B5EF4-FFF2-40B4-BE49-F238E27FC236}">
                <a16:creationId xmlns:a16="http://schemas.microsoft.com/office/drawing/2014/main" id="{0588A975-4A21-C8F0-3209-E94D3A15D7CF}"/>
              </a:ext>
            </a:extLst>
          </p:cNvPr>
          <p:cNvSpPr txBox="1"/>
          <p:nvPr/>
        </p:nvSpPr>
        <p:spPr>
          <a:xfrm>
            <a:off x="1863149" y="1852452"/>
            <a:ext cx="2749144" cy="523220"/>
          </a:xfrm>
          <a:prstGeom prst="rect">
            <a:avLst/>
          </a:prstGeom>
          <a:noFill/>
        </p:spPr>
        <p:txBody>
          <a:bodyPr wrap="square" rtlCol="0">
            <a:spAutoFit/>
          </a:bodyPr>
          <a:lstStyle/>
          <a:p>
            <a:pPr algn="ctr"/>
            <a:r>
              <a:rPr lang="de-DE" sz="2800" b="1" err="1">
                <a:solidFill>
                  <a:srgbClr val="FFFEFF"/>
                </a:solidFill>
              </a:rPr>
              <a:t>AquaConnect</a:t>
            </a:r>
            <a:endParaRPr lang="de-DE" sz="2800" b="1">
              <a:solidFill>
                <a:srgbClr val="FFFEFF"/>
              </a:solidFill>
            </a:endParaRPr>
          </a:p>
        </p:txBody>
      </p:sp>
      <p:sp>
        <p:nvSpPr>
          <p:cNvPr id="12" name="Textfeld 11">
            <a:extLst>
              <a:ext uri="{FF2B5EF4-FFF2-40B4-BE49-F238E27FC236}">
                <a16:creationId xmlns:a16="http://schemas.microsoft.com/office/drawing/2014/main" id="{2C659A92-7484-C1B8-A6DB-D293124D5D71}"/>
              </a:ext>
            </a:extLst>
          </p:cNvPr>
          <p:cNvSpPr txBox="1"/>
          <p:nvPr/>
        </p:nvSpPr>
        <p:spPr>
          <a:xfrm>
            <a:off x="7233536" y="1852955"/>
            <a:ext cx="3332059" cy="523220"/>
          </a:xfrm>
          <a:prstGeom prst="rect">
            <a:avLst/>
          </a:prstGeom>
          <a:noFill/>
        </p:spPr>
        <p:txBody>
          <a:bodyPr wrap="square" rtlCol="0">
            <a:spAutoFit/>
          </a:bodyPr>
          <a:lstStyle/>
          <a:p>
            <a:pPr algn="ctr"/>
            <a:r>
              <a:rPr lang="de-DE" sz="2800" b="1" err="1">
                <a:solidFill>
                  <a:srgbClr val="051429"/>
                </a:solidFill>
              </a:rPr>
              <a:t>AquaConnect</a:t>
            </a:r>
            <a:r>
              <a:rPr lang="de-DE" sz="2800" b="1">
                <a:solidFill>
                  <a:srgbClr val="051429"/>
                </a:solidFill>
              </a:rPr>
              <a:t> +</a:t>
            </a:r>
          </a:p>
        </p:txBody>
      </p:sp>
      <p:sp>
        <p:nvSpPr>
          <p:cNvPr id="14" name="Textfeld 13">
            <a:extLst>
              <a:ext uri="{FF2B5EF4-FFF2-40B4-BE49-F238E27FC236}">
                <a16:creationId xmlns:a16="http://schemas.microsoft.com/office/drawing/2014/main" id="{B3EB2EFB-A5C4-5C7D-21BD-95B661863740}"/>
              </a:ext>
            </a:extLst>
          </p:cNvPr>
          <p:cNvSpPr txBox="1"/>
          <p:nvPr/>
        </p:nvSpPr>
        <p:spPr>
          <a:xfrm>
            <a:off x="1650625" y="2520000"/>
            <a:ext cx="3395937" cy="2585323"/>
          </a:xfrm>
          <a:prstGeom prst="rect">
            <a:avLst/>
          </a:prstGeom>
          <a:noFill/>
        </p:spPr>
        <p:txBody>
          <a:bodyPr wrap="square" rtlCol="0">
            <a:spAutoFit/>
          </a:bodyPr>
          <a:lstStyle/>
          <a:p>
            <a:pPr marL="285750" indent="-285750">
              <a:buFont typeface="Wingdings" pitchFamily="2" charset="2"/>
              <a:buChar char="ü"/>
            </a:pPr>
            <a:r>
              <a:rPr lang="de-DE" dirty="0">
                <a:solidFill>
                  <a:schemeClr val="bg1"/>
                </a:solidFill>
              </a:rPr>
              <a:t>Fertig zusammengebaut</a:t>
            </a:r>
          </a:p>
          <a:p>
            <a:pPr marL="285750" indent="-285750">
              <a:buFont typeface="Wingdings" pitchFamily="2" charset="2"/>
              <a:buChar char="ü"/>
            </a:pPr>
            <a:r>
              <a:rPr lang="de-DE" dirty="0">
                <a:solidFill>
                  <a:schemeClr val="bg1"/>
                </a:solidFill>
              </a:rPr>
              <a:t>Installationsanleitung</a:t>
            </a:r>
          </a:p>
          <a:p>
            <a:pPr marL="285750" indent="-285750">
              <a:buFont typeface="Wingdings" pitchFamily="2" charset="2"/>
              <a:buChar char="ü"/>
            </a:pPr>
            <a:r>
              <a:rPr lang="de-DE" dirty="0">
                <a:solidFill>
                  <a:schemeClr val="bg1"/>
                </a:solidFill>
              </a:rPr>
              <a:t>Software (ohne Updates)</a:t>
            </a:r>
          </a:p>
          <a:p>
            <a:pPr marL="285750" indent="-285750">
              <a:buFont typeface="Wingdings" pitchFamily="2" charset="2"/>
              <a:buChar char="ü"/>
            </a:pPr>
            <a:r>
              <a:rPr lang="de-DE" dirty="0">
                <a:solidFill>
                  <a:schemeClr val="bg1"/>
                </a:solidFill>
              </a:rPr>
              <a:t>Konkurrenzlos</a:t>
            </a:r>
          </a:p>
          <a:p>
            <a:endParaRPr lang="de-DE" dirty="0">
              <a:solidFill>
                <a:schemeClr val="bg1"/>
              </a:solidFill>
            </a:endParaRPr>
          </a:p>
          <a:p>
            <a:endParaRPr lang="de-DE" dirty="0">
              <a:solidFill>
                <a:schemeClr val="bg1"/>
              </a:solidFill>
            </a:endParaRPr>
          </a:p>
          <a:p>
            <a:endParaRPr lang="de-DE" dirty="0">
              <a:solidFill>
                <a:schemeClr val="bg1"/>
              </a:solidFill>
            </a:endParaRPr>
          </a:p>
          <a:p>
            <a:pPr marL="285750" indent="-285750">
              <a:buFont typeface="Arial" panose="020B0604020202020204" pitchFamily="34" charset="0"/>
              <a:buChar char="•"/>
            </a:pPr>
            <a:endParaRPr lang="de-DE" dirty="0">
              <a:solidFill>
                <a:schemeClr val="bg1"/>
              </a:solidFill>
            </a:endParaRPr>
          </a:p>
          <a:p>
            <a:pPr marL="285750" indent="-285750">
              <a:buFont typeface="Arial" panose="020B0604020202020204" pitchFamily="34" charset="0"/>
              <a:buChar char="•"/>
            </a:pPr>
            <a:r>
              <a:rPr lang="de-DE" dirty="0">
                <a:solidFill>
                  <a:schemeClr val="bg1"/>
                </a:solidFill>
              </a:rPr>
              <a:t>99,99€ / Einmalig</a:t>
            </a:r>
          </a:p>
        </p:txBody>
      </p:sp>
      <p:sp>
        <p:nvSpPr>
          <p:cNvPr id="4" name="Textfeld 3">
            <a:extLst>
              <a:ext uri="{FF2B5EF4-FFF2-40B4-BE49-F238E27FC236}">
                <a16:creationId xmlns:a16="http://schemas.microsoft.com/office/drawing/2014/main" id="{FF613E55-7403-5CEE-1E64-19170D1258B6}"/>
              </a:ext>
            </a:extLst>
          </p:cNvPr>
          <p:cNvSpPr txBox="1"/>
          <p:nvPr/>
        </p:nvSpPr>
        <p:spPr>
          <a:xfrm>
            <a:off x="7491232" y="2520000"/>
            <a:ext cx="3050143" cy="2585323"/>
          </a:xfrm>
          <a:prstGeom prst="rect">
            <a:avLst/>
          </a:prstGeom>
          <a:noFill/>
        </p:spPr>
        <p:txBody>
          <a:bodyPr wrap="square" rtlCol="0">
            <a:spAutoFit/>
          </a:bodyPr>
          <a:lstStyle/>
          <a:p>
            <a:pPr marL="285750" indent="-285750">
              <a:buFont typeface="Wingdings" pitchFamily="2" charset="2"/>
              <a:buChar char="ü"/>
            </a:pPr>
            <a:r>
              <a:rPr lang="de-DE" dirty="0">
                <a:solidFill>
                  <a:srgbClr val="051429"/>
                </a:solidFill>
              </a:rPr>
              <a:t>Hosting</a:t>
            </a:r>
          </a:p>
          <a:p>
            <a:pPr marL="285750" indent="-285750">
              <a:buFont typeface="Wingdings" pitchFamily="2" charset="2"/>
              <a:buChar char="ü"/>
            </a:pPr>
            <a:r>
              <a:rPr lang="de-DE" dirty="0">
                <a:solidFill>
                  <a:srgbClr val="051429"/>
                </a:solidFill>
              </a:rPr>
              <a:t>E-Mail Benachrichtigungen</a:t>
            </a:r>
          </a:p>
          <a:p>
            <a:pPr marL="742950" lvl="1" indent="-285750">
              <a:buFont typeface="Wingdings" pitchFamily="2" charset="2"/>
              <a:buChar char="ü"/>
            </a:pPr>
            <a:r>
              <a:rPr lang="de-DE" dirty="0">
                <a:solidFill>
                  <a:srgbClr val="051429"/>
                </a:solidFill>
              </a:rPr>
              <a:t>Temperatur</a:t>
            </a:r>
          </a:p>
          <a:p>
            <a:pPr marL="742950" lvl="1" indent="-285750">
              <a:buFont typeface="Wingdings" pitchFamily="2" charset="2"/>
              <a:buChar char="ü"/>
            </a:pPr>
            <a:r>
              <a:rPr lang="de-DE" dirty="0">
                <a:solidFill>
                  <a:srgbClr val="051429"/>
                </a:solidFill>
              </a:rPr>
              <a:t>Wasserstand</a:t>
            </a:r>
          </a:p>
          <a:p>
            <a:pPr marL="742950" lvl="1" indent="-285750">
              <a:buFont typeface="Wingdings" pitchFamily="2" charset="2"/>
              <a:buChar char="ü"/>
            </a:pPr>
            <a:r>
              <a:rPr lang="de-DE" dirty="0">
                <a:solidFill>
                  <a:srgbClr val="051429"/>
                </a:solidFill>
              </a:rPr>
              <a:t>Futter nachfüllen</a:t>
            </a:r>
          </a:p>
          <a:p>
            <a:pPr marL="285750" indent="-285750">
              <a:buFont typeface="Wingdings" pitchFamily="2" charset="2"/>
              <a:buChar char="ü"/>
            </a:pPr>
            <a:r>
              <a:rPr lang="de-DE" dirty="0">
                <a:solidFill>
                  <a:srgbClr val="051429"/>
                </a:solidFill>
              </a:rPr>
              <a:t>Kundensupport</a:t>
            </a:r>
          </a:p>
          <a:p>
            <a:pPr marL="285750" indent="-285750">
              <a:buFont typeface="Wingdings" pitchFamily="2" charset="2"/>
              <a:buChar char="ü"/>
            </a:pPr>
            <a:r>
              <a:rPr lang="de-DE" dirty="0">
                <a:solidFill>
                  <a:srgbClr val="051429"/>
                </a:solidFill>
              </a:rPr>
              <a:t>Updates, Wartung</a:t>
            </a:r>
          </a:p>
          <a:p>
            <a:endParaRPr lang="de-DE" dirty="0">
              <a:solidFill>
                <a:srgbClr val="051429"/>
              </a:solidFill>
            </a:endParaRPr>
          </a:p>
          <a:p>
            <a:pPr marL="285750" indent="-285750">
              <a:buFont typeface="Arial" panose="020B0604020202020204" pitchFamily="34" charset="0"/>
              <a:buChar char="•"/>
            </a:pPr>
            <a:r>
              <a:rPr lang="de-DE" dirty="0">
                <a:solidFill>
                  <a:srgbClr val="051429"/>
                </a:solidFill>
              </a:rPr>
              <a:t>39,99€ / Jahr</a:t>
            </a:r>
          </a:p>
        </p:txBody>
      </p:sp>
    </p:spTree>
    <p:extLst>
      <p:ext uri="{BB962C8B-B14F-4D97-AF65-F5344CB8AC3E}">
        <p14:creationId xmlns:p14="http://schemas.microsoft.com/office/powerpoint/2010/main" val="1724511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1420</Words>
  <Application>Microsoft Macintosh PowerPoint</Application>
  <PresentationFormat>Breitbild</PresentationFormat>
  <Paragraphs>318</Paragraphs>
  <Slides>51</Slides>
  <Notes>8</Notes>
  <HiddenSlides>0</HiddenSlides>
  <MMClips>1</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51</vt:i4>
      </vt:variant>
    </vt:vector>
  </HeadingPairs>
  <TitlesOfParts>
    <vt:vector size="60" baseType="lpstr">
      <vt:lpstr>ADLaM Display</vt:lpstr>
      <vt:lpstr>Aharoni</vt:lpstr>
      <vt:lpstr>Arial</vt:lpstr>
      <vt:lpstr>Calibri</vt:lpstr>
      <vt:lpstr>Calibri Light</vt:lpstr>
      <vt:lpstr>Ink Free</vt:lpstr>
      <vt:lpstr>Segoe UI</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BUSINESS CASE</vt:lpstr>
      <vt:lpstr>BUSINESS CASE</vt:lpstr>
      <vt:lpstr>BUSINESS CASE</vt:lpstr>
      <vt:lpstr>BUSINESS CASE</vt:lpstr>
      <vt:lpstr>verwendete Komponenten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Gehäuse</vt:lpstr>
      <vt:lpstr>PowerPoint-Präsentation</vt:lpstr>
      <vt:lpstr>PowerPoint-Präsentation</vt:lpstr>
      <vt:lpstr>PowerPoint-Präsentation</vt:lpstr>
      <vt:lpstr>Temperatur DS18B20</vt:lpstr>
      <vt:lpstr>Temperatur DS18B20</vt:lpstr>
      <vt:lpstr>Wasserstand HC-ST04</vt:lpstr>
      <vt:lpstr>Wasserstand HC-ST04</vt:lpstr>
      <vt:lpstr>Schrittmotor 28BYJ-48</vt:lpstr>
      <vt:lpstr>Schrittmotor 28BYJ-48</vt:lpstr>
      <vt:lpstr>LED</vt:lpstr>
      <vt:lpstr>LED</vt:lpstr>
      <vt:lpstr>Code</vt:lpstr>
      <vt:lpstr>Code</vt:lpstr>
      <vt:lpstr>Quellen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David Dedaj</dc:creator>
  <cp:lastModifiedBy>Patrick Seeberger</cp:lastModifiedBy>
  <cp:revision>2</cp:revision>
  <dcterms:created xsi:type="dcterms:W3CDTF">2023-12-04T20:47:00Z</dcterms:created>
  <dcterms:modified xsi:type="dcterms:W3CDTF">2023-12-19T23:56:46Z</dcterms:modified>
</cp:coreProperties>
</file>