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4" r:id="rId4"/>
    <p:sldId id="266" r:id="rId5"/>
    <p:sldId id="265" r:id="rId6"/>
    <p:sldId id="262" r:id="rId7"/>
    <p:sldId id="272" r:id="rId8"/>
    <p:sldId id="263" r:id="rId9"/>
    <p:sldId id="268" r:id="rId10"/>
    <p:sldId id="267" r:id="rId11"/>
    <p:sldId id="260" r:id="rId12"/>
    <p:sldId id="273" r:id="rId13"/>
    <p:sldId id="269" r:id="rId14"/>
    <p:sldId id="271" r:id="rId15"/>
    <p:sldId id="274" r:id="rId16"/>
    <p:sldId id="25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ja Zeller-Traub" initials="KZT" lastIdx="1" clrIdx="0">
    <p:extLst>
      <p:ext uri="{19B8F6BF-5375-455C-9EA6-DF929625EA0E}">
        <p15:presenceInfo xmlns:p15="http://schemas.microsoft.com/office/powerpoint/2012/main" userId="0a8f085f494bebd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84034222-10EE-4DF9-8125-0AFE375919E2}" type="datetimeFigureOut">
              <a:rPr lang="de-DE" smtClean="0"/>
              <a:t>13.01.2022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28FF6FE-C310-4873-BD8E-4590A4DE920A}" type="slidenum">
              <a:rPr lang="de-DE" smtClean="0"/>
              <a:t>‹Nr.›</a:t>
            </a:fld>
            <a:endParaRPr lang="de-D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578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4034222-10EE-4DF9-8125-0AFE375919E2}" type="datetimeFigureOut">
              <a:rPr lang="de-DE" smtClean="0"/>
              <a:t>13.01.2022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28FF6FE-C310-4873-BD8E-4590A4DE920A}" type="slidenum">
              <a:rPr lang="de-DE" smtClean="0"/>
              <a:t>‹Nr.›</a:t>
            </a:fld>
            <a:endParaRPr lang="de-DE"/>
          </a:p>
        </p:txBody>
      </p:sp>
    </p:spTree>
    <p:extLst>
      <p:ext uri="{BB962C8B-B14F-4D97-AF65-F5344CB8AC3E}">
        <p14:creationId xmlns:p14="http://schemas.microsoft.com/office/powerpoint/2010/main" val="128442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4034222-10EE-4DF9-8125-0AFE375919E2}" type="datetimeFigureOut">
              <a:rPr lang="de-DE" smtClean="0"/>
              <a:t>13.01.2022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28FF6FE-C310-4873-BD8E-4590A4DE920A}" type="slidenum">
              <a:rPr lang="de-DE" smtClean="0"/>
              <a:t>‹Nr.›</a:t>
            </a:fld>
            <a:endParaRPr lang="de-DE"/>
          </a:p>
        </p:txBody>
      </p:sp>
    </p:spTree>
    <p:extLst>
      <p:ext uri="{BB962C8B-B14F-4D97-AF65-F5344CB8AC3E}">
        <p14:creationId xmlns:p14="http://schemas.microsoft.com/office/powerpoint/2010/main" val="299182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4034222-10EE-4DF9-8125-0AFE375919E2}" type="datetimeFigureOut">
              <a:rPr lang="de-DE" smtClean="0"/>
              <a:t>13.01.2022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28FF6FE-C310-4873-BD8E-4590A4DE920A}" type="slidenum">
              <a:rPr lang="de-DE" smtClean="0"/>
              <a:t>‹Nr.›</a:t>
            </a:fld>
            <a:endParaRPr lang="de-DE"/>
          </a:p>
        </p:txBody>
      </p:sp>
    </p:spTree>
    <p:extLst>
      <p:ext uri="{BB962C8B-B14F-4D97-AF65-F5344CB8AC3E}">
        <p14:creationId xmlns:p14="http://schemas.microsoft.com/office/powerpoint/2010/main" val="161325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4034222-10EE-4DF9-8125-0AFE375919E2}" type="datetimeFigureOut">
              <a:rPr lang="de-DE" smtClean="0"/>
              <a:t>13.01.2022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28FF6FE-C310-4873-BD8E-4590A4DE920A}" type="slidenum">
              <a:rPr lang="de-DE" smtClean="0"/>
              <a:t>‹Nr.›</a:t>
            </a:fld>
            <a:endParaRPr lang="de-D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9707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84034222-10EE-4DF9-8125-0AFE375919E2}" type="datetimeFigureOut">
              <a:rPr lang="de-DE" smtClean="0"/>
              <a:t>13.01.2022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28FF6FE-C310-4873-BD8E-4590A4DE920A}" type="slidenum">
              <a:rPr lang="de-DE" smtClean="0"/>
              <a:t>‹Nr.›</a:t>
            </a:fld>
            <a:endParaRPr lang="de-DE"/>
          </a:p>
        </p:txBody>
      </p:sp>
    </p:spTree>
    <p:extLst>
      <p:ext uri="{BB962C8B-B14F-4D97-AF65-F5344CB8AC3E}">
        <p14:creationId xmlns:p14="http://schemas.microsoft.com/office/powerpoint/2010/main" val="3807743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84034222-10EE-4DF9-8125-0AFE375919E2}" type="datetimeFigureOut">
              <a:rPr lang="de-DE" smtClean="0"/>
              <a:t>13.01.2022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F28FF6FE-C310-4873-BD8E-4590A4DE920A}" type="slidenum">
              <a:rPr lang="de-DE" smtClean="0"/>
              <a:t>‹Nr.›</a:t>
            </a:fld>
            <a:endParaRPr lang="de-DE"/>
          </a:p>
        </p:txBody>
      </p:sp>
    </p:spTree>
    <p:extLst>
      <p:ext uri="{BB962C8B-B14F-4D97-AF65-F5344CB8AC3E}">
        <p14:creationId xmlns:p14="http://schemas.microsoft.com/office/powerpoint/2010/main" val="272301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84034222-10EE-4DF9-8125-0AFE375919E2}" type="datetimeFigureOut">
              <a:rPr lang="de-DE" smtClean="0"/>
              <a:t>13.01.2022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F28FF6FE-C310-4873-BD8E-4590A4DE920A}" type="slidenum">
              <a:rPr lang="de-DE" smtClean="0"/>
              <a:t>‹Nr.›</a:t>
            </a:fld>
            <a:endParaRPr lang="de-DE"/>
          </a:p>
        </p:txBody>
      </p:sp>
    </p:spTree>
    <p:extLst>
      <p:ext uri="{BB962C8B-B14F-4D97-AF65-F5344CB8AC3E}">
        <p14:creationId xmlns:p14="http://schemas.microsoft.com/office/powerpoint/2010/main" val="3856083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4034222-10EE-4DF9-8125-0AFE375919E2}" type="datetimeFigureOut">
              <a:rPr lang="de-DE" smtClean="0"/>
              <a:t>13.01.2022</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a:p>
        </p:txBody>
      </p:sp>
      <p:sp>
        <p:nvSpPr>
          <p:cNvPr id="9" name="Slide Number Placeholder 8"/>
          <p:cNvSpPr>
            <a:spLocks noGrp="1"/>
          </p:cNvSpPr>
          <p:nvPr>
            <p:ph type="sldNum" sz="quarter" idx="12"/>
          </p:nvPr>
        </p:nvSpPr>
        <p:spPr/>
        <p:txBody>
          <a:bodyPr/>
          <a:lstStyle/>
          <a:p>
            <a:fld id="{F28FF6FE-C310-4873-BD8E-4590A4DE920A}" type="slidenum">
              <a:rPr lang="de-DE" smtClean="0"/>
              <a:t>‹Nr.›</a:t>
            </a:fld>
            <a:endParaRPr lang="de-DE"/>
          </a:p>
        </p:txBody>
      </p:sp>
    </p:spTree>
    <p:extLst>
      <p:ext uri="{BB962C8B-B14F-4D97-AF65-F5344CB8AC3E}">
        <p14:creationId xmlns:p14="http://schemas.microsoft.com/office/powerpoint/2010/main" val="3581310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4034222-10EE-4DF9-8125-0AFE375919E2}" type="datetimeFigureOut">
              <a:rPr lang="de-DE" smtClean="0"/>
              <a:t>13.01.2022</a:t>
            </a:fld>
            <a:endParaRPr lang="de-D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de-D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28FF6FE-C310-4873-BD8E-4590A4DE920A}" type="slidenum">
              <a:rPr lang="de-DE" smtClean="0"/>
              <a:t>‹Nr.›</a:t>
            </a:fld>
            <a:endParaRPr lang="de-DE"/>
          </a:p>
        </p:txBody>
      </p:sp>
    </p:spTree>
    <p:extLst>
      <p:ext uri="{BB962C8B-B14F-4D97-AF65-F5344CB8AC3E}">
        <p14:creationId xmlns:p14="http://schemas.microsoft.com/office/powerpoint/2010/main" val="523794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84034222-10EE-4DF9-8125-0AFE375919E2}" type="datetimeFigureOut">
              <a:rPr lang="de-DE" smtClean="0"/>
              <a:t>13.01.2022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28FF6FE-C310-4873-BD8E-4590A4DE920A}" type="slidenum">
              <a:rPr lang="de-DE" smtClean="0"/>
              <a:t>‹Nr.›</a:t>
            </a:fld>
            <a:endParaRPr lang="de-DE"/>
          </a:p>
        </p:txBody>
      </p:sp>
    </p:spTree>
    <p:extLst>
      <p:ext uri="{BB962C8B-B14F-4D97-AF65-F5344CB8AC3E}">
        <p14:creationId xmlns:p14="http://schemas.microsoft.com/office/powerpoint/2010/main" val="2184328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4034222-10EE-4DF9-8125-0AFE375919E2}" type="datetimeFigureOut">
              <a:rPr lang="de-DE" smtClean="0"/>
              <a:t>13.01.2022</a:t>
            </a:fld>
            <a:endParaRPr lang="de-D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28FF6FE-C310-4873-BD8E-4590A4DE920A}" type="slidenum">
              <a:rPr lang="de-DE" smtClean="0"/>
              <a:t>‹Nr.›</a:t>
            </a:fld>
            <a:endParaRPr lang="de-D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8693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youtu.be/RceK5vNgJs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E1BDFB-4C89-4B76-B9EE-741A8CF83F39}"/>
              </a:ext>
            </a:extLst>
          </p:cNvPr>
          <p:cNvSpPr>
            <a:spLocks noGrp="1"/>
          </p:cNvSpPr>
          <p:nvPr>
            <p:ph type="ctrTitle"/>
          </p:nvPr>
        </p:nvSpPr>
        <p:spPr/>
        <p:txBody>
          <a:bodyPr>
            <a:normAutofit fontScale="90000"/>
          </a:bodyPr>
          <a:lstStyle/>
          <a:p>
            <a:br>
              <a:rPr lang="de-DE" dirty="0"/>
            </a:br>
            <a:r>
              <a:rPr lang="de-DE" dirty="0"/>
              <a:t>Herausforderndes Verhalten bei Menschen mit Demenz</a:t>
            </a:r>
          </a:p>
        </p:txBody>
      </p:sp>
      <p:sp>
        <p:nvSpPr>
          <p:cNvPr id="3" name="Untertitel 2">
            <a:extLst>
              <a:ext uri="{FF2B5EF4-FFF2-40B4-BE49-F238E27FC236}">
                <a16:creationId xmlns:a16="http://schemas.microsoft.com/office/drawing/2014/main" id="{1A87797B-84F4-46FB-BA3A-7A7BD70A2529}"/>
              </a:ext>
            </a:extLst>
          </p:cNvPr>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1613457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403353-DE92-487C-868A-10968CE3B35F}"/>
              </a:ext>
            </a:extLst>
          </p:cNvPr>
          <p:cNvSpPr>
            <a:spLocks noGrp="1"/>
          </p:cNvSpPr>
          <p:nvPr>
            <p:ph type="title" idx="4294967295"/>
          </p:nvPr>
        </p:nvSpPr>
        <p:spPr>
          <a:xfrm>
            <a:off x="365760" y="287339"/>
            <a:ext cx="11826240" cy="1745998"/>
          </a:xfrm>
        </p:spPr>
        <p:txBody>
          <a:bodyPr>
            <a:normAutofit fontScale="90000"/>
          </a:bodyPr>
          <a:lstStyle/>
          <a:p>
            <a:r>
              <a:rPr lang="de-DE" sz="2000" dirty="0"/>
              <a:t>Grafik Eisbergvergleich</a:t>
            </a:r>
            <a:br>
              <a:rPr lang="de-DE" sz="2000" dirty="0"/>
            </a:br>
            <a:r>
              <a:rPr lang="de-DE" sz="2000" dirty="0"/>
              <a:t>James, Ian Andrew: </a:t>
            </a:r>
            <a:br>
              <a:rPr lang="de-DE" sz="2000" dirty="0"/>
            </a:br>
            <a:r>
              <a:rPr lang="de-DE" sz="2000" dirty="0"/>
              <a:t>Herausforderndes Verhalten</a:t>
            </a:r>
            <a:br>
              <a:rPr lang="de-DE" sz="2000" dirty="0"/>
            </a:br>
            <a:r>
              <a:rPr lang="de-DE" sz="2000" dirty="0"/>
              <a:t> bei Menschen mit Demenz. </a:t>
            </a:r>
            <a:br>
              <a:rPr lang="de-DE" sz="2000" dirty="0"/>
            </a:br>
            <a:r>
              <a:rPr lang="de-DE" sz="2000" dirty="0"/>
              <a:t>Einschätzen, verstehen und behandeln. </a:t>
            </a:r>
            <a:br>
              <a:rPr lang="de-DE" sz="2000" dirty="0"/>
            </a:br>
            <a:r>
              <a:rPr lang="de-DE" sz="2000" dirty="0"/>
              <a:t>Huber 2013</a:t>
            </a:r>
            <a:br>
              <a:rPr lang="de-DE" sz="2000" dirty="0"/>
            </a:br>
            <a:br>
              <a:rPr lang="de-DE" sz="2000" dirty="0"/>
            </a:br>
            <a:endParaRPr lang="de-DE" sz="2000" dirty="0"/>
          </a:p>
        </p:txBody>
      </p:sp>
      <p:pic>
        <p:nvPicPr>
          <p:cNvPr id="4" name="Grafik 3">
            <a:extLst>
              <a:ext uri="{FF2B5EF4-FFF2-40B4-BE49-F238E27FC236}">
                <a16:creationId xmlns:a16="http://schemas.microsoft.com/office/drawing/2014/main" id="{F9B0E3FB-9E8A-42EE-8F37-75A6B2BF643C}"/>
              </a:ext>
            </a:extLst>
          </p:cNvPr>
          <p:cNvPicPr>
            <a:picLocks noChangeAspect="1"/>
          </p:cNvPicPr>
          <p:nvPr/>
        </p:nvPicPr>
        <p:blipFill>
          <a:blip r:embed="rId2"/>
          <a:stretch>
            <a:fillRect/>
          </a:stretch>
        </p:blipFill>
        <p:spPr>
          <a:xfrm>
            <a:off x="4052887" y="0"/>
            <a:ext cx="6538518" cy="6386105"/>
          </a:xfrm>
          <a:prstGeom prst="rect">
            <a:avLst/>
          </a:prstGeom>
        </p:spPr>
      </p:pic>
    </p:spTree>
    <p:extLst>
      <p:ext uri="{BB962C8B-B14F-4D97-AF65-F5344CB8AC3E}">
        <p14:creationId xmlns:p14="http://schemas.microsoft.com/office/powerpoint/2010/main" val="3556757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AFCED6-524F-42D1-8181-FF3F341C0EB4}"/>
              </a:ext>
            </a:extLst>
          </p:cNvPr>
          <p:cNvSpPr>
            <a:spLocks noGrp="1"/>
          </p:cNvSpPr>
          <p:nvPr>
            <p:ph type="title"/>
          </p:nvPr>
        </p:nvSpPr>
        <p:spPr/>
        <p:txBody>
          <a:bodyPr/>
          <a:lstStyle/>
          <a:p>
            <a:r>
              <a:rPr lang="de-DE" dirty="0"/>
              <a:t>Ursachen und Auslöser für herausforderndes Verhalten</a:t>
            </a:r>
          </a:p>
        </p:txBody>
      </p:sp>
      <p:sp>
        <p:nvSpPr>
          <p:cNvPr id="3" name="Inhaltsplatzhalter 2">
            <a:extLst>
              <a:ext uri="{FF2B5EF4-FFF2-40B4-BE49-F238E27FC236}">
                <a16:creationId xmlns:a16="http://schemas.microsoft.com/office/drawing/2014/main" id="{7C2E0A44-45EE-4BE6-881A-C97FA9E8A07C}"/>
              </a:ext>
            </a:extLst>
          </p:cNvPr>
          <p:cNvSpPr>
            <a:spLocks noGrp="1"/>
          </p:cNvSpPr>
          <p:nvPr>
            <p:ph sz="half" idx="1"/>
          </p:nvPr>
        </p:nvSpPr>
        <p:spPr/>
        <p:txBody>
          <a:bodyPr>
            <a:normAutofit/>
          </a:bodyPr>
          <a:lstStyle/>
          <a:p>
            <a:r>
              <a:rPr lang="de-DE" sz="2800" dirty="0"/>
              <a:t>Lesen Sie zur Vertiefung dieser Thematik den Text „Ursachen, Gründe, Auslöser und Assessments“ aus James, Ian Andrew: Herausforderndes Verhalten bei Menschen mit Demenz.</a:t>
            </a:r>
          </a:p>
          <a:p>
            <a:endParaRPr lang="de-DE" sz="2800" dirty="0"/>
          </a:p>
          <a:p>
            <a:endParaRPr lang="de-DE" sz="2800" dirty="0"/>
          </a:p>
        </p:txBody>
      </p:sp>
      <p:sp>
        <p:nvSpPr>
          <p:cNvPr id="6" name="Inhaltsplatzhalter 5">
            <a:extLst>
              <a:ext uri="{FF2B5EF4-FFF2-40B4-BE49-F238E27FC236}">
                <a16:creationId xmlns:a16="http://schemas.microsoft.com/office/drawing/2014/main" id="{D858DD7D-46C8-4167-B137-69BE12257DF6}"/>
              </a:ext>
            </a:extLst>
          </p:cNvPr>
          <p:cNvSpPr>
            <a:spLocks noGrp="1"/>
          </p:cNvSpPr>
          <p:nvPr>
            <p:ph sz="half" idx="2"/>
          </p:nvPr>
        </p:nvSpPr>
        <p:spPr/>
        <p:txBody>
          <a:bodyPr/>
          <a:lstStyle/>
          <a:p>
            <a:endParaRPr lang="de-DE"/>
          </a:p>
        </p:txBody>
      </p:sp>
    </p:spTree>
    <p:extLst>
      <p:ext uri="{BB962C8B-B14F-4D97-AF65-F5344CB8AC3E}">
        <p14:creationId xmlns:p14="http://schemas.microsoft.com/office/powerpoint/2010/main" val="4205899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0FBC0F65-98F5-4CAC-B431-CE872FC2998F}"/>
              </a:ext>
            </a:extLst>
          </p:cNvPr>
          <p:cNvSpPr>
            <a:spLocks noGrp="1"/>
          </p:cNvSpPr>
          <p:nvPr>
            <p:ph type="title"/>
          </p:nvPr>
        </p:nvSpPr>
        <p:spPr>
          <a:xfrm>
            <a:off x="240631" y="594359"/>
            <a:ext cx="3681663" cy="2991052"/>
          </a:xfrm>
        </p:spPr>
        <p:txBody>
          <a:bodyPr>
            <a:normAutofit/>
          </a:bodyPr>
          <a:lstStyle/>
          <a:p>
            <a:r>
              <a:rPr lang="de-DE" dirty="0"/>
              <a:t>Nicht-</a:t>
            </a:r>
            <a:br>
              <a:rPr lang="de-DE" dirty="0"/>
            </a:br>
            <a:r>
              <a:rPr lang="de-DE" dirty="0"/>
              <a:t>medikamentöse Ansätze um herausforderndem Verhalten zu begegnen:</a:t>
            </a:r>
          </a:p>
        </p:txBody>
      </p:sp>
      <p:sp>
        <p:nvSpPr>
          <p:cNvPr id="8" name="Textplatzhalter 7">
            <a:extLst>
              <a:ext uri="{FF2B5EF4-FFF2-40B4-BE49-F238E27FC236}">
                <a16:creationId xmlns:a16="http://schemas.microsoft.com/office/drawing/2014/main" id="{43EEA14A-894D-422E-AC17-52F6B354CF39}"/>
              </a:ext>
            </a:extLst>
          </p:cNvPr>
          <p:cNvSpPr>
            <a:spLocks noGrp="1"/>
          </p:cNvSpPr>
          <p:nvPr>
            <p:ph idx="1"/>
          </p:nvPr>
        </p:nvSpPr>
        <p:spPr/>
        <p:txBody>
          <a:bodyPr>
            <a:normAutofit/>
          </a:bodyPr>
          <a:lstStyle/>
          <a:p>
            <a:pPr>
              <a:buFont typeface="Wingdings" panose="05000000000000000000" pitchFamily="2" charset="2"/>
              <a:buChar char="Ø"/>
            </a:pPr>
            <a:r>
              <a:rPr lang="de-DE" sz="2800" dirty="0"/>
              <a:t>Pflegerische Strategien</a:t>
            </a:r>
          </a:p>
          <a:p>
            <a:pPr>
              <a:buFont typeface="Wingdings" panose="05000000000000000000" pitchFamily="2" charset="2"/>
              <a:buChar char="Ø"/>
            </a:pPr>
            <a:r>
              <a:rPr lang="de-DE" sz="2800" dirty="0"/>
              <a:t>Unspezifische Therapien </a:t>
            </a:r>
          </a:p>
          <a:p>
            <a:pPr>
              <a:buFont typeface="Wingdings" panose="05000000000000000000" pitchFamily="2" charset="2"/>
              <a:buChar char="Ø"/>
            </a:pPr>
            <a:r>
              <a:rPr lang="de-DE" sz="2800" dirty="0"/>
              <a:t>Newcastle </a:t>
            </a:r>
            <a:r>
              <a:rPr lang="de-DE" sz="2800" dirty="0" err="1"/>
              <a:t>Callencing</a:t>
            </a:r>
            <a:r>
              <a:rPr lang="de-DE" sz="2800" dirty="0"/>
              <a:t> </a:t>
            </a:r>
            <a:r>
              <a:rPr lang="de-DE" sz="2800" dirty="0" err="1"/>
              <a:t>Behaviour</a:t>
            </a:r>
            <a:r>
              <a:rPr lang="de-DE" sz="2800" dirty="0"/>
              <a:t> Teams</a:t>
            </a:r>
          </a:p>
          <a:p>
            <a:pPr>
              <a:buFont typeface="Wingdings" panose="05000000000000000000" pitchFamily="2" charset="2"/>
              <a:buChar char="Ø"/>
            </a:pPr>
            <a:r>
              <a:rPr lang="de-DE" sz="2800" dirty="0"/>
              <a:t>Serial Trial Intervention</a:t>
            </a:r>
          </a:p>
          <a:p>
            <a:pPr>
              <a:buFont typeface="Wingdings" panose="05000000000000000000" pitchFamily="2" charset="2"/>
              <a:buChar char="Ø"/>
            </a:pPr>
            <a:r>
              <a:rPr lang="de-DE" sz="2800" dirty="0"/>
              <a:t>POL </a:t>
            </a:r>
          </a:p>
          <a:p>
            <a:pPr>
              <a:buFont typeface="Wingdings" panose="05000000000000000000" pitchFamily="2" charset="2"/>
              <a:buChar char="Ø"/>
            </a:pPr>
            <a:r>
              <a:rPr lang="de-DE" sz="2800" dirty="0"/>
              <a:t>Kollegiale Beratung</a:t>
            </a:r>
          </a:p>
          <a:p>
            <a:pPr>
              <a:buFont typeface="Wingdings" panose="05000000000000000000" pitchFamily="2" charset="2"/>
              <a:buChar char="Ø"/>
            </a:pPr>
            <a:r>
              <a:rPr lang="de-DE" sz="2800" dirty="0"/>
              <a:t>Fallbesprechungen</a:t>
            </a:r>
          </a:p>
          <a:p>
            <a:pPr>
              <a:buFont typeface="Wingdings" panose="05000000000000000000" pitchFamily="2" charset="2"/>
              <a:buChar char="Ø"/>
            </a:pPr>
            <a:r>
              <a:rPr lang="de-DE" sz="2800" dirty="0" err="1"/>
              <a:t>Verstehenshypothesen</a:t>
            </a:r>
            <a:endParaRPr lang="de-DE" sz="2800" dirty="0"/>
          </a:p>
        </p:txBody>
      </p:sp>
      <p:sp>
        <p:nvSpPr>
          <p:cNvPr id="2" name="Textplatzhalter 1">
            <a:extLst>
              <a:ext uri="{FF2B5EF4-FFF2-40B4-BE49-F238E27FC236}">
                <a16:creationId xmlns:a16="http://schemas.microsoft.com/office/drawing/2014/main" id="{B654ADB8-03F0-42A2-9E7E-1EED099E63F6}"/>
              </a:ext>
            </a:extLst>
          </p:cNvPr>
          <p:cNvSpPr>
            <a:spLocks noGrp="1"/>
          </p:cNvSpPr>
          <p:nvPr>
            <p:ph type="body" sz="half" idx="2"/>
          </p:nvPr>
        </p:nvSpPr>
        <p:spPr>
          <a:xfrm>
            <a:off x="457200" y="3850104"/>
            <a:ext cx="3200400" cy="2455099"/>
          </a:xfrm>
        </p:spPr>
        <p:txBody>
          <a:bodyPr/>
          <a:lstStyle/>
          <a:p>
            <a:endParaRPr lang="de-DE" dirty="0"/>
          </a:p>
        </p:txBody>
      </p:sp>
    </p:spTree>
    <p:extLst>
      <p:ext uri="{BB962C8B-B14F-4D97-AF65-F5344CB8AC3E}">
        <p14:creationId xmlns:p14="http://schemas.microsoft.com/office/powerpoint/2010/main" val="907295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B59829B7-E697-4A2F-9328-5DC78FFFDB87}"/>
              </a:ext>
            </a:extLst>
          </p:cNvPr>
          <p:cNvSpPr>
            <a:spLocks noGrp="1"/>
          </p:cNvSpPr>
          <p:nvPr>
            <p:ph type="title"/>
          </p:nvPr>
        </p:nvSpPr>
        <p:spPr>
          <a:xfrm>
            <a:off x="1097279" y="286603"/>
            <a:ext cx="10185009" cy="1450757"/>
          </a:xfrm>
        </p:spPr>
        <p:txBody>
          <a:bodyPr>
            <a:normAutofit/>
          </a:bodyPr>
          <a:lstStyle/>
          <a:p>
            <a:r>
              <a:rPr lang="de-DE" dirty="0"/>
              <a:t>Nichtmedikamentöse Ansätze zur Behandlung herausfordernden Verhaltens</a:t>
            </a:r>
          </a:p>
        </p:txBody>
      </p:sp>
      <p:sp>
        <p:nvSpPr>
          <p:cNvPr id="6" name="Inhaltsplatzhalter 5">
            <a:extLst>
              <a:ext uri="{FF2B5EF4-FFF2-40B4-BE49-F238E27FC236}">
                <a16:creationId xmlns:a16="http://schemas.microsoft.com/office/drawing/2014/main" id="{C3B6FE02-AFC1-4C67-AC66-CA8428123253}"/>
              </a:ext>
            </a:extLst>
          </p:cNvPr>
          <p:cNvSpPr>
            <a:spLocks noGrp="1"/>
          </p:cNvSpPr>
          <p:nvPr>
            <p:ph idx="1"/>
          </p:nvPr>
        </p:nvSpPr>
        <p:spPr>
          <a:xfrm>
            <a:off x="1097280" y="1845733"/>
            <a:ext cx="10058400" cy="4217441"/>
          </a:xfrm>
        </p:spPr>
        <p:txBody>
          <a:bodyPr>
            <a:noAutofit/>
          </a:bodyPr>
          <a:lstStyle/>
          <a:p>
            <a:r>
              <a:rPr lang="de-DE" sz="2800" dirty="0"/>
              <a:t>Nichtmedikamentöse Ansätze können präventiv oder akut eingesetzt werden.</a:t>
            </a:r>
          </a:p>
          <a:p>
            <a:r>
              <a:rPr lang="de-DE" sz="2800" dirty="0"/>
              <a:t>Da Pflegekräfte die häufigsten Bezugspersonen von demenzkranken Menschen sind, sind </a:t>
            </a:r>
            <a:r>
              <a:rPr lang="de-DE" sz="2800" b="1" dirty="0"/>
              <a:t>pflegerische Strategien </a:t>
            </a:r>
            <a:r>
              <a:rPr lang="de-DE" sz="2800" dirty="0"/>
              <a:t>die am häufigsten eingesetzten nichtmedikamentösen Verfahren. Dazu gehören z.B. Ablenkung, Deeskalation, Unterhaltung, Gegenstände entfernen…</a:t>
            </a:r>
          </a:p>
          <a:p>
            <a:r>
              <a:rPr lang="de-DE" sz="2800" dirty="0"/>
              <a:t>Zudem können </a:t>
            </a:r>
            <a:r>
              <a:rPr lang="de-DE" sz="2800" b="1" dirty="0"/>
              <a:t>unspezifische Therapien </a:t>
            </a:r>
            <a:r>
              <a:rPr lang="de-DE" sz="2800" dirty="0"/>
              <a:t>bei herausforderndem Verhalten helfen (z.B. Realitätsorientierungstraining, </a:t>
            </a:r>
            <a:r>
              <a:rPr lang="de-DE" sz="2800" dirty="0" err="1"/>
              <a:t>Reminiszenztherapie</a:t>
            </a:r>
            <a:r>
              <a:rPr lang="de-DE" sz="2800" dirty="0"/>
              <a:t>, Validation, Aromatherapie, Musiktherapie, Umgebungsgestaltung…)</a:t>
            </a:r>
          </a:p>
        </p:txBody>
      </p:sp>
    </p:spTree>
    <p:extLst>
      <p:ext uri="{BB962C8B-B14F-4D97-AF65-F5344CB8AC3E}">
        <p14:creationId xmlns:p14="http://schemas.microsoft.com/office/powerpoint/2010/main" val="1637746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B1FFE1-D0BB-401D-AF85-AAB486A13E21}"/>
              </a:ext>
            </a:extLst>
          </p:cNvPr>
          <p:cNvSpPr>
            <a:spLocks noGrp="1"/>
          </p:cNvSpPr>
          <p:nvPr>
            <p:ph type="title"/>
          </p:nvPr>
        </p:nvSpPr>
        <p:spPr/>
        <p:txBody>
          <a:bodyPr>
            <a:normAutofit fontScale="90000"/>
          </a:bodyPr>
          <a:lstStyle/>
          <a:p>
            <a:r>
              <a:rPr lang="de-DE" dirty="0"/>
              <a:t>Nichtmedikamentöse Ansätze zur Behandlung herausfordernden Verhaltens</a:t>
            </a:r>
          </a:p>
        </p:txBody>
      </p:sp>
      <p:sp>
        <p:nvSpPr>
          <p:cNvPr id="3" name="Inhaltsplatzhalter 2">
            <a:extLst>
              <a:ext uri="{FF2B5EF4-FFF2-40B4-BE49-F238E27FC236}">
                <a16:creationId xmlns:a16="http://schemas.microsoft.com/office/drawing/2014/main" id="{DFCAF1D2-7E48-4B77-9068-845681362A6E}"/>
              </a:ext>
            </a:extLst>
          </p:cNvPr>
          <p:cNvSpPr>
            <a:spLocks noGrp="1"/>
          </p:cNvSpPr>
          <p:nvPr>
            <p:ph idx="1"/>
          </p:nvPr>
        </p:nvSpPr>
        <p:spPr/>
        <p:txBody>
          <a:bodyPr/>
          <a:lstStyle/>
          <a:p>
            <a:r>
              <a:rPr lang="de-DE" sz="2800" dirty="0"/>
              <a:t>Eine strukturierte Methode, herausforderndem Verhalten von Menschen mit Demenz zu begegnen, wurde von den Experten des </a:t>
            </a:r>
            <a:r>
              <a:rPr lang="de-DE" sz="2800" b="1" dirty="0"/>
              <a:t>Newcastle </a:t>
            </a:r>
            <a:r>
              <a:rPr lang="de-DE" sz="2800" b="1" dirty="0" err="1"/>
              <a:t>Callencing</a:t>
            </a:r>
            <a:r>
              <a:rPr lang="de-DE" sz="2800" b="1" dirty="0"/>
              <a:t> </a:t>
            </a:r>
            <a:r>
              <a:rPr lang="de-DE" sz="2800" b="1" dirty="0" err="1"/>
              <a:t>Behaviour</a:t>
            </a:r>
            <a:r>
              <a:rPr lang="de-DE" sz="2800" b="1" dirty="0"/>
              <a:t> Teams (NCBT) </a:t>
            </a:r>
            <a:r>
              <a:rPr lang="de-DE" sz="2800" dirty="0"/>
              <a:t>entwickelt. Diese Methode nimmt mehrere Wochen in Anspruch und impliziert eine enge Zusammenarbeit mit allen Pflegenden eines demenzkranken Menschen.</a:t>
            </a:r>
          </a:p>
          <a:p>
            <a:r>
              <a:rPr lang="de-DE" sz="2800" dirty="0"/>
              <a:t>Sehen Sie sich dazu den folgenden Film auf </a:t>
            </a:r>
            <a:r>
              <a:rPr lang="de-DE" sz="2800" dirty="0" err="1"/>
              <a:t>You</a:t>
            </a:r>
            <a:r>
              <a:rPr lang="de-DE" sz="2800" dirty="0"/>
              <a:t> Tube an:</a:t>
            </a:r>
          </a:p>
          <a:p>
            <a:r>
              <a:rPr lang="de-DE" dirty="0">
                <a:hlinkClick r:id="rId2"/>
              </a:rPr>
              <a:t>https://youtu.be/RceK5vNgJs8</a:t>
            </a:r>
            <a:endParaRPr lang="de-DE" dirty="0"/>
          </a:p>
        </p:txBody>
      </p:sp>
    </p:spTree>
    <p:extLst>
      <p:ext uri="{BB962C8B-B14F-4D97-AF65-F5344CB8AC3E}">
        <p14:creationId xmlns:p14="http://schemas.microsoft.com/office/powerpoint/2010/main" val="3187732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AE05D1-6006-4CF5-BAA0-F549E511BDA8}"/>
              </a:ext>
            </a:extLst>
          </p:cNvPr>
          <p:cNvSpPr>
            <a:spLocks noGrp="1"/>
          </p:cNvSpPr>
          <p:nvPr>
            <p:ph type="title"/>
          </p:nvPr>
        </p:nvSpPr>
        <p:spPr/>
        <p:txBody>
          <a:bodyPr>
            <a:normAutofit fontScale="90000"/>
          </a:bodyPr>
          <a:lstStyle/>
          <a:p>
            <a:r>
              <a:rPr lang="de-DE" dirty="0"/>
              <a:t>Nichtmedikamentöse Ansätze zur Behandlung herausfordernden Verhaltens</a:t>
            </a:r>
          </a:p>
        </p:txBody>
      </p:sp>
      <p:sp>
        <p:nvSpPr>
          <p:cNvPr id="3" name="Inhaltsplatzhalter 2">
            <a:extLst>
              <a:ext uri="{FF2B5EF4-FFF2-40B4-BE49-F238E27FC236}">
                <a16:creationId xmlns:a16="http://schemas.microsoft.com/office/drawing/2014/main" id="{584F9509-1F07-44CE-B84A-D469C802C410}"/>
              </a:ext>
            </a:extLst>
          </p:cNvPr>
          <p:cNvSpPr>
            <a:spLocks noGrp="1"/>
          </p:cNvSpPr>
          <p:nvPr>
            <p:ph idx="1"/>
          </p:nvPr>
        </p:nvSpPr>
        <p:spPr/>
        <p:txBody>
          <a:bodyPr/>
          <a:lstStyle/>
          <a:p>
            <a:r>
              <a:rPr lang="de-DE" sz="2800" dirty="0"/>
              <a:t>Eine weitere Hilfe für das Vorgehen bei herausforderndem Verhalten</a:t>
            </a:r>
          </a:p>
          <a:p>
            <a:r>
              <a:rPr lang="de-DE" sz="2800" dirty="0"/>
              <a:t>bietet das Modell der „</a:t>
            </a:r>
            <a:r>
              <a:rPr lang="de-DE" sz="2800" b="1" dirty="0"/>
              <a:t>Serial Trial Intervention</a:t>
            </a:r>
            <a:r>
              <a:rPr lang="de-DE" sz="2800" dirty="0"/>
              <a:t>“ (STI).</a:t>
            </a:r>
          </a:p>
          <a:p>
            <a:endParaRPr lang="de-DE" sz="2800" b="1" dirty="0"/>
          </a:p>
          <a:p>
            <a:r>
              <a:rPr lang="de-DE" sz="2800" b="1" dirty="0"/>
              <a:t>Aufgabe: </a:t>
            </a:r>
            <a:r>
              <a:rPr lang="de-DE" sz="2800" dirty="0"/>
              <a:t>Lesen Sie dazu den Artikel aus „Pflegezeitschrift“:</a:t>
            </a:r>
          </a:p>
          <a:p>
            <a:r>
              <a:rPr lang="de-DE" sz="2800" dirty="0"/>
              <a:t>Thomas Fischer, Claudia Spahn und Christine </a:t>
            </a:r>
            <a:r>
              <a:rPr lang="de-DE" sz="2800" dirty="0" err="1"/>
              <a:t>Kovach</a:t>
            </a:r>
            <a:r>
              <a:rPr lang="de-DE" sz="2800" dirty="0"/>
              <a:t>:</a:t>
            </a:r>
          </a:p>
          <a:p>
            <a:r>
              <a:rPr lang="de-DE" sz="2800" dirty="0"/>
              <a:t>Gezielter Umgang mit herausforderndem Verhalten bei Menschen mit Demenz: Die „Serial Trial Intervention“ (STI)</a:t>
            </a:r>
          </a:p>
        </p:txBody>
      </p:sp>
    </p:spTree>
    <p:extLst>
      <p:ext uri="{BB962C8B-B14F-4D97-AF65-F5344CB8AC3E}">
        <p14:creationId xmlns:p14="http://schemas.microsoft.com/office/powerpoint/2010/main" val="4101135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E8ACBE-B8BD-477A-AF96-462345C7173D}"/>
              </a:ext>
            </a:extLst>
          </p:cNvPr>
          <p:cNvSpPr>
            <a:spLocks noGrp="1"/>
          </p:cNvSpPr>
          <p:nvPr>
            <p:ph type="title"/>
          </p:nvPr>
        </p:nvSpPr>
        <p:spPr/>
        <p:txBody>
          <a:bodyPr>
            <a:normAutofit fontScale="90000"/>
          </a:bodyPr>
          <a:lstStyle/>
          <a:p>
            <a:r>
              <a:rPr lang="de-DE" dirty="0"/>
              <a:t>Weitere Methoden um herausforderndes Verhalten zu reflektieren und gemeinsam im Team Lösungen zu finden</a:t>
            </a:r>
          </a:p>
        </p:txBody>
      </p:sp>
      <p:sp>
        <p:nvSpPr>
          <p:cNvPr id="3" name="Inhaltsplatzhalter 2">
            <a:extLst>
              <a:ext uri="{FF2B5EF4-FFF2-40B4-BE49-F238E27FC236}">
                <a16:creationId xmlns:a16="http://schemas.microsoft.com/office/drawing/2014/main" id="{2DAB66BB-43BF-4EE4-941D-0513CE2C1CB4}"/>
              </a:ext>
            </a:extLst>
          </p:cNvPr>
          <p:cNvSpPr>
            <a:spLocks noGrp="1"/>
          </p:cNvSpPr>
          <p:nvPr>
            <p:ph idx="1"/>
          </p:nvPr>
        </p:nvSpPr>
        <p:spPr>
          <a:xfrm>
            <a:off x="1097280" y="1887937"/>
            <a:ext cx="10058400" cy="4023360"/>
          </a:xfrm>
        </p:spPr>
        <p:txBody>
          <a:bodyPr/>
          <a:lstStyle/>
          <a:p>
            <a:pPr>
              <a:buFont typeface="Wingdings" panose="05000000000000000000" pitchFamily="2" charset="2"/>
              <a:buChar char="§"/>
            </a:pPr>
            <a:r>
              <a:rPr lang="de-DE" sz="2800" dirty="0"/>
              <a:t>Siebensprung nach der Methode des </a:t>
            </a:r>
            <a:r>
              <a:rPr lang="de-DE" sz="2800" b="1" dirty="0"/>
              <a:t>problemorientierten Lernens</a:t>
            </a:r>
          </a:p>
          <a:p>
            <a:pPr>
              <a:buFont typeface="Wingdings" panose="05000000000000000000" pitchFamily="2" charset="2"/>
              <a:buChar char="§"/>
            </a:pPr>
            <a:r>
              <a:rPr lang="de-DE" sz="2800" b="1" dirty="0"/>
              <a:t>Kollegiale Beratung</a:t>
            </a:r>
          </a:p>
          <a:p>
            <a:pPr>
              <a:buFont typeface="Wingdings" panose="05000000000000000000" pitchFamily="2" charset="2"/>
              <a:buChar char="§"/>
            </a:pPr>
            <a:r>
              <a:rPr lang="de-DE" sz="2800" b="1" dirty="0"/>
              <a:t>Fallbesprechung</a:t>
            </a:r>
          </a:p>
          <a:p>
            <a:pPr>
              <a:buFont typeface="Wingdings" panose="05000000000000000000" pitchFamily="2" charset="2"/>
              <a:buChar char="§"/>
            </a:pPr>
            <a:r>
              <a:rPr lang="de-DE" sz="2800" b="1" dirty="0" err="1"/>
              <a:t>Verstehenshypothesen</a:t>
            </a:r>
            <a:r>
              <a:rPr lang="de-DE" sz="2800" dirty="0"/>
              <a:t> verfassen </a:t>
            </a:r>
          </a:p>
          <a:p>
            <a:pPr marL="0" indent="0">
              <a:buNone/>
            </a:pPr>
            <a:r>
              <a:rPr lang="de-DE" sz="2800" b="1" dirty="0"/>
              <a:t>Aufgabe: </a:t>
            </a:r>
            <a:r>
              <a:rPr lang="de-DE" sz="2800" dirty="0"/>
              <a:t>Zum Thema </a:t>
            </a:r>
            <a:r>
              <a:rPr lang="de-DE" sz="2800" dirty="0" err="1"/>
              <a:t>Verstehenshypothese</a:t>
            </a:r>
            <a:r>
              <a:rPr lang="de-DE" sz="2800" dirty="0"/>
              <a:t> lesen Sie in den Standardkriterien des Expertenstandard: Beziehungsgestaltung in der Pflege von Menschen mit Demenz S.43ff </a:t>
            </a:r>
            <a:r>
              <a:rPr lang="de-DE" sz="2800"/>
              <a:t>und den Text </a:t>
            </a:r>
            <a:r>
              <a:rPr lang="de-DE" sz="2800" dirty="0"/>
              <a:t>„</a:t>
            </a:r>
            <a:r>
              <a:rPr lang="de-DE" sz="2800" dirty="0" err="1"/>
              <a:t>Verstehenshypothese</a:t>
            </a:r>
            <a:r>
              <a:rPr lang="de-DE" sz="2800" dirty="0"/>
              <a:t>“ der Zeitschrift Altenpflege</a:t>
            </a:r>
            <a:endParaRPr lang="de-DE" dirty="0"/>
          </a:p>
        </p:txBody>
      </p:sp>
    </p:spTree>
    <p:extLst>
      <p:ext uri="{BB962C8B-B14F-4D97-AF65-F5344CB8AC3E}">
        <p14:creationId xmlns:p14="http://schemas.microsoft.com/office/powerpoint/2010/main" val="3898821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3E562B-4297-4F6F-B2A3-0CA4CE9D3A35}"/>
              </a:ext>
            </a:extLst>
          </p:cNvPr>
          <p:cNvSpPr>
            <a:spLocks noGrp="1"/>
          </p:cNvSpPr>
          <p:nvPr>
            <p:ph type="title"/>
          </p:nvPr>
        </p:nvSpPr>
        <p:spPr/>
        <p:txBody>
          <a:bodyPr>
            <a:normAutofit/>
          </a:bodyPr>
          <a:lstStyle/>
          <a:p>
            <a:r>
              <a:rPr lang="de-DE" dirty="0"/>
              <a:t>Herausforderndes Verhalten bei Menschen mit Demenz - Was ist das?</a:t>
            </a:r>
          </a:p>
        </p:txBody>
      </p:sp>
      <p:sp>
        <p:nvSpPr>
          <p:cNvPr id="3" name="Inhaltsplatzhalter 2">
            <a:extLst>
              <a:ext uri="{FF2B5EF4-FFF2-40B4-BE49-F238E27FC236}">
                <a16:creationId xmlns:a16="http://schemas.microsoft.com/office/drawing/2014/main" id="{784DFA6A-5139-4A45-B6E5-97903988BB66}"/>
              </a:ext>
            </a:extLst>
          </p:cNvPr>
          <p:cNvSpPr>
            <a:spLocks noGrp="1"/>
          </p:cNvSpPr>
          <p:nvPr>
            <p:ph idx="1"/>
          </p:nvPr>
        </p:nvSpPr>
        <p:spPr/>
        <p:txBody>
          <a:bodyPr/>
          <a:lstStyle/>
          <a:p>
            <a:r>
              <a:rPr lang="de-DE" sz="3200" dirty="0"/>
              <a:t>Handlung, die das Wohlbefinden einer Person beeinträchtigt, weil sie für das Setting, in dem diese Handlung stattfindet, eine physische oder psychische Belastung darstellt. Betroffen kann die handelnde Person selbst oder eine Person im unmittelbaren Umfeld sein. </a:t>
            </a:r>
          </a:p>
          <a:p>
            <a:r>
              <a:rPr lang="de-DE" sz="3200" dirty="0"/>
              <a:t>James, Ian Andrew: Herausforderndes Verhalten bei Menschen mit Demenz. Einschätzen, verstehen und behandeln. Huber 2013</a:t>
            </a:r>
          </a:p>
          <a:p>
            <a:endParaRPr lang="de-DE" dirty="0"/>
          </a:p>
        </p:txBody>
      </p:sp>
    </p:spTree>
    <p:extLst>
      <p:ext uri="{BB962C8B-B14F-4D97-AF65-F5344CB8AC3E}">
        <p14:creationId xmlns:p14="http://schemas.microsoft.com/office/powerpoint/2010/main" val="2039678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5227DC-7029-4B2E-9B90-54FA43D00BAF}"/>
              </a:ext>
            </a:extLst>
          </p:cNvPr>
          <p:cNvSpPr>
            <a:spLocks noGrp="1"/>
          </p:cNvSpPr>
          <p:nvPr>
            <p:ph type="title"/>
          </p:nvPr>
        </p:nvSpPr>
        <p:spPr/>
        <p:txBody>
          <a:bodyPr/>
          <a:lstStyle/>
          <a:p>
            <a:r>
              <a:rPr lang="de-DE" dirty="0"/>
              <a:t>Herausforderndes Verhalten bei Menschen mit Demenz - Was ist das?</a:t>
            </a:r>
          </a:p>
        </p:txBody>
      </p:sp>
      <p:sp>
        <p:nvSpPr>
          <p:cNvPr id="3" name="Inhaltsplatzhalter 2">
            <a:extLst>
              <a:ext uri="{FF2B5EF4-FFF2-40B4-BE49-F238E27FC236}">
                <a16:creationId xmlns:a16="http://schemas.microsoft.com/office/drawing/2014/main" id="{604C33D1-C1B5-4E40-A6BB-94057A0A5E22}"/>
              </a:ext>
            </a:extLst>
          </p:cNvPr>
          <p:cNvSpPr>
            <a:spLocks noGrp="1"/>
          </p:cNvSpPr>
          <p:nvPr>
            <p:ph idx="1"/>
          </p:nvPr>
        </p:nvSpPr>
        <p:spPr>
          <a:xfrm>
            <a:off x="1097280" y="1845734"/>
            <a:ext cx="10058400" cy="4203374"/>
          </a:xfrm>
        </p:spPr>
        <p:txBody>
          <a:bodyPr>
            <a:normAutofit fontScale="92500" lnSpcReduction="10000"/>
          </a:bodyPr>
          <a:lstStyle/>
          <a:p>
            <a:pPr>
              <a:buFont typeface="Arial" panose="020B0604020202020204" pitchFamily="34" charset="0"/>
              <a:buChar char="•"/>
            </a:pPr>
            <a:r>
              <a:rPr lang="de-DE" dirty="0"/>
              <a:t> </a:t>
            </a:r>
            <a:r>
              <a:rPr lang="de-DE" sz="2800" dirty="0"/>
              <a:t>Herausfordernde Verhaltensweisen sind ein „soziales Konstrukt“. Sie sind </a:t>
            </a:r>
            <a:r>
              <a:rPr lang="de-DE" sz="2800" b="1" dirty="0"/>
              <a:t>eng an das jeweilige Setting gebunden </a:t>
            </a:r>
            <a:r>
              <a:rPr lang="de-DE" sz="2800" dirty="0"/>
              <a:t>und an die Person, die sie aufweist.</a:t>
            </a:r>
          </a:p>
          <a:p>
            <a:pPr>
              <a:buFont typeface="Arial" panose="020B0604020202020204" pitchFamily="34" charset="0"/>
              <a:buChar char="•"/>
            </a:pPr>
            <a:r>
              <a:rPr lang="de-DE" sz="2800" dirty="0"/>
              <a:t>Die Ursachen für herausforderndes Verhalten sind vielfältig. Die neurologischen Beeinträchtigungen durch Demenz sind </a:t>
            </a:r>
            <a:r>
              <a:rPr lang="de-DE" sz="2800" b="1" dirty="0"/>
              <a:t>nur ein Faktor von vielen.</a:t>
            </a:r>
          </a:p>
          <a:p>
            <a:pPr>
              <a:buFont typeface="Arial" panose="020B0604020202020204" pitchFamily="34" charset="0"/>
              <a:buChar char="•"/>
            </a:pPr>
            <a:r>
              <a:rPr lang="de-DE" sz="2800" dirty="0"/>
              <a:t>Mit herausforderndem Verhalten wird häufig ein Bedürfnis gezeigt, welches entweder von einer Überzeugung ausgelöst wird (z.B. wenn jemand glaubt, noch zu arbeiten und zur Frühschicht zu müssen) oder auf eine Belastung hinweist (z.B. Langeweile, Hunger, Schmerzen, Unbehagen…)</a:t>
            </a:r>
          </a:p>
          <a:p>
            <a:pPr>
              <a:buFont typeface="Arial" panose="020B0604020202020204" pitchFamily="34" charset="0"/>
              <a:buChar char="•"/>
            </a:pPr>
            <a:endParaRPr lang="de-DE" dirty="0"/>
          </a:p>
          <a:p>
            <a:endParaRPr lang="de-DE" dirty="0"/>
          </a:p>
        </p:txBody>
      </p:sp>
    </p:spTree>
    <p:extLst>
      <p:ext uri="{BB962C8B-B14F-4D97-AF65-F5344CB8AC3E}">
        <p14:creationId xmlns:p14="http://schemas.microsoft.com/office/powerpoint/2010/main" val="3156594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4BFDCD-09A5-4CAB-9878-7B59A551E2CE}"/>
              </a:ext>
            </a:extLst>
          </p:cNvPr>
          <p:cNvSpPr>
            <a:spLocks noGrp="1"/>
          </p:cNvSpPr>
          <p:nvPr>
            <p:ph type="title"/>
          </p:nvPr>
        </p:nvSpPr>
        <p:spPr/>
        <p:txBody>
          <a:bodyPr/>
          <a:lstStyle/>
          <a:p>
            <a:r>
              <a:rPr lang="de-DE" dirty="0"/>
              <a:t>Herausforderndes Verhalten bei Menschen mit Demenz - Was ist das?</a:t>
            </a:r>
          </a:p>
        </p:txBody>
      </p:sp>
      <p:sp>
        <p:nvSpPr>
          <p:cNvPr id="3" name="Inhaltsplatzhalter 2">
            <a:extLst>
              <a:ext uri="{FF2B5EF4-FFF2-40B4-BE49-F238E27FC236}">
                <a16:creationId xmlns:a16="http://schemas.microsoft.com/office/drawing/2014/main" id="{7E3D0F18-E2CE-486D-8B40-5FC7DF691A9F}"/>
              </a:ext>
            </a:extLst>
          </p:cNvPr>
          <p:cNvSpPr>
            <a:spLocks noGrp="1"/>
          </p:cNvSpPr>
          <p:nvPr>
            <p:ph idx="1"/>
          </p:nvPr>
        </p:nvSpPr>
        <p:spPr/>
        <p:txBody>
          <a:bodyPr>
            <a:normAutofit/>
          </a:bodyPr>
          <a:lstStyle/>
          <a:p>
            <a:r>
              <a:rPr lang="de-DE" sz="3200" dirty="0"/>
              <a:t>Beispiele für häufiges herausforderndes Verhalten:</a:t>
            </a:r>
          </a:p>
          <a:p>
            <a:pPr>
              <a:buFont typeface="Arial" panose="020B0604020202020204" pitchFamily="34" charset="0"/>
              <a:buChar char="•"/>
            </a:pPr>
            <a:r>
              <a:rPr lang="de-DE" sz="3200" dirty="0"/>
              <a:t>Aggressive Formen: Schlagen, stoßen, kneifen, spucken, mit Gegenständen werfen, fluchen, schreien…</a:t>
            </a:r>
          </a:p>
          <a:p>
            <a:pPr>
              <a:buFont typeface="Arial" panose="020B0604020202020204" pitchFamily="34" charset="0"/>
              <a:buChar char="•"/>
            </a:pPr>
            <a:r>
              <a:rPr lang="de-DE" sz="3200" dirty="0"/>
              <a:t>Nicht aggressive Formen: Apathie, repetitive Geräusche, ständiges Bitten um Hilfe, Hyperaktivität, anderen Hinterhergehen, an unpassende Orte urinieren, Objekte auseinandernehmen, sich verweigern…</a:t>
            </a:r>
          </a:p>
        </p:txBody>
      </p:sp>
    </p:spTree>
    <p:extLst>
      <p:ext uri="{BB962C8B-B14F-4D97-AF65-F5344CB8AC3E}">
        <p14:creationId xmlns:p14="http://schemas.microsoft.com/office/powerpoint/2010/main" val="3569235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82813D-A9C5-4705-BEA7-D8FDF35730E4}"/>
              </a:ext>
            </a:extLst>
          </p:cNvPr>
          <p:cNvSpPr>
            <a:spLocks noGrp="1"/>
          </p:cNvSpPr>
          <p:nvPr>
            <p:ph type="title"/>
          </p:nvPr>
        </p:nvSpPr>
        <p:spPr/>
        <p:txBody>
          <a:bodyPr/>
          <a:lstStyle/>
          <a:p>
            <a:r>
              <a:rPr lang="de-DE" dirty="0"/>
              <a:t>Herausforderndes Verhalten bei Menschen mit Demenz - Was ist das?</a:t>
            </a:r>
          </a:p>
        </p:txBody>
      </p:sp>
      <p:sp>
        <p:nvSpPr>
          <p:cNvPr id="3" name="Inhaltsplatzhalter 2">
            <a:extLst>
              <a:ext uri="{FF2B5EF4-FFF2-40B4-BE49-F238E27FC236}">
                <a16:creationId xmlns:a16="http://schemas.microsoft.com/office/drawing/2014/main" id="{427BFB97-E234-4664-9802-8F5136F52206}"/>
              </a:ext>
            </a:extLst>
          </p:cNvPr>
          <p:cNvSpPr>
            <a:spLocks noGrp="1"/>
          </p:cNvSpPr>
          <p:nvPr>
            <p:ph idx="1"/>
          </p:nvPr>
        </p:nvSpPr>
        <p:spPr/>
        <p:txBody>
          <a:bodyPr>
            <a:normAutofit lnSpcReduction="10000"/>
          </a:bodyPr>
          <a:lstStyle/>
          <a:p>
            <a:r>
              <a:rPr lang="de-DE" sz="3600" dirty="0"/>
              <a:t>Um herausforderndes Verhalten zu verstehen und zu behandeln, sind verschiedene Einteilungssysteme entwickelt worden.</a:t>
            </a:r>
          </a:p>
          <a:p>
            <a:r>
              <a:rPr lang="de-DE" sz="3600" dirty="0"/>
              <a:t>Cohen-Mansfield unterscheidet zwischen </a:t>
            </a:r>
          </a:p>
          <a:p>
            <a:pPr>
              <a:buFont typeface="Wingdings" panose="05000000000000000000" pitchFamily="2" charset="2"/>
              <a:buChar char="Ø"/>
            </a:pPr>
            <a:r>
              <a:rPr lang="de-DE" sz="3600" dirty="0"/>
              <a:t>körperlich aggressiven Handlungen</a:t>
            </a:r>
          </a:p>
          <a:p>
            <a:pPr>
              <a:buFont typeface="Wingdings" panose="05000000000000000000" pitchFamily="2" charset="2"/>
              <a:buChar char="Ø"/>
            </a:pPr>
            <a:r>
              <a:rPr lang="de-DE" sz="3600" dirty="0"/>
              <a:t>Körperlich nicht aggressiven Handlungen</a:t>
            </a:r>
          </a:p>
          <a:p>
            <a:pPr>
              <a:buFont typeface="Wingdings" panose="05000000000000000000" pitchFamily="2" charset="2"/>
              <a:buChar char="Ø"/>
            </a:pPr>
            <a:r>
              <a:rPr lang="de-DE" sz="3600" dirty="0"/>
              <a:t>Verbal störenden Verhalten</a:t>
            </a:r>
          </a:p>
          <a:p>
            <a:endParaRPr lang="de-DE" dirty="0"/>
          </a:p>
        </p:txBody>
      </p:sp>
    </p:spTree>
    <p:extLst>
      <p:ext uri="{BB962C8B-B14F-4D97-AF65-F5344CB8AC3E}">
        <p14:creationId xmlns:p14="http://schemas.microsoft.com/office/powerpoint/2010/main" val="3977661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50F039-885B-435E-AA19-F8F9D2B3B085}"/>
              </a:ext>
            </a:extLst>
          </p:cNvPr>
          <p:cNvSpPr>
            <a:spLocks noGrp="1"/>
          </p:cNvSpPr>
          <p:nvPr>
            <p:ph type="title"/>
          </p:nvPr>
        </p:nvSpPr>
        <p:spPr/>
        <p:txBody>
          <a:bodyPr>
            <a:normAutofit fontScale="90000"/>
          </a:bodyPr>
          <a:lstStyle/>
          <a:p>
            <a:r>
              <a:rPr lang="de-DE" dirty="0"/>
              <a:t>Herausforderndes Verhalten bei Menschen mit Demenz – Was sagt der ES?</a:t>
            </a:r>
          </a:p>
        </p:txBody>
      </p:sp>
      <p:sp>
        <p:nvSpPr>
          <p:cNvPr id="3" name="Inhaltsplatzhalter 2">
            <a:extLst>
              <a:ext uri="{FF2B5EF4-FFF2-40B4-BE49-F238E27FC236}">
                <a16:creationId xmlns:a16="http://schemas.microsoft.com/office/drawing/2014/main" id="{B93F2859-E7A5-477E-8A6F-C7E7E97C28E7}"/>
              </a:ext>
            </a:extLst>
          </p:cNvPr>
          <p:cNvSpPr>
            <a:spLocks noGrp="1"/>
          </p:cNvSpPr>
          <p:nvPr>
            <p:ph idx="1"/>
          </p:nvPr>
        </p:nvSpPr>
        <p:spPr>
          <a:xfrm>
            <a:off x="1097280" y="1845734"/>
            <a:ext cx="10058400" cy="4358118"/>
          </a:xfrm>
        </p:spPr>
        <p:txBody>
          <a:bodyPr>
            <a:normAutofit/>
          </a:bodyPr>
          <a:lstStyle/>
          <a:p>
            <a:r>
              <a:rPr lang="de-DE" sz="2400" dirty="0">
                <a:latin typeface="Arial" panose="020B0604020202020204" pitchFamily="34" charset="0"/>
                <a:cs typeface="Arial" panose="020B0604020202020204" pitchFamily="34" charset="0"/>
              </a:rPr>
              <a:t>In der Regel werden unvertraute und </a:t>
            </a:r>
            <a:r>
              <a:rPr lang="de-DE" sz="2400" dirty="0" err="1">
                <a:latin typeface="Arial" panose="020B0604020202020204" pitchFamily="34" charset="0"/>
                <a:cs typeface="Arial" panose="020B0604020202020204" pitchFamily="34" charset="0"/>
              </a:rPr>
              <a:t>mißgedeutete</a:t>
            </a:r>
            <a:r>
              <a:rPr lang="de-DE" sz="2400" dirty="0">
                <a:latin typeface="Arial" panose="020B0604020202020204" pitchFamily="34" charset="0"/>
                <a:cs typeface="Arial" panose="020B0604020202020204" pitchFamily="34" charset="0"/>
              </a:rPr>
              <a:t> Handlungen, die mit Demenz korrespondieren, als „herausforderndes Verhalten“ beschrieben. </a:t>
            </a:r>
          </a:p>
          <a:p>
            <a:r>
              <a:rPr lang="de-DE" sz="2400" dirty="0">
                <a:latin typeface="Arial" panose="020B0604020202020204" pitchFamily="34" charset="0"/>
                <a:cs typeface="Arial" panose="020B0604020202020204" pitchFamily="34" charset="0"/>
              </a:rPr>
              <a:t>Der Expertenstandard klammert herausforderndes Verhalten aus unterschiedlichen Gründen aus. Wichtigstes Argument ist, dass sich durch Person-zentrierte Pflege und Beziehungsgestaltung die Perspektive auf </a:t>
            </a:r>
            <a:r>
              <a:rPr lang="de-DE" sz="2400" dirty="0">
                <a:latin typeface="Arial" panose="020B0604020202020204" pitchFamily="34" charset="0"/>
                <a:ea typeface="Calibri" panose="020F0502020204030204" pitchFamily="34" charset="0"/>
                <a:cs typeface="Arial" panose="020B0604020202020204" pitchFamily="34" charset="0"/>
              </a:rPr>
              <a:t>Menschen mit Demenz und ihre Angehörigen substanziell ändert. Vermeintlich „herausforderndes Verhalten“ wird dann als das angesehen, was es ist: ein Bestandteil der Lebenswelt von Menschen mit Demenz.</a:t>
            </a:r>
          </a:p>
          <a:p>
            <a:r>
              <a:rPr lang="de-DE" sz="2400" dirty="0">
                <a:latin typeface="Arial" panose="020B0604020202020204" pitchFamily="34" charset="0"/>
                <a:cs typeface="Arial" panose="020B0604020202020204" pitchFamily="34" charset="0"/>
              </a:rPr>
              <a:t>DNQP: Expertenstandard Beziehungsgestaltung in der Pflege von Menschen mit Demenz. 2019</a:t>
            </a:r>
            <a:endParaRPr lang="de-DE" sz="2400" dirty="0"/>
          </a:p>
        </p:txBody>
      </p:sp>
    </p:spTree>
    <p:extLst>
      <p:ext uri="{BB962C8B-B14F-4D97-AF65-F5344CB8AC3E}">
        <p14:creationId xmlns:p14="http://schemas.microsoft.com/office/powerpoint/2010/main" val="1179874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F58AE5-A16C-4AC6-9624-04898E9BA9CA}"/>
              </a:ext>
            </a:extLst>
          </p:cNvPr>
          <p:cNvSpPr>
            <a:spLocks noGrp="1"/>
          </p:cNvSpPr>
          <p:nvPr>
            <p:ph type="title"/>
          </p:nvPr>
        </p:nvSpPr>
        <p:spPr/>
        <p:txBody>
          <a:bodyPr/>
          <a:lstStyle/>
          <a:p>
            <a:r>
              <a:rPr lang="de-DE" dirty="0"/>
              <a:t>Herausforderndes Verhalten bei Menschen mit Demenz - Was ist das?</a:t>
            </a:r>
          </a:p>
        </p:txBody>
      </p:sp>
      <p:sp>
        <p:nvSpPr>
          <p:cNvPr id="3" name="Inhaltsplatzhalter 2">
            <a:extLst>
              <a:ext uri="{FF2B5EF4-FFF2-40B4-BE49-F238E27FC236}">
                <a16:creationId xmlns:a16="http://schemas.microsoft.com/office/drawing/2014/main" id="{68501E31-1189-458A-9692-C951D771E575}"/>
              </a:ext>
            </a:extLst>
          </p:cNvPr>
          <p:cNvSpPr>
            <a:spLocks noGrp="1"/>
          </p:cNvSpPr>
          <p:nvPr>
            <p:ph idx="1"/>
          </p:nvPr>
        </p:nvSpPr>
        <p:spPr/>
        <p:txBody>
          <a:bodyPr>
            <a:normAutofit/>
          </a:bodyPr>
          <a:lstStyle/>
          <a:p>
            <a:r>
              <a:rPr lang="de-DE" sz="3600" dirty="0"/>
              <a:t>Als Grund für herausfordernde Verhaltensweisen werden unbefriedigte Bedürfnisse, die der Betroffene nicht mitteilen kann, gesehen.</a:t>
            </a:r>
          </a:p>
          <a:p>
            <a:pPr marL="0" indent="0" algn="l">
              <a:buNone/>
            </a:pPr>
            <a:r>
              <a:rPr lang="de-DE" sz="3600" dirty="0"/>
              <a:t>Für die Pflegenden leitet sich daraus der Auftrag ab, den Ursachen auf den Grund zu gehen, bestehende Bedürfnisse zuerkennen und zu befriedigen und so die Lebensqualität der Betroffenen zu verbessern.</a:t>
            </a:r>
          </a:p>
        </p:txBody>
      </p:sp>
    </p:spTree>
    <p:extLst>
      <p:ext uri="{BB962C8B-B14F-4D97-AF65-F5344CB8AC3E}">
        <p14:creationId xmlns:p14="http://schemas.microsoft.com/office/powerpoint/2010/main" val="91062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B7CBA0-F0EA-4F6B-8319-D732B5B160B2}"/>
              </a:ext>
            </a:extLst>
          </p:cNvPr>
          <p:cNvSpPr>
            <a:spLocks noGrp="1"/>
          </p:cNvSpPr>
          <p:nvPr>
            <p:ph type="title"/>
          </p:nvPr>
        </p:nvSpPr>
        <p:spPr/>
        <p:txBody>
          <a:bodyPr>
            <a:normAutofit fontScale="90000"/>
          </a:bodyPr>
          <a:lstStyle/>
          <a:p>
            <a:r>
              <a:rPr lang="de-DE" dirty="0"/>
              <a:t>Ursachen und Auslöser für herausforderndes Verhalten – der Eisbergvergleich</a:t>
            </a:r>
          </a:p>
        </p:txBody>
      </p:sp>
      <p:sp>
        <p:nvSpPr>
          <p:cNvPr id="3" name="Inhaltsplatzhalter 2">
            <a:extLst>
              <a:ext uri="{FF2B5EF4-FFF2-40B4-BE49-F238E27FC236}">
                <a16:creationId xmlns:a16="http://schemas.microsoft.com/office/drawing/2014/main" id="{36907BE3-7C7E-4DBC-895C-040C6DA1AF5E}"/>
              </a:ext>
            </a:extLst>
          </p:cNvPr>
          <p:cNvSpPr>
            <a:spLocks noGrp="1"/>
          </p:cNvSpPr>
          <p:nvPr>
            <p:ph idx="1"/>
          </p:nvPr>
        </p:nvSpPr>
        <p:spPr/>
        <p:txBody>
          <a:bodyPr>
            <a:normAutofit lnSpcReduction="10000"/>
          </a:bodyPr>
          <a:lstStyle/>
          <a:p>
            <a:r>
              <a:rPr lang="de-DE" sz="3200" dirty="0"/>
              <a:t>Beim Eisbergvergleich geht man davon aus, dass das sichtbare (herausfordernde) Verhalten eines Menschen mit Demenz der Spitze des Eisbergs entspricht. Mögliche </a:t>
            </a:r>
            <a:r>
              <a:rPr lang="de-DE" sz="3200" b="1" dirty="0"/>
              <a:t>Ursachen</a:t>
            </a:r>
            <a:r>
              <a:rPr lang="de-DE" sz="3200" dirty="0"/>
              <a:t> für das Verhalten liegen (um im Vergleich zu bleiben) unter Wasser. </a:t>
            </a:r>
          </a:p>
          <a:p>
            <a:r>
              <a:rPr lang="de-DE" sz="3200" dirty="0"/>
              <a:t>Um die Gründe herausfordernden Verhaltens besser zu verstehen werden acht verschiedene Aspekte, die vordergründig nicht sichtbar, sind gesammelt und analysiert.</a:t>
            </a:r>
          </a:p>
        </p:txBody>
      </p:sp>
    </p:spTree>
    <p:extLst>
      <p:ext uri="{BB962C8B-B14F-4D97-AF65-F5344CB8AC3E}">
        <p14:creationId xmlns:p14="http://schemas.microsoft.com/office/powerpoint/2010/main" val="808067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48536A-6352-42DC-8A3A-005FF133ED83}"/>
              </a:ext>
            </a:extLst>
          </p:cNvPr>
          <p:cNvSpPr>
            <a:spLocks noGrp="1"/>
          </p:cNvSpPr>
          <p:nvPr>
            <p:ph type="title"/>
          </p:nvPr>
        </p:nvSpPr>
        <p:spPr/>
        <p:txBody>
          <a:bodyPr>
            <a:normAutofit fontScale="90000"/>
          </a:bodyPr>
          <a:lstStyle/>
          <a:p>
            <a:r>
              <a:rPr lang="de-DE" dirty="0"/>
              <a:t>Ursachen und Auslöser für herausforderndes Verhalten – der Eisbergvergleich</a:t>
            </a:r>
          </a:p>
        </p:txBody>
      </p:sp>
      <p:sp>
        <p:nvSpPr>
          <p:cNvPr id="3" name="Inhaltsplatzhalter 2">
            <a:extLst>
              <a:ext uri="{FF2B5EF4-FFF2-40B4-BE49-F238E27FC236}">
                <a16:creationId xmlns:a16="http://schemas.microsoft.com/office/drawing/2014/main" id="{4C834573-1031-4954-A88C-84CA16B252EF}"/>
              </a:ext>
            </a:extLst>
          </p:cNvPr>
          <p:cNvSpPr>
            <a:spLocks noGrp="1"/>
          </p:cNvSpPr>
          <p:nvPr>
            <p:ph idx="1"/>
          </p:nvPr>
        </p:nvSpPr>
        <p:spPr/>
        <p:txBody>
          <a:bodyPr>
            <a:normAutofit lnSpcReduction="10000"/>
          </a:bodyPr>
          <a:lstStyle/>
          <a:p>
            <a:r>
              <a:rPr lang="de-DE" dirty="0"/>
              <a:t>Acht Aspekte, die es zu erfassen gilt, um mögliche Ursachen und Auslöser herausfordernden Verhaltens zu identifizieren:</a:t>
            </a:r>
          </a:p>
          <a:p>
            <a:pPr>
              <a:buFont typeface="Wingdings" panose="05000000000000000000" pitchFamily="2" charset="2"/>
              <a:buChar char="§"/>
            </a:pPr>
            <a:r>
              <a:rPr lang="de-DE" dirty="0"/>
              <a:t> Kognitiver und neurologischer Status</a:t>
            </a:r>
          </a:p>
          <a:p>
            <a:pPr>
              <a:buFont typeface="Wingdings" panose="05000000000000000000" pitchFamily="2" charset="2"/>
              <a:buChar char="§"/>
            </a:pPr>
            <a:r>
              <a:rPr lang="de-DE" dirty="0"/>
              <a:t>Veränderungen</a:t>
            </a:r>
          </a:p>
          <a:p>
            <a:pPr>
              <a:buFont typeface="Wingdings" panose="05000000000000000000" pitchFamily="2" charset="2"/>
              <a:buChar char="§"/>
            </a:pPr>
            <a:r>
              <a:rPr lang="de-DE" dirty="0"/>
              <a:t>Prämorbide Persönlichkeit</a:t>
            </a:r>
          </a:p>
          <a:p>
            <a:pPr>
              <a:buFont typeface="Wingdings" panose="05000000000000000000" pitchFamily="2" charset="2"/>
              <a:buChar char="§"/>
            </a:pPr>
            <a:r>
              <a:rPr lang="de-DE" dirty="0"/>
              <a:t>Körperliche Schwierigkeiten</a:t>
            </a:r>
          </a:p>
          <a:p>
            <a:pPr>
              <a:buFont typeface="Wingdings" panose="05000000000000000000" pitchFamily="2" charset="2"/>
              <a:buChar char="§"/>
            </a:pPr>
            <a:r>
              <a:rPr lang="de-DE" dirty="0"/>
              <a:t>Geistiger Gesundheitszustand</a:t>
            </a:r>
          </a:p>
          <a:p>
            <a:pPr>
              <a:buFont typeface="Wingdings" panose="05000000000000000000" pitchFamily="2" charset="2"/>
              <a:buChar char="§"/>
            </a:pPr>
            <a:r>
              <a:rPr lang="de-DE" dirty="0"/>
              <a:t>Wahrnehmungsdefizite</a:t>
            </a:r>
          </a:p>
          <a:p>
            <a:pPr>
              <a:buFont typeface="Wingdings" panose="05000000000000000000" pitchFamily="2" charset="2"/>
              <a:buChar char="§"/>
            </a:pPr>
            <a:r>
              <a:rPr lang="de-DE" dirty="0"/>
              <a:t>Medikationsproblematik</a:t>
            </a:r>
          </a:p>
          <a:p>
            <a:pPr>
              <a:buFont typeface="Wingdings" panose="05000000000000000000" pitchFamily="2" charset="2"/>
              <a:buChar char="§"/>
            </a:pPr>
            <a:r>
              <a:rPr lang="de-DE" dirty="0"/>
              <a:t>Überzeugungen</a:t>
            </a:r>
          </a:p>
        </p:txBody>
      </p:sp>
    </p:spTree>
    <p:extLst>
      <p:ext uri="{BB962C8B-B14F-4D97-AF65-F5344CB8AC3E}">
        <p14:creationId xmlns:p14="http://schemas.microsoft.com/office/powerpoint/2010/main" val="2539376568"/>
      </p:ext>
    </p:extLst>
  </p:cSld>
  <p:clrMapOvr>
    <a:masterClrMapping/>
  </p:clrMapOvr>
</p:sld>
</file>

<file path=ppt/theme/theme1.xml><?xml version="1.0" encoding="utf-8"?>
<a:theme xmlns:a="http://schemas.openxmlformats.org/drawingml/2006/main" name="Rückblick">
  <a:themeElements>
    <a:clrScheme name="Rückblic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937</Words>
  <Application>Microsoft Office PowerPoint</Application>
  <PresentationFormat>Breitbild</PresentationFormat>
  <Paragraphs>71</Paragraphs>
  <Slides>16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16</vt:i4>
      </vt:variant>
    </vt:vector>
  </HeadingPairs>
  <TitlesOfParts>
    <vt:vector size="21" baseType="lpstr">
      <vt:lpstr>Arial</vt:lpstr>
      <vt:lpstr>Calibri</vt:lpstr>
      <vt:lpstr>Calibri Light</vt:lpstr>
      <vt:lpstr>Wingdings</vt:lpstr>
      <vt:lpstr>Rückblick</vt:lpstr>
      <vt:lpstr> Herausforderndes Verhalten bei Menschen mit Demenz</vt:lpstr>
      <vt:lpstr>Herausforderndes Verhalten bei Menschen mit Demenz - Was ist das?</vt:lpstr>
      <vt:lpstr>Herausforderndes Verhalten bei Menschen mit Demenz - Was ist das?</vt:lpstr>
      <vt:lpstr>Herausforderndes Verhalten bei Menschen mit Demenz - Was ist das?</vt:lpstr>
      <vt:lpstr>Herausforderndes Verhalten bei Menschen mit Demenz - Was ist das?</vt:lpstr>
      <vt:lpstr>Herausforderndes Verhalten bei Menschen mit Demenz – Was sagt der ES?</vt:lpstr>
      <vt:lpstr>Herausforderndes Verhalten bei Menschen mit Demenz - Was ist das?</vt:lpstr>
      <vt:lpstr>Ursachen und Auslöser für herausforderndes Verhalten – der Eisbergvergleich</vt:lpstr>
      <vt:lpstr>Ursachen und Auslöser für herausforderndes Verhalten – der Eisbergvergleich</vt:lpstr>
      <vt:lpstr>Grafik Eisbergvergleich James, Ian Andrew:  Herausforderndes Verhalten  bei Menschen mit Demenz.  Einschätzen, verstehen und behandeln.  Huber 2013  </vt:lpstr>
      <vt:lpstr>Ursachen und Auslöser für herausforderndes Verhalten</vt:lpstr>
      <vt:lpstr>Nicht- medikamentöse Ansätze um herausforderndem Verhalten zu begegnen:</vt:lpstr>
      <vt:lpstr>Nichtmedikamentöse Ansätze zur Behandlung herausfordernden Verhaltens</vt:lpstr>
      <vt:lpstr>Nichtmedikamentöse Ansätze zur Behandlung herausfordernden Verhaltens</vt:lpstr>
      <vt:lpstr>Nichtmedikamentöse Ansätze zur Behandlung herausfordernden Verhaltens</vt:lpstr>
      <vt:lpstr>Weitere Methoden um herausforderndes Verhalten zu reflektieren und gemeinsam im Team Lösungen zu finden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Katja Zeller-Traub</dc:creator>
  <cp:lastModifiedBy>Katja Zeller-Traub</cp:lastModifiedBy>
  <cp:revision>14</cp:revision>
  <dcterms:created xsi:type="dcterms:W3CDTF">2021-10-22T14:03:57Z</dcterms:created>
  <dcterms:modified xsi:type="dcterms:W3CDTF">2022-01-13T17:38:17Z</dcterms:modified>
</cp:coreProperties>
</file>