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0" r:id="rId4"/>
    <p:sldId id="261" r:id="rId5"/>
    <p:sldId id="272" r:id="rId6"/>
    <p:sldId id="262" r:id="rId7"/>
    <p:sldId id="277" r:id="rId8"/>
    <p:sldId id="267" r:id="rId9"/>
    <p:sldId id="271" r:id="rId10"/>
    <p:sldId id="264" r:id="rId11"/>
    <p:sldId id="269" r:id="rId12"/>
    <p:sldId id="268" r:id="rId13"/>
    <p:sldId id="274" r:id="rId14"/>
    <p:sldId id="270" r:id="rId15"/>
    <p:sldId id="273" r:id="rId16"/>
    <p:sldId id="275" r:id="rId17"/>
    <p:sldId id="280" r:id="rId18"/>
    <p:sldId id="279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5C568-F06C-4538-9A97-3F684D81241C}" type="datetimeFigureOut">
              <a:rPr lang="de-DE" smtClean="0"/>
              <a:t>11.06.2024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4591D-E85B-434C-9EBD-AB20B6588E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85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4591D-E85B-434C-9EBD-AB20B6588ED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30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2C5EE-AEC6-70F2-741F-5C85A0180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10A251-AE14-C843-BEFD-F9DCC3240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9ADB76-AA7D-D078-67E8-4D36852A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038C-819C-4EDA-A287-DC0B404D6115}" type="datetime1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2FE206-D7C1-E1D2-8EE3-3AAD1BB29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841A54-9518-6822-33F9-C1A5B15E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22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FF460-E0CC-0F9E-1F28-8816CA2AB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AC4B25C-7835-4B6B-73CD-9DA76C928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9DBF5B-8664-2B6D-E141-70BB09DA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979-929B-4E9D-A901-B9CA689843EA}" type="datetime1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DDEEFD-8F4A-C0B4-53E1-10A4AB50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F6B95D-9E84-AAA7-31AF-071FD947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19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E39AD33-5B43-81A0-1C99-5DFAF41C1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BB012F5-94EE-DA20-2E08-0757CAF0E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E23F9C-7408-9992-F545-A9F80A1D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1DB52-8844-4C3D-B721-6BD68F49AE07}" type="datetime1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47369D-D9F8-3D61-D0D9-A0C3B151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2F527D-64AF-093F-9847-842E8BE0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09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9B6CA-1C3C-494A-3CE2-7C865F70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B2C61B-2019-5AD5-073C-EDCC97166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3F41F6-6AC1-1DE2-D5E4-86217BFC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E623-A623-4263-8678-87EB2D004932}" type="datetime1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1DDE90-F21C-EC9B-1213-C7AB0B247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0D773E-B6B0-2E08-6DB9-F05EC1D4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33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9ACB6-5E89-CA06-3E78-F8FF1396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3B7EDB-E706-BE92-9909-C33C69361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DCF911-6BA3-78C5-CA70-6D43C36E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216C-E633-409A-82C9-7DED1411363E}" type="datetime1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DBDAAE-51FC-1D98-E180-DDDE3FFC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6476DC-D43F-037C-0383-223D841B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24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EB292-1746-84FC-14F0-F2E98292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966244-6138-A9C6-697F-036DE5817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34ED86-5F55-AC39-62F7-8A2DC64C0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64C94E-FABE-4B4C-EDDB-FAD7A42D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A376-7D16-4BB6-8C92-6A5DF978D8C7}" type="datetime1">
              <a:rPr lang="de-DE" smtClean="0"/>
              <a:t>11.06.2024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23CB85-1903-9F77-8D73-57101F1B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7ECAA-7862-B105-8F8A-98FC2F1EC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20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5C780-F864-598C-322B-BDFF7951F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9E5D22-3CD3-25D8-81AF-5382D191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3F485A-C5AD-5608-EA6A-D78AAD690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9C873BB-DCA2-9786-E60D-582C911A4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E89A882-419E-B714-2FB9-979266C67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435572C-B529-BAA2-12FE-BEFC7705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7879-F9FA-4716-93D6-75818B41181F}" type="datetime1">
              <a:rPr lang="de-DE" smtClean="0"/>
              <a:t>11.06.2024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1AAA7CF-1E13-858C-9DDF-DBFE3727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90EB1B-6C54-383D-637E-92BFE55E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65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8CA34-FED7-1175-3E07-12CE453A5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95017C-13DE-8964-F657-1C5E53CE5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6D3F-1F90-4C8F-BD11-3B141F14C811}" type="datetime1">
              <a:rPr lang="de-DE" smtClean="0"/>
              <a:t>11.06.2024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E97C38-EB77-F230-E439-E58C5423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278F42-9F67-EC08-D872-18E9F9A8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54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0F51C9-87B6-87D4-B97A-E9F740DA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C534-E6EF-4C08-B92A-F497864B35D6}" type="datetime1">
              <a:rPr lang="de-DE" smtClean="0"/>
              <a:t>11.06.2024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BC71EE-0651-6DA9-7CE1-6A5E4F0FD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647892-859D-0434-BA16-BD62A42A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38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E11E20-1B90-BF8C-C915-E89688DF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E16737-2F3C-63A0-1119-2D25F64F4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B7F373-8D79-8DD1-8834-9C46AA4C9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8D8FE1-6FC7-B3E2-6418-930034DA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B691-28A5-4750-9D51-EE6FC8F203BC}" type="datetime1">
              <a:rPr lang="de-DE" smtClean="0"/>
              <a:t>11.06.2024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591B28-9684-E5D1-5DE3-FB944123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CB85A1-8820-F2C6-8DB4-2CD9C6C6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98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38678-746B-CAC2-8ADE-265F6690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9862D4-48B3-592E-9969-0B41DB9097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433A2D-2B52-7A46-2DDD-BC8F6FF19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32EE64-EFE0-8D5E-2FD8-FBD39027D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1B5-801B-48FB-86FD-735426F77A83}" type="datetime1">
              <a:rPr lang="de-DE" smtClean="0"/>
              <a:t>11.06.2024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3FEF8E-DA7C-3C19-C468-EADC5513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D73DFC-6031-80BB-A8CC-E7F60E90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75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D4C12C7-925C-6D61-9631-359906E37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C9F8A1-BC9A-04C1-F634-78BA0C595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4363B3-B9B8-2A24-CE13-10CBE79E5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B9D0B8-798F-4838-932E-311CB8BC98A9}" type="datetime1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BAFDF9-5A35-8A94-BB3A-D5C860FF4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Smart Rain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9E1A6A-FBA7-C43B-2D23-71A0B9854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A8AF7C-2E0E-49FC-B18C-669D8244D632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Grafik 13" descr="Ein Bild, das Text, Logo, Grafikdesign, Grafiken enthält.&#10;&#10;Automatisch generierte Beschreibung">
            <a:extLst>
              <a:ext uri="{FF2B5EF4-FFF2-40B4-BE49-F238E27FC236}">
                <a16:creationId xmlns:a16="http://schemas.microsoft.com/office/drawing/2014/main" id="{130E6F45-A746-F9BE-B230-FFA8075A7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t="19776" r="19776" b="19404"/>
          <a:stretch/>
        </p:blipFill>
        <p:spPr>
          <a:xfrm>
            <a:off x="11272197" y="5946147"/>
            <a:ext cx="833268" cy="82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3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Gebäude, Schwarzweiß, Fenster, Wohnung enthält.&#10;&#10;Automatisch generierte Beschreibung">
            <a:extLst>
              <a:ext uri="{FF2B5EF4-FFF2-40B4-BE49-F238E27FC236}">
                <a16:creationId xmlns:a16="http://schemas.microsoft.com/office/drawing/2014/main" id="{F83B07AA-912B-14F1-6B98-9E0EB7F81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7" b="7249"/>
          <a:stretch/>
        </p:blipFill>
        <p:spPr>
          <a:xfrm>
            <a:off x="742950" y="608352"/>
            <a:ext cx="8846820" cy="497541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645941C-75CF-11DA-6753-4C6BF75DAF29}"/>
              </a:ext>
            </a:extLst>
          </p:cNvPr>
          <p:cNvSpPr txBox="1"/>
          <p:nvPr/>
        </p:nvSpPr>
        <p:spPr>
          <a:xfrm>
            <a:off x="594360" y="160020"/>
            <a:ext cx="6709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Stellt euch vor…</a:t>
            </a:r>
          </a:p>
        </p:txBody>
      </p:sp>
      <p:pic>
        <p:nvPicPr>
          <p:cNvPr id="6" name="Grafik 5" descr="Ein Bild, das Säugetier, Haustier, Hunderasse, Schnauze enthält.&#10;&#10;Automatisch generierte Beschreibung">
            <a:extLst>
              <a:ext uri="{FF2B5EF4-FFF2-40B4-BE49-F238E27FC236}">
                <a16:creationId xmlns:a16="http://schemas.microsoft.com/office/drawing/2014/main" id="{4DA236B5-1B46-9FDF-F534-95B5AAA83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8" y="1563350"/>
            <a:ext cx="5029161" cy="2823211"/>
          </a:xfrm>
          <a:prstGeom prst="rect">
            <a:avLst/>
          </a:prstGeom>
        </p:spPr>
      </p:pic>
      <p:pic>
        <p:nvPicPr>
          <p:cNvPr id="9" name="Grafik 8" descr="Ein Bild, das Säugetier, Katze, Kleine bis mittelgroße Katzen, Schnurrhaare enthält.&#10;&#10;Automatisch generierte Beschreibung">
            <a:extLst>
              <a:ext uri="{FF2B5EF4-FFF2-40B4-BE49-F238E27FC236}">
                <a16:creationId xmlns:a16="http://schemas.microsoft.com/office/drawing/2014/main" id="{EA72E2BE-1FE1-1253-16D0-F8FD3AE14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955"/>
            <a:ext cx="4265924" cy="2823212"/>
          </a:xfrm>
          <a:prstGeom prst="rect">
            <a:avLst/>
          </a:prstGeom>
        </p:spPr>
      </p:pic>
      <p:pic>
        <p:nvPicPr>
          <p:cNvPr id="11" name="Grafik 10" descr="Ein Bild, das Zimmerpflanze, Pflanze, Blumentopf, Mobiliar enthält.&#10;&#10;Automatisch generierte Beschreibung">
            <a:extLst>
              <a:ext uri="{FF2B5EF4-FFF2-40B4-BE49-F238E27FC236}">
                <a16:creationId xmlns:a16="http://schemas.microsoft.com/office/drawing/2014/main" id="{F677E199-F8B3-A199-83DE-F9AE640295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45" y="843260"/>
            <a:ext cx="5245257" cy="5742982"/>
          </a:xfrm>
          <a:prstGeom prst="rect">
            <a:avLst/>
          </a:prstGeom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4EDC3440-AA10-7368-5DA4-449A3602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D894-ADF8-42D4-BFA4-48627D6A12D5}" type="datetime1">
              <a:rPr lang="de-DE" smtClean="0"/>
              <a:t>11.06.2024</a:t>
            </a:fld>
            <a:endParaRPr lang="de-DE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3D439AC6-1552-4225-5EA4-2924DA0E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AB9E911-A1A0-7688-2EA4-E805566D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7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1853A-266B-8596-D908-EBF4DBDD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Geschäftsmodell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A770E17-3259-F3DD-627F-49DDFD985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2775" y="1681163"/>
            <a:ext cx="4114800" cy="823912"/>
          </a:xfrm>
        </p:spPr>
        <p:txBody>
          <a:bodyPr>
            <a:normAutofit/>
          </a:bodyPr>
          <a:lstStyle/>
          <a:p>
            <a:r>
              <a:rPr lang="de-DE" sz="2800" dirty="0"/>
              <a:t>Die Kunden</a:t>
            </a:r>
          </a:p>
        </p:txBody>
      </p:sp>
      <p:pic>
        <p:nvPicPr>
          <p:cNvPr id="14" name="Inhaltsplatzhalter 13" descr="Ein Bild, das Kleidung, Person, Blumentopf, Zimmerpflanze enthält.&#10;&#10;Automatisch generierte Beschreibung">
            <a:extLst>
              <a:ext uri="{FF2B5EF4-FFF2-40B4-BE49-F238E27FC236}">
                <a16:creationId xmlns:a16="http://schemas.microsoft.com/office/drawing/2014/main" id="{1487ED73-DF2D-D824-AD74-2FF983F799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22" y="4269123"/>
            <a:ext cx="1778266" cy="2000549"/>
          </a:xfrm>
        </p:spPr>
      </p:pic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5534EAA6-F479-5EDA-7621-CDC138F7C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05087"/>
            <a:ext cx="5183188" cy="35845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Technikaffine Personen </a:t>
            </a:r>
            <a:endParaRPr lang="de-DE" sz="1100" dirty="0"/>
          </a:p>
          <a:p>
            <a:pPr marL="0" indent="0">
              <a:buNone/>
            </a:pPr>
            <a:endParaRPr lang="de-DE" sz="100" dirty="0"/>
          </a:p>
          <a:p>
            <a:r>
              <a:rPr lang="de-DE" sz="2000" dirty="0"/>
              <a:t>Sind mehr an der technischen Umsetzung interessiert </a:t>
            </a:r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BFDFBA-A9A7-A568-D4C5-33273E49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E623-A623-4263-8678-87EB2D004932}" type="datetime1">
              <a:rPr lang="de-DE" smtClean="0"/>
              <a:t>11.06.2024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302133-BD34-200A-1D0F-B54E8E5C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Smart Rain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21C571-5740-2397-9250-367ADE47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10</a:t>
            </a:fld>
            <a:endParaRPr lang="de-DE"/>
          </a:p>
        </p:txBody>
      </p:sp>
      <p:pic>
        <p:nvPicPr>
          <p:cNvPr id="8" name="Grafik 7" descr="Zielgruppe mit einfarbiger Füllung">
            <a:extLst>
              <a:ext uri="{FF2B5EF4-FFF2-40B4-BE49-F238E27FC236}">
                <a16:creationId xmlns:a16="http://schemas.microsoft.com/office/drawing/2014/main" id="{D073D7C5-053F-CDB0-DF1F-E06B1CB15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180" y="1690688"/>
            <a:ext cx="914400" cy="9144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86E8AF0-E7A0-CBFE-E7F4-B4FACE6FB905}"/>
              </a:ext>
            </a:extLst>
          </p:cNvPr>
          <p:cNvSpPr txBox="1"/>
          <p:nvPr/>
        </p:nvSpPr>
        <p:spPr>
          <a:xfrm>
            <a:off x="937260" y="2505075"/>
            <a:ext cx="469773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Pflanzen Enthusiasten / Hobbygärtner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Haben das pflanzliche Wohl als Fokus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Sind bereit mehr Geld auszugeben für Utensilien </a:t>
            </a:r>
            <a:br>
              <a:rPr lang="de-DE" dirty="0"/>
            </a:br>
            <a:endParaRPr lang="de-DE" dirty="0"/>
          </a:p>
        </p:txBody>
      </p:sp>
      <p:pic>
        <p:nvPicPr>
          <p:cNvPr id="17" name="Grafik 16" descr="Ein Bild, das Person, Menschliches Gesicht, Kleidung, Mann enthält.&#10;&#10;Automatisch generierte Beschreibung">
            <a:extLst>
              <a:ext uri="{FF2B5EF4-FFF2-40B4-BE49-F238E27FC236}">
                <a16:creationId xmlns:a16="http://schemas.microsoft.com/office/drawing/2014/main" id="{E46C872A-B5C6-5EDB-C599-50749E20F4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70" y="3995103"/>
            <a:ext cx="328773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1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1853A-266B-8596-D908-EBF4DBDD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Geschäftsmodell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4B6DB4-DE97-C215-1D61-987AAE7FD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      </a:t>
            </a:r>
            <a:r>
              <a:rPr lang="de-DE" b="1" dirty="0"/>
              <a:t>Kundenversprechen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Vereinfachen des Umgangs mit Pflanzen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Langlebigere Pflanzen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Gute Qualität zum guten Preis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BFDFBA-A9A7-A568-D4C5-33273E49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E623-A623-4263-8678-87EB2D004932}" type="datetime1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302133-BD34-200A-1D0F-B54E8E5C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21C571-5740-2397-9250-367ADE47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11</a:t>
            </a:fld>
            <a:endParaRPr lang="de-DE"/>
          </a:p>
        </p:txBody>
      </p:sp>
      <p:pic>
        <p:nvPicPr>
          <p:cNvPr id="10" name="Grafik 9" descr="Ein Bild, das Pflanze, Baum, draußen, Palme Orchidee enthält.&#10;&#10;Automatisch generierte Beschreibung">
            <a:extLst>
              <a:ext uri="{FF2B5EF4-FFF2-40B4-BE49-F238E27FC236}">
                <a16:creationId xmlns:a16="http://schemas.microsoft.com/office/drawing/2014/main" id="{42A160D7-A7BE-3A0F-F94E-147304490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1841500"/>
            <a:ext cx="3947160" cy="2960370"/>
          </a:xfrm>
          <a:prstGeom prst="rect">
            <a:avLst/>
          </a:prstGeom>
        </p:spPr>
      </p:pic>
      <p:pic>
        <p:nvPicPr>
          <p:cNvPr id="12" name="Grafik 11" descr="Handschlag mit einfarbiger Füllung">
            <a:extLst>
              <a:ext uri="{FF2B5EF4-FFF2-40B4-BE49-F238E27FC236}">
                <a16:creationId xmlns:a16="http://schemas.microsoft.com/office/drawing/2014/main" id="{A1F453DB-4DAD-A493-E0C6-2667ED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000" y="1646238"/>
            <a:ext cx="914400" cy="914400"/>
          </a:xfrm>
          <a:prstGeom prst="rect">
            <a:avLst/>
          </a:prstGeom>
        </p:spPr>
      </p:pic>
      <p:pic>
        <p:nvPicPr>
          <p:cNvPr id="14" name="Grafik 13" descr="Fragezeichen mit einfarbiger Füllung">
            <a:extLst>
              <a:ext uri="{FF2B5EF4-FFF2-40B4-BE49-F238E27FC236}">
                <a16:creationId xmlns:a16="http://schemas.microsoft.com/office/drawing/2014/main" id="{29D5C99F-11E5-A093-3BEE-4986F21FC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065989">
            <a:off x="7696200" y="731838"/>
            <a:ext cx="914400" cy="914400"/>
          </a:xfrm>
          <a:prstGeom prst="rect">
            <a:avLst/>
          </a:prstGeom>
        </p:spPr>
      </p:pic>
      <p:pic>
        <p:nvPicPr>
          <p:cNvPr id="16" name="Grafik 15" descr="Fragezeichen mit einfarbiger Füllung">
            <a:extLst>
              <a:ext uri="{FF2B5EF4-FFF2-40B4-BE49-F238E27FC236}">
                <a16:creationId xmlns:a16="http://schemas.microsoft.com/office/drawing/2014/main" id="{B6416A90-F6D3-601F-9E08-433F0E3B3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23020" y="663258"/>
            <a:ext cx="914400" cy="914400"/>
          </a:xfrm>
          <a:prstGeom prst="rect">
            <a:avLst/>
          </a:prstGeom>
        </p:spPr>
      </p:pic>
      <p:pic>
        <p:nvPicPr>
          <p:cNvPr id="18" name="Grafik 17" descr="Fragezeichen mit einfarbiger Füllung">
            <a:extLst>
              <a:ext uri="{FF2B5EF4-FFF2-40B4-BE49-F238E27FC236}">
                <a16:creationId xmlns:a16="http://schemas.microsoft.com/office/drawing/2014/main" id="{9C516072-8B5E-D3D0-416A-E44017FB6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73870">
            <a:off x="10145983" y="7092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94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1853A-266B-8596-D908-EBF4DBDD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Geschäftsmodell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4B6DB4-DE97-C215-1D61-987AAE7FD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       </a:t>
            </a:r>
            <a:r>
              <a:rPr lang="de-DE" sz="3600" b="1" dirty="0"/>
              <a:t>Kostenkalkulation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sz="3600" b="1" u="sng" dirty="0"/>
              <a:t>Variable Kosten pro Stück: </a:t>
            </a:r>
          </a:p>
          <a:p>
            <a:pPr marL="0" indent="0">
              <a:buNone/>
            </a:pPr>
            <a:r>
              <a:rPr lang="de-DE" dirty="0"/>
              <a:t>- Materialkosten: 				= 12,00 €</a:t>
            </a:r>
          </a:p>
          <a:p>
            <a:pPr marL="0" indent="0">
              <a:buNone/>
            </a:pPr>
            <a:r>
              <a:rPr lang="de-DE" dirty="0"/>
              <a:t>- Lohnkosten: Lagermitarbeiter: 12€/h * 0,25h	=  3,00 €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3600" b="1" dirty="0"/>
              <a:t>Variable Kosten pro Stück: 		= 15,00 € </a:t>
            </a:r>
          </a:p>
          <a:p>
            <a:endParaRPr lang="de-DE" dirty="0"/>
          </a:p>
          <a:p>
            <a:r>
              <a:rPr lang="de-DE" sz="3600" b="1" u="sng" dirty="0"/>
              <a:t>Fixe Kosten pro Jahr: </a:t>
            </a:r>
          </a:p>
          <a:p>
            <a:pPr marL="0" indent="0">
              <a:buNone/>
            </a:pPr>
            <a:r>
              <a:rPr lang="de-DE" dirty="0"/>
              <a:t>- Cloud-Infrastruktur:				= 10.000 €</a:t>
            </a:r>
          </a:p>
          <a:p>
            <a:pPr marL="0" indent="0">
              <a:buNone/>
            </a:pPr>
            <a:r>
              <a:rPr lang="de-DE" dirty="0"/>
              <a:t>- Zertifizierungskosten:				=   5.000 €</a:t>
            </a:r>
          </a:p>
          <a:p>
            <a:pPr marL="0" indent="0">
              <a:buNone/>
            </a:pPr>
            <a:r>
              <a:rPr lang="de-DE" dirty="0"/>
              <a:t>- Bürokosten: 					=   5.000 €</a:t>
            </a:r>
          </a:p>
          <a:p>
            <a:pPr marL="0" indent="0">
              <a:buNone/>
            </a:pPr>
            <a:r>
              <a:rPr lang="de-DE" b="1" dirty="0"/>
              <a:t>	</a:t>
            </a:r>
            <a:r>
              <a:rPr lang="de-DE" sz="3600" b="1" dirty="0"/>
              <a:t>Fixkosten des 1. Jahres: 			= 20.000 €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BFDFBA-A9A7-A568-D4C5-33273E49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E623-A623-4263-8678-87EB2D004932}" type="datetime1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302133-BD34-200A-1D0F-B54E8E5C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21C571-5740-2397-9250-367ADE47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12</a:t>
            </a:fld>
            <a:endParaRPr lang="de-DE"/>
          </a:p>
        </p:txBody>
      </p:sp>
      <p:pic>
        <p:nvPicPr>
          <p:cNvPr id="8" name="Grafik 7" descr="Münzen Silhouette">
            <a:extLst>
              <a:ext uri="{FF2B5EF4-FFF2-40B4-BE49-F238E27FC236}">
                <a16:creationId xmlns:a16="http://schemas.microsoft.com/office/drawing/2014/main" id="{1882101E-F553-FAC3-936F-5EE464545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14128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69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1853A-266B-8596-D908-EBF4DBDD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27"/>
            <a:ext cx="10515600" cy="1325563"/>
          </a:xfrm>
        </p:spPr>
        <p:txBody>
          <a:bodyPr/>
          <a:lstStyle/>
          <a:p>
            <a:r>
              <a:rPr lang="de-DE" dirty="0"/>
              <a:t>Das Geschäftsmodell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4B6DB4-DE97-C215-1D61-987AAE7FD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278"/>
            <a:ext cx="10515600" cy="4656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700" b="1" dirty="0"/>
              <a:t>     Preiskalkulation</a:t>
            </a:r>
            <a:r>
              <a:rPr lang="de-DE" sz="3800" dirty="0"/>
              <a:t> </a:t>
            </a:r>
          </a:p>
          <a:p>
            <a:pPr marL="0" indent="0">
              <a:buNone/>
            </a:pPr>
            <a:r>
              <a:rPr lang="de-DE" sz="2200" dirty="0"/>
              <a:t>- Preisbildung:  Ziel: Marge von 22,5% </a:t>
            </a:r>
          </a:p>
          <a:p>
            <a:pPr marL="0" indent="0">
              <a:buNone/>
            </a:pPr>
            <a:r>
              <a:rPr lang="de-DE" sz="2200" dirty="0"/>
              <a:t>- Variable Kosten pro Stück:			= 15,00 € </a:t>
            </a:r>
          </a:p>
          <a:p>
            <a:pPr marL="0" indent="0">
              <a:buNone/>
            </a:pPr>
            <a:r>
              <a:rPr lang="de-DE" sz="2200" dirty="0"/>
              <a:t>- Fixkosten:  Annahme: Verkaufte Einheiten: 20.000 Stück im 1. Jahr</a:t>
            </a:r>
          </a:p>
          <a:p>
            <a:pPr marL="201168" lvl="1" indent="0">
              <a:buNone/>
            </a:pPr>
            <a:r>
              <a:rPr lang="de-DE" sz="2200" dirty="0"/>
              <a:t>	20.000€/10.000 Stück:			=  2,00 € </a:t>
            </a:r>
          </a:p>
          <a:p>
            <a:r>
              <a:rPr lang="de-DE" sz="2700" b="1" dirty="0"/>
              <a:t>Herstellkosten je Produkt: 			= 17,00 €</a:t>
            </a:r>
          </a:p>
          <a:p>
            <a:pPr marL="0" indent="0">
              <a:buNone/>
            </a:pPr>
            <a:r>
              <a:rPr lang="de-DE" sz="2200" dirty="0"/>
              <a:t>- Vertriebs- und Verwaltungskosten: </a:t>
            </a:r>
          </a:p>
          <a:p>
            <a:pPr marL="0" indent="0">
              <a:buNone/>
            </a:pPr>
            <a:r>
              <a:rPr lang="de-DE" sz="2200" dirty="0"/>
              <a:t>- Pauschale von 20% der Herstellkosten: 		=  3,40 €</a:t>
            </a:r>
          </a:p>
          <a:p>
            <a:pPr marL="0" indent="0">
              <a:buNone/>
            </a:pPr>
            <a:r>
              <a:rPr lang="de-DE" sz="2200" dirty="0"/>
              <a:t>- Selbstkosten: 					=  20,40 €</a:t>
            </a:r>
          </a:p>
          <a:p>
            <a:pPr marL="0" indent="0">
              <a:buNone/>
            </a:pPr>
            <a:r>
              <a:rPr lang="de-DE" sz="2700" b="1" dirty="0">
                <a:sym typeface="Wingdings" panose="05000000000000000000" pitchFamily="2" charset="2"/>
              </a:rPr>
              <a:t> Tatsächlicher Verkaufspreis:</a:t>
            </a:r>
            <a:r>
              <a:rPr lang="de-DE" sz="2800" dirty="0"/>
              <a:t> </a:t>
            </a:r>
            <a:r>
              <a:rPr lang="de-DE" sz="2200" dirty="0"/>
              <a:t>20,40 €*1,225 </a:t>
            </a:r>
            <a:r>
              <a:rPr lang="de-DE" sz="2700" b="1" dirty="0">
                <a:sym typeface="Wingdings" panose="05000000000000000000" pitchFamily="2" charset="2"/>
              </a:rPr>
              <a:t>	= 24,99 €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2700" b="1" dirty="0">
                <a:sym typeface="Wingdings" panose="05000000000000000000" pitchFamily="2" charset="2"/>
              </a:rPr>
              <a:t>Geschätzter Gewinn: 4,59€ * 10.000 St.	= 45.900 €</a:t>
            </a:r>
            <a:endParaRPr lang="de-DE" sz="27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BFDFBA-A9A7-A568-D4C5-33273E49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E623-A623-4263-8678-87EB2D004932}" type="datetime1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302133-BD34-200A-1D0F-B54E8E5C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21C571-5740-2397-9250-367ADE47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13</a:t>
            </a:fld>
            <a:endParaRPr lang="de-DE"/>
          </a:p>
        </p:txBody>
      </p:sp>
      <p:pic>
        <p:nvPicPr>
          <p:cNvPr id="8" name="Grafik 7" descr="Euro mit einfarbiger Füllung">
            <a:extLst>
              <a:ext uri="{FF2B5EF4-FFF2-40B4-BE49-F238E27FC236}">
                <a16:creationId xmlns:a16="http://schemas.microsoft.com/office/drawing/2014/main" id="{614BF32D-B294-4156-2E9A-A18BF2607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901" y="1161892"/>
            <a:ext cx="716597" cy="71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623CCF-47C6-0B80-AF98-331A3AC9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Die Architektur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44F8B7-0AB7-426D-29DF-057A5DD77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2E4043-8CFF-97BD-58E7-CE98F3A6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57C216C-E633-409A-82C9-7DED1411363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6/11/2024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Grafik 7" descr="Ein Bild, das Kaktus, Pflanze, Caryophyllales, Stacheln enthält.&#10;&#10;Automatisch generierte Beschreibung">
            <a:extLst>
              <a:ext uri="{FF2B5EF4-FFF2-40B4-BE49-F238E27FC236}">
                <a16:creationId xmlns:a16="http://schemas.microsoft.com/office/drawing/2014/main" id="{4BFAC091-F7BE-7A1A-2290-CD39515AA1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6" r="16587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1C01E0-AF24-0C9B-852B-49CEDE5D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0527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Smart Rain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C74C45-6304-D467-E7A4-51021C51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356350"/>
            <a:ext cx="76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8A8AF7C-2E0E-49FC-B18C-669D8244D632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7593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27B053-786B-75FE-35D3-D978534D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Architektur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428890-CC06-B5D3-496A-267396E3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E623-A623-4263-8678-87EB2D004932}" type="datetime1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86DEA5-58AD-8BCC-F23D-C8AC9283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417416-FD8C-8009-537A-3338C97A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15</a:t>
            </a:fld>
            <a:endParaRPr lang="de-DE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B98B611C-D43D-D991-D30D-D738E6C22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604" y="2083495"/>
            <a:ext cx="6648792" cy="3835597"/>
          </a:xfrm>
        </p:spPr>
      </p:pic>
    </p:spTree>
    <p:extLst>
      <p:ext uri="{BB962C8B-B14F-4D97-AF65-F5344CB8AC3E}">
        <p14:creationId xmlns:p14="http://schemas.microsoft.com/office/powerpoint/2010/main" val="573715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8D03B-FAB9-DEA2-1341-4AA9863C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Zusammenfassung/ Business Case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1EE382-BA78-12D1-48E1-27B00CF0B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4110E4-D09C-62EA-524D-0B09402E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216C-E633-409A-82C9-7DED1411363E}" type="datetime1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870CEE-09EE-B51A-2D5D-F038FF5B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DC13A8-2F1B-84E9-C142-9D3C0BA7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274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7EFC5-DC24-D2A3-1CF4-3336555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Zusammenfassung/ Business Case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F67EAD-91FC-C592-C9F1-DF9351841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413" y="1368394"/>
            <a:ext cx="5157787" cy="823912"/>
          </a:xfrm>
        </p:spPr>
        <p:txBody>
          <a:bodyPr/>
          <a:lstStyle/>
          <a:p>
            <a:r>
              <a:rPr lang="de-DE" dirty="0"/>
              <a:t>Zusammenfassung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EB46C43-88D7-3188-7DD4-E0354674D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1706" y="2322195"/>
            <a:ext cx="5157787" cy="3684588"/>
          </a:xfrm>
        </p:spPr>
        <p:txBody>
          <a:bodyPr>
            <a:normAutofit/>
          </a:bodyPr>
          <a:lstStyle/>
          <a:p>
            <a:r>
              <a:rPr lang="de-DE" dirty="0"/>
              <a:t>Einfache Bauweise &amp; einfache Herstellung</a:t>
            </a:r>
          </a:p>
          <a:p>
            <a:endParaRPr lang="de-DE" dirty="0"/>
          </a:p>
          <a:p>
            <a:r>
              <a:rPr lang="de-DE" dirty="0"/>
              <a:t>Potenzial für Erweiterungen</a:t>
            </a:r>
          </a:p>
          <a:p>
            <a:endParaRPr lang="de-DE" dirty="0"/>
          </a:p>
          <a:p>
            <a:r>
              <a:rPr lang="de-DE" dirty="0"/>
              <a:t>Hohe Marge von über 20%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78555E-0AFA-A7E9-6334-C3F820E28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2076"/>
            <a:ext cx="5183188" cy="823912"/>
          </a:xfrm>
        </p:spPr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60A4D05-5E79-BAC9-DD4C-39F1876B1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33413" y="2322195"/>
            <a:ext cx="5183188" cy="3684588"/>
          </a:xfrm>
        </p:spPr>
        <p:txBody>
          <a:bodyPr>
            <a:normAutofit/>
          </a:bodyPr>
          <a:lstStyle/>
          <a:p>
            <a:r>
              <a:rPr lang="de-DE" sz="2600" dirty="0"/>
              <a:t>Bewässerungssystem für Indoor &amp; Balkone</a:t>
            </a:r>
          </a:p>
          <a:p>
            <a:endParaRPr lang="de-DE" sz="2600" dirty="0"/>
          </a:p>
          <a:p>
            <a:r>
              <a:rPr lang="de-DE" sz="2600" dirty="0"/>
              <a:t>Durch Verbindung eines analogen Produkts mit einer Cloudanwendung entsteht ein Smart </a:t>
            </a:r>
            <a:r>
              <a:rPr lang="de-DE" sz="2600" dirty="0" err="1"/>
              <a:t>Product</a:t>
            </a:r>
            <a:r>
              <a:rPr lang="de-DE" sz="2600" dirty="0"/>
              <a:t> &amp; ein Smart Service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40DB052-6CC4-A61B-F8CB-6B1EEDDF1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7879-F9FA-4716-93D6-75818B41181F}" type="datetime1">
              <a:rPr lang="de-DE" smtClean="0"/>
              <a:t>11.06.2024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EA88250-0C5B-78D3-49A1-C83B2258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A55A05D-7861-AA29-23D3-3646D86D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147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7EFC5-DC24-D2A3-1CF4-3336555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Zusammenfassung/ Business Case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F67EAD-91FC-C592-C9F1-DF9351841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413" y="1368394"/>
            <a:ext cx="5157787" cy="823912"/>
          </a:xfrm>
        </p:spPr>
        <p:txBody>
          <a:bodyPr/>
          <a:lstStyle/>
          <a:p>
            <a:r>
              <a:rPr lang="de-DE" dirty="0"/>
              <a:t>Zusammenfassung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EB46C43-88D7-3188-7DD4-E0354674D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1706" y="2322195"/>
            <a:ext cx="5157787" cy="3684588"/>
          </a:xfrm>
        </p:spPr>
        <p:txBody>
          <a:bodyPr>
            <a:normAutofit/>
          </a:bodyPr>
          <a:lstStyle/>
          <a:p>
            <a:r>
              <a:rPr lang="de-DE" sz="3000" dirty="0"/>
              <a:t>Spielerisches gießen durch Smartphone </a:t>
            </a:r>
          </a:p>
          <a:p>
            <a:endParaRPr lang="de-DE" sz="3000" dirty="0"/>
          </a:p>
          <a:p>
            <a:r>
              <a:rPr lang="de-DE" sz="3000" dirty="0"/>
              <a:t>Arbeitsabnahme </a:t>
            </a:r>
          </a:p>
          <a:p>
            <a:endParaRPr lang="de-DE" sz="3000" dirty="0"/>
          </a:p>
          <a:p>
            <a:r>
              <a:rPr lang="de-DE" sz="3000" dirty="0"/>
              <a:t>Komfort erhöhen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78555E-0AFA-A7E9-6334-C3F820E28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2076"/>
            <a:ext cx="5183188" cy="823912"/>
          </a:xfrm>
        </p:spPr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60A4D05-5E79-BAC9-DD4C-39F1876B1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33413" y="2322195"/>
            <a:ext cx="5183188" cy="3684588"/>
          </a:xfrm>
        </p:spPr>
        <p:txBody>
          <a:bodyPr>
            <a:normAutofit/>
          </a:bodyPr>
          <a:lstStyle/>
          <a:p>
            <a:r>
              <a:rPr lang="de-DE" dirty="0"/>
              <a:t>Bewässerungssystem, um das Gießen zu erleichtern &amp; dem Nutzer Arbeit abzunehmen </a:t>
            </a:r>
          </a:p>
          <a:p>
            <a:endParaRPr lang="de-DE" dirty="0"/>
          </a:p>
          <a:p>
            <a:r>
              <a:rPr lang="de-DE" dirty="0"/>
              <a:t>Pflanzengießen interessanter machen 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40DB052-6CC4-A61B-F8CB-6B1EEDDF1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7879-F9FA-4716-93D6-75818B41181F}" type="datetime1">
              <a:rPr lang="de-DE" smtClean="0"/>
              <a:t>11.06.2024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EA88250-0C5B-78D3-49A1-C83B2258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A55A05D-7861-AA29-23D3-3646D86D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45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5E418-70DE-DA99-AA2C-A201C2E7D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Video!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5939DF-084F-6844-02D2-8BF6C481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6A8C-9683-4A44-918A-D5FA3A441BBB}" type="datetime1">
              <a:rPr lang="de-DE" smtClean="0"/>
              <a:t>11.06.2024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D1868E-3606-8332-E2EE-90C4261C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7E18B0-F7EB-870E-1F3B-EB4B7E02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0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41D52E-1FD8-D8F2-F4E3-EA2AFE0A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5400"/>
              <a:t>  Smart Rain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DE0667-999D-92F1-D260-4F5C275D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/>
              <a:t>Internet </a:t>
            </a:r>
            <a:r>
              <a:rPr lang="de-DE" sz="2200" dirty="0" err="1"/>
              <a:t>of</a:t>
            </a:r>
            <a:r>
              <a:rPr lang="de-DE" sz="2200" dirty="0"/>
              <a:t> Things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Präsentatoren: Malik </a:t>
            </a:r>
            <a:r>
              <a:rPr lang="de-DE" sz="2200" dirty="0" err="1"/>
              <a:t>Ünsal</a:t>
            </a:r>
            <a:r>
              <a:rPr lang="de-DE" sz="2200" dirty="0"/>
              <a:t>, Raoul </a:t>
            </a:r>
            <a:r>
              <a:rPr lang="de-DE" sz="2200" dirty="0" err="1"/>
              <a:t>Tittl</a:t>
            </a:r>
            <a:r>
              <a:rPr lang="de-DE" sz="2200" dirty="0"/>
              <a:t>, Daniel Eirich und Lukas Amann</a:t>
            </a:r>
          </a:p>
          <a:p>
            <a:pPr marL="0" indent="0">
              <a:buNone/>
            </a:pPr>
            <a:r>
              <a:rPr lang="de-DE" sz="2200" dirty="0"/>
              <a:t>Prüfer: Jürgen Friedl, Markus </a:t>
            </a:r>
            <a:r>
              <a:rPr lang="de-DE" sz="2200" dirty="0" err="1"/>
              <a:t>Rager</a:t>
            </a:r>
            <a:endParaRPr lang="de-DE" sz="2200" dirty="0"/>
          </a:p>
          <a:p>
            <a:pPr marL="0" indent="0">
              <a:buNone/>
            </a:pPr>
            <a:endParaRPr lang="de-DE" sz="2200" dirty="0"/>
          </a:p>
        </p:txBody>
      </p:sp>
      <p:pic>
        <p:nvPicPr>
          <p:cNvPr id="5" name="Grafik 4" descr="Ein Bild, das Fenster, Pflanze, Baum, Gras enthält.&#10;&#10;Automatisch generierte Beschreibung">
            <a:extLst>
              <a:ext uri="{FF2B5EF4-FFF2-40B4-BE49-F238E27FC236}">
                <a16:creationId xmlns:a16="http://schemas.microsoft.com/office/drawing/2014/main" id="{06CEE2D8-286E-2B1D-1966-1BC7EB0DB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3" r="1737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640A324-558F-6230-3DD1-013FCD7F4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B0E-928D-452E-BABE-08D9E16ED6C5}" type="datetime1">
              <a:rPr lang="de-DE" smtClean="0"/>
              <a:t>11.06.2024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3EFF80D-DEF5-B87C-7244-01AA222C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444CBE5-745B-7E57-13E5-BE327473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44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E6D006-FA85-A13F-F1B1-8CEE9411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de-DE" sz="4800" dirty="0"/>
              <a:t>Gliederung</a:t>
            </a:r>
          </a:p>
        </p:txBody>
      </p:sp>
      <p:pic>
        <p:nvPicPr>
          <p:cNvPr id="7" name="Grafik 6" descr="Ein Bild, das Alpenveilchen, Pflanze, Blumentopf, Blütenblatt enthält.&#10;&#10;Automatisch generierte Beschreibung">
            <a:extLst>
              <a:ext uri="{FF2B5EF4-FFF2-40B4-BE49-F238E27FC236}">
                <a16:creationId xmlns:a16="http://schemas.microsoft.com/office/drawing/2014/main" id="{0504661A-1A4D-2C0F-3C78-63F0655532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4" r="8619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398946-FF3D-A3D2-DF48-260E6A0A2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09" y="2315877"/>
            <a:ext cx="3822189" cy="4223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Die Geschäftsidee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Das Geschäftsmodell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Die Architektur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Zusammenfassung/ Business Case</a:t>
            </a:r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5BB00FD-92F4-9F70-ED57-E0B6ADF2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C7F3-E288-4182-9762-BA9455FF2D69}" type="datetime1">
              <a:rPr lang="de-DE" smtClean="0"/>
              <a:t>11.06.2024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5C215DD-978E-A0AA-D749-8A0876BE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3FF35F1-C221-28FC-FC97-04C5726F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49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D4ED0A-4EA3-2EF1-D030-4BC83ADB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Die Geschäftsidee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AC7514-434F-852B-2C7B-4C5C6D29E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E4D8BE-6508-6AC2-657E-31481F9B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57C216C-E633-409A-82C9-7DED1411363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6/11/2024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Grafik 7" descr="Ein Bild, das Blume, Vase, lila, pink enthält.&#10;&#10;Automatisch generierte Beschreibung">
            <a:extLst>
              <a:ext uri="{FF2B5EF4-FFF2-40B4-BE49-F238E27FC236}">
                <a16:creationId xmlns:a16="http://schemas.microsoft.com/office/drawing/2014/main" id="{5EA38EF7-DCA5-2832-F2B6-3645C212C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" r="2689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1E3034-42C2-04DF-7F17-73D2722E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0527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Smart Rain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FD9287-295B-71BE-D455-3BB01EAB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356350"/>
            <a:ext cx="76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8A8AF7C-2E0E-49FC-B18C-669D8244D632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547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E8C33-D232-0CE3-EFC1-7D2F73C4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Geschäftsidee</a:t>
            </a:r>
          </a:p>
        </p:txBody>
      </p:sp>
      <p:pic>
        <p:nvPicPr>
          <p:cNvPr id="5" name="Inhaltsplatzhalter 4" descr="Erhobene Hand mit einfarbiger Füllung">
            <a:extLst>
              <a:ext uri="{FF2B5EF4-FFF2-40B4-BE49-F238E27FC236}">
                <a16:creationId xmlns:a16="http://schemas.microsoft.com/office/drawing/2014/main" id="{CD1E3FA5-2DD8-B05B-5B46-A3CC67BEC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590" y="1921034"/>
            <a:ext cx="914400" cy="91440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C7F28C0-B1D2-C363-F8A7-D6DF05029EED}"/>
              </a:ext>
            </a:extLst>
          </p:cNvPr>
          <p:cNvSpPr txBox="1"/>
          <p:nvPr/>
        </p:nvSpPr>
        <p:spPr>
          <a:xfrm>
            <a:off x="1824990" y="2065993"/>
            <a:ext cx="54444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Helfende Hand im Alltag</a:t>
            </a:r>
          </a:p>
          <a:p>
            <a:endParaRPr lang="de-DE" sz="3600" dirty="0"/>
          </a:p>
          <a:p>
            <a:r>
              <a:rPr lang="de-DE" sz="3600" dirty="0"/>
              <a:t>Entwicklung zu mehr Zimmerpflanzen</a:t>
            </a:r>
          </a:p>
          <a:p>
            <a:endParaRPr lang="de-DE" sz="3600" dirty="0"/>
          </a:p>
          <a:p>
            <a:r>
              <a:rPr lang="de-DE" sz="3600" dirty="0"/>
              <a:t>Trend zu Smart Home </a:t>
            </a:r>
          </a:p>
          <a:p>
            <a:endParaRPr lang="de-DE" sz="3600" dirty="0"/>
          </a:p>
        </p:txBody>
      </p:sp>
      <p:pic>
        <p:nvPicPr>
          <p:cNvPr id="8" name="Grafik 7" descr="Topfblumen Silhouette">
            <a:extLst>
              <a:ext uri="{FF2B5EF4-FFF2-40B4-BE49-F238E27FC236}">
                <a16:creationId xmlns:a16="http://schemas.microsoft.com/office/drawing/2014/main" id="{1845353D-4676-286D-00F0-991138DF1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590" y="3321313"/>
            <a:ext cx="914400" cy="914400"/>
          </a:xfrm>
          <a:prstGeom prst="rect">
            <a:avLst/>
          </a:prstGeom>
        </p:spPr>
      </p:pic>
      <p:pic>
        <p:nvPicPr>
          <p:cNvPr id="10" name="Grafik 9" descr="Tanzschritte Silhouette">
            <a:extLst>
              <a:ext uri="{FF2B5EF4-FFF2-40B4-BE49-F238E27FC236}">
                <a16:creationId xmlns:a16="http://schemas.microsoft.com/office/drawing/2014/main" id="{B883C27B-A3A6-E33F-B480-B5A1557BFA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0590" y="4721592"/>
            <a:ext cx="914400" cy="914400"/>
          </a:xfrm>
          <a:prstGeom prst="rect">
            <a:avLst/>
          </a:prstGeom>
        </p:spPr>
      </p:pic>
      <p:pic>
        <p:nvPicPr>
          <p:cNvPr id="12" name="Grafik 11" descr="Ein Bild, das Blume, Blumentopf, Zimmerpflanze, Einjährige Pflanzen enthält.&#10;&#10;Automatisch generierte Beschreibung">
            <a:extLst>
              <a:ext uri="{FF2B5EF4-FFF2-40B4-BE49-F238E27FC236}">
                <a16:creationId xmlns:a16="http://schemas.microsoft.com/office/drawing/2014/main" id="{1328BAF2-9A90-6BB1-0D88-1340444F5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03" y="1500822"/>
            <a:ext cx="4420397" cy="2709704"/>
          </a:xfrm>
          <a:prstGeom prst="rect">
            <a:avLst/>
          </a:prstGeom>
        </p:spPr>
      </p:pic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AF0883B7-CB18-D4D9-1B7D-93D59EC51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0F33-CFDC-4D5C-B8AD-AAD17C4A4D1D}" type="datetime1">
              <a:rPr lang="de-DE" smtClean="0"/>
              <a:t>11.06.2024</a:t>
            </a:fld>
            <a:endParaRPr lang="de-DE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C845578A-9DB1-1672-90EB-7B8F8FB52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9136597B-A346-5E54-927B-84CEBDAD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47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5E418-70DE-DA99-AA2C-A201C2E7D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Verwendete Hardware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5939DF-084F-6844-02D2-8BF6C481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6A8C-9683-4A44-918A-D5FA3A441BBB}" type="datetime1">
              <a:rPr lang="de-DE" smtClean="0"/>
              <a:t>11.06.2024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D1868E-3606-8332-E2EE-90C4261C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Smart Rain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7E18B0-F7EB-870E-1F3B-EB4B7E02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AF7C-2E0E-49FC-B18C-669D8244D632}" type="slidenum">
              <a:rPr lang="de-DE" smtClean="0"/>
              <a:t>7</a:t>
            </a:fld>
            <a:endParaRPr lang="de-DE"/>
          </a:p>
        </p:txBody>
      </p:sp>
      <p:pic>
        <p:nvPicPr>
          <p:cNvPr id="1026" name="Picture 2" descr="2 Kanal Relais Modul Arduino Raspberry Pi Relaiskarte 5V 230 Volt 230V  Board Optokoppler – MAKERSHOP.DE">
            <a:extLst>
              <a:ext uri="{FF2B5EF4-FFF2-40B4-BE49-F238E27FC236}">
                <a16:creationId xmlns:a16="http://schemas.microsoft.com/office/drawing/2014/main" id="{466F0382-12DB-5831-313C-798C1E8EE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0"/>
          <a:stretch/>
        </p:blipFill>
        <p:spPr bwMode="auto">
          <a:xfrm>
            <a:off x="675843" y="1890521"/>
            <a:ext cx="1828800" cy="152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71AEF7-EAC3-6F3A-EAF1-54A5D0734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54" y="128201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6B5B1A8-C05F-1B63-8F41-7A1D93D07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6" y="4138483"/>
            <a:ext cx="2690712" cy="201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87490-17C4-021E-79B0-1769E13D9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8713" y="4009103"/>
            <a:ext cx="2267266" cy="22767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CB1CA7-9F75-73FD-4BC2-7351C6BE9511}"/>
              </a:ext>
            </a:extLst>
          </p:cNvPr>
          <p:cNvSpPr txBox="1"/>
          <p:nvPr/>
        </p:nvSpPr>
        <p:spPr>
          <a:xfrm>
            <a:off x="3183803" y="1890521"/>
            <a:ext cx="2918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Relais</a:t>
            </a:r>
          </a:p>
          <a:p>
            <a:endParaRPr lang="de-DE" dirty="0"/>
          </a:p>
          <a:p>
            <a:r>
              <a:rPr lang="de-DE" dirty="0"/>
              <a:t>Steuert und liefert Strom an die Wasserpumpe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B01F01-B582-E73E-EBFB-72E6165597CA}"/>
              </a:ext>
            </a:extLst>
          </p:cNvPr>
          <p:cNvSpPr txBox="1"/>
          <p:nvPr/>
        </p:nvSpPr>
        <p:spPr>
          <a:xfrm>
            <a:off x="3445931" y="4509647"/>
            <a:ext cx="3046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Abstandssensor</a:t>
            </a:r>
          </a:p>
          <a:p>
            <a:endParaRPr lang="de-DE" dirty="0"/>
          </a:p>
          <a:p>
            <a:r>
              <a:rPr lang="de-DE" dirty="0"/>
              <a:t>Misst den Abstand vom Sensor zum Behälter, um die Füllmenge wiederzugeben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AFC25A-23F2-E653-2C85-3E9EE7A255F2}"/>
              </a:ext>
            </a:extLst>
          </p:cNvPr>
          <p:cNvSpPr txBox="1"/>
          <p:nvPr/>
        </p:nvSpPr>
        <p:spPr>
          <a:xfrm>
            <a:off x="9273309" y="1921865"/>
            <a:ext cx="2918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Feuchtigkeitssensor</a:t>
            </a:r>
          </a:p>
          <a:p>
            <a:endParaRPr lang="de-DE" dirty="0"/>
          </a:p>
          <a:p>
            <a:r>
              <a:rPr lang="de-DE" dirty="0"/>
              <a:t>Misst die Feuchtigkeit der </a:t>
            </a:r>
          </a:p>
          <a:p>
            <a:r>
              <a:rPr lang="de-DE" dirty="0"/>
              <a:t>Bodenerde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23A44E-0B81-3F34-4ADB-E86D6A491363}"/>
              </a:ext>
            </a:extLst>
          </p:cNvPr>
          <p:cNvSpPr txBox="1"/>
          <p:nvPr/>
        </p:nvSpPr>
        <p:spPr>
          <a:xfrm>
            <a:off x="9169677" y="4509647"/>
            <a:ext cx="2918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Wasserpumpe</a:t>
            </a:r>
          </a:p>
          <a:p>
            <a:endParaRPr lang="de-DE" dirty="0"/>
          </a:p>
          <a:p>
            <a:r>
              <a:rPr lang="de-DE" dirty="0"/>
              <a:t>Wasserversorgung für die Pflanze</a:t>
            </a:r>
          </a:p>
        </p:txBody>
      </p:sp>
    </p:spTree>
    <p:extLst>
      <p:ext uri="{BB962C8B-B14F-4D97-AF65-F5344CB8AC3E}">
        <p14:creationId xmlns:p14="http://schemas.microsoft.com/office/powerpoint/2010/main" val="322598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A3E639-37C3-2394-4DD2-EE82B05E5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/>
              <a:t>Smart Rain</a:t>
            </a:r>
          </a:p>
        </p:txBody>
      </p:sp>
      <p:sp>
        <p:nvSpPr>
          <p:cNvPr id="2061" name="Rectangle: Rounded Corners 2060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A2F0ACE-30E8-97C0-4449-3D4BDE399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2457" y="2139484"/>
            <a:ext cx="2222357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22B5F4D-FB4D-B985-552B-43CBEF8212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9772" y="2139484"/>
            <a:ext cx="5517187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694B2C-0496-9D3E-4610-C4E8C9111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CEA88E5-C19F-47BE-A4E3-69D589D82D1E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6/11/2024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997290-5820-8122-05C2-08E6FA08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Smart Rain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1C9197-6C70-F63A-7C15-3C5C3F36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8A8AF7C-2E0E-49FC-B18C-669D8244D632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0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4A550B-4C34-7F3F-97CF-DD109B877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Das Geschäftsmodell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E03494-E172-E9B7-8C7A-BF0D9F309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Grafik 7" descr="Ein Bild, das Pflanze, Baum, Palme Orchidee, Zimmerpflanze enthält.&#10;&#10;Automatisch generierte Beschreibung">
            <a:extLst>
              <a:ext uri="{FF2B5EF4-FFF2-40B4-BE49-F238E27FC236}">
                <a16:creationId xmlns:a16="http://schemas.microsoft.com/office/drawing/2014/main" id="{6AFC61C5-AE52-65D1-18DF-EF7FB3A37D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84BDCA-D09F-8246-EC16-2FABE163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57C216C-E633-409A-82C9-7DED1411363E}" type="datetime1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6/11/2024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004B9-852D-5001-D960-48C0FD70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Smart Rain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796684-F828-246B-E4AC-3E323202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8A8AF7C-2E0E-49FC-B18C-669D8244D6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2273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504</Words>
  <Application>Microsoft Office PowerPoint</Application>
  <PresentationFormat>Breitbild</PresentationFormat>
  <Paragraphs>165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Avenir Next LT Pro</vt:lpstr>
      <vt:lpstr>Calibri</vt:lpstr>
      <vt:lpstr>Wingdings</vt:lpstr>
      <vt:lpstr>Office</vt:lpstr>
      <vt:lpstr>PowerPoint-Präsentation</vt:lpstr>
      <vt:lpstr>Video!</vt:lpstr>
      <vt:lpstr>  Smart Rain</vt:lpstr>
      <vt:lpstr>Gliederung</vt:lpstr>
      <vt:lpstr>Die Geschäftsidee</vt:lpstr>
      <vt:lpstr>Die Geschäftsidee</vt:lpstr>
      <vt:lpstr>Verwendete Hardware</vt:lpstr>
      <vt:lpstr>Smart Rain</vt:lpstr>
      <vt:lpstr>Das Geschäftsmodell</vt:lpstr>
      <vt:lpstr>Das Geschäftsmodell</vt:lpstr>
      <vt:lpstr>Das Geschäftsmodell</vt:lpstr>
      <vt:lpstr>Das Geschäftsmodell</vt:lpstr>
      <vt:lpstr>Das Geschäftsmodell</vt:lpstr>
      <vt:lpstr>Die Architektur</vt:lpstr>
      <vt:lpstr>Die Architektur</vt:lpstr>
      <vt:lpstr>Zusammenfassung/ Business Case</vt:lpstr>
      <vt:lpstr>Zusammenfassung/ Business Case</vt:lpstr>
      <vt:lpstr>Zusammenfassung/ Business Case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Lukas Amann</dc:creator>
  <cp:lastModifiedBy>Lukas Amann</cp:lastModifiedBy>
  <cp:revision>14</cp:revision>
  <dcterms:created xsi:type="dcterms:W3CDTF">2024-06-05T17:11:01Z</dcterms:created>
  <dcterms:modified xsi:type="dcterms:W3CDTF">2024-06-11T13:35:12Z</dcterms:modified>
</cp:coreProperties>
</file>