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73" r:id="rId5"/>
    <p:sldId id="270" r:id="rId6"/>
    <p:sldId id="272" r:id="rId7"/>
    <p:sldId id="263" r:id="rId8"/>
    <p:sldId id="262" r:id="rId9"/>
    <p:sldId id="264" r:id="rId10"/>
    <p:sldId id="269" r:id="rId11"/>
    <p:sldId id="266" r:id="rId12"/>
    <p:sldId id="268" r:id="rId13"/>
    <p:sldId id="267" r:id="rId14"/>
    <p:sldId id="265" r:id="rId15"/>
    <p:sldId id="276" r:id="rId16"/>
    <p:sldId id="288" r:id="rId17"/>
    <p:sldId id="289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D83264C-F188-4958-BA49-47E95D272793}">
          <p14:sldIdLst>
            <p14:sldId id="258"/>
            <p14:sldId id="259"/>
            <p14:sldId id="260"/>
            <p14:sldId id="273"/>
            <p14:sldId id="270"/>
            <p14:sldId id="272"/>
            <p14:sldId id="263"/>
            <p14:sldId id="262"/>
            <p14:sldId id="264"/>
          </p14:sldIdLst>
        </p14:section>
        <p14:section name="Zusammenfassungsabschnitt" id="{F55B4799-18F9-4D20-9B9B-B88A30522C6A}">
          <p14:sldIdLst>
            <p14:sldId id="269"/>
          </p14:sldIdLst>
        </p14:section>
        <p14:section name="QR-Code Scan und Adresseingabe" id="{C1A4E1D6-8B55-42CD-A421-F388C491390E}">
          <p14:sldIdLst>
            <p14:sldId id="266"/>
          </p14:sldIdLst>
        </p14:section>
        <p14:section name="Ankunft Smarten Packstation" id="{B6C4D76B-7BE0-4F1A-934D-2856A08352C1}">
          <p14:sldIdLst>
            <p14:sldId id="268"/>
          </p14:sldIdLst>
        </p14:section>
        <p14:section name="Klappe zu, Affe froh oder wie?" id="{40C49930-0F8D-4B97-9692-1BA2646A695B}">
          <p14:sldIdLst>
            <p14:sldId id="267"/>
            <p14:sldId id="265"/>
          </p14:sldIdLst>
        </p14:section>
        <p14:section name="Standardabschnitt" id="{FBD7A9D5-4B7D-3941-BD4A-AE580AB75F09}">
          <p14:sldIdLst>
            <p14:sldId id="276"/>
            <p14:sldId id="288"/>
            <p14:sldId id="289"/>
          </p14:sldIdLst>
        </p14:section>
        <p14:section name="Zusammenfassungsabschnitt" id="{D94EA0CD-C203-C446-A59A-6CED3827A824}">
          <p14:sldIdLst/>
        </p14:section>
        <p14:section name="QR-Code Scan und Adresseingabe" id="{7D5A0052-4902-9A41-A640-D6CBC22DA839}">
          <p14:sldIdLst/>
        </p14:section>
        <p14:section name="Ankunft Smarten Packstation" id="{FD0FCDB5-DCF3-DF4E-B56C-97451DE9C50E}">
          <p14:sldIdLst/>
        </p14:section>
        <p14:section name="Klappe zu, Affe froh oder wie?" id="{61812C83-AA23-A54D-AD7F-BA55BE1B416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5BB"/>
    <a:srgbClr val="F2F2F2"/>
    <a:srgbClr val="D9A273"/>
    <a:srgbClr val="D99873"/>
    <a:srgbClr val="734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0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15803-B297-95CE-E18D-FC7FC20CA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3760A1-4DCE-3F6F-7EF9-4288D41AE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F73C5B-2426-2293-EDBA-4DE863C3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D02007-2756-229C-56A7-BDF163A69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B36AE7-9006-BE60-8D5F-F6EAF3F8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40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1C9FC-FBF8-71DD-2C0F-AB879DFF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777C680-51D0-F67B-3D59-643EDB53F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C069F0-DADC-4975-F62F-FF40599D0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FFD134-3032-02B4-3104-0E55ED0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52CBD3-2A5B-BA07-961D-C882884E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29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FED9378-80B6-756B-A3D6-9A7A0E87F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FD0B332-A576-ACB9-BDD8-49883056C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BB24CE-CA21-05B3-D35C-AD47C96E9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E6B85C-3B9B-E996-6FA4-A4C42995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FC9295-4A0A-0F37-EDED-A916CF9C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14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42C5D-9E70-38D5-BE3E-7955755A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75B6DD-17B9-D496-1947-CDC71387E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29BD33-CE2A-5B42-FF52-CDD4DE04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F44CC1-2A6C-CCA6-7B2F-FEB9EECF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4E2B81-591C-33E8-2BAF-6C999C5EC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01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53F64-CFAA-4BBE-2C04-AC490CB6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ABA770-081E-967F-E3DD-FD5CCDBBE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54D7DE-DE87-6CF4-FE72-D8F2A0AC8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99DCEC-E770-771B-9225-58A95CD4F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1C6A74-D943-012C-0307-4CB5C0BD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45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E239C-6785-F176-AFBA-39BDCA8D5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763012-8668-BA98-5C95-C3C8E2487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7061EE-7F5E-0810-14EC-B250F16AD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1D997A-566C-55B3-1EB4-D7EA62AD2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A6AB5D-CA30-199D-AF78-56BA42E9D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06BABF-18D5-6C0A-75C5-64166F67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09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4701F-5AE0-B4B1-E3AC-C673D047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052009-6C32-FB20-6B10-FFB2307D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EA7342-FE31-BA5E-ECF0-420B51056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9A1ADB-C266-40D4-E403-AF1D54D5E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DA06D5-5978-638F-DFB3-BDECA99C15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6DF6F33-5B9B-6E37-35E9-DF1B9904C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BF8FE-7BA0-93A3-FD48-1503B078E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C725426-B79F-764F-367E-42DB99918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4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74723-8E47-B225-D952-8BCB2A1C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5F5DCA-CB8F-A346-5B02-340B9BE6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A03E31-5C15-C3CD-7C77-3D437627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F0E88C-F322-B4D0-87CE-40861A0E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08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1633149-1A9B-40D1-C6E2-ABA0C1234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19B933-FF5F-38C9-46B0-943098C5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97A6AF-4653-C979-027B-A4AF9AA0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97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A80C0-5949-60C1-8FD1-6F3ED88E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7303E6-C234-0C3A-7195-9088CA708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F3605A6-C97E-2870-34C0-A671A3F23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F98AE4-3082-BFA9-13A9-A28E6B9D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B9DC36-12FE-AB0A-36D2-8468021B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2F3D19-C798-8D58-2A31-A8CAE9DC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16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10B09-2819-9191-B0CC-914A17C9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57A8660-53F2-1B13-FB6E-7C764608F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4D968A5-AB39-113D-C518-E174AEE09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696F6B-5B4C-AA9D-F0BB-82B96BD0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43672" y="6383429"/>
            <a:ext cx="843761" cy="365125"/>
          </a:xfrm>
          <a:prstGeom prst="rect">
            <a:avLst/>
          </a:prstGeom>
        </p:spPr>
        <p:txBody>
          <a:bodyPr/>
          <a:lstStyle/>
          <a:p>
            <a:fld id="{6A10114E-4E8A-4C4F-85BB-27C8E9C7BC36}" type="datetimeFigureOut">
              <a:rPr lang="de-DE" smtClean="0"/>
              <a:t>19.12.23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684216-F891-EDB0-ED1C-3282C911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C0A8500-D8BB-8F7D-F339-729AD5D9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8DC9B-4F96-4A83-8CE2-FC0871283B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62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CD91AE7-65E6-55FE-7378-AD45CC68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28EC80-172D-1624-0B48-5462EA449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9E5D743-7618-8861-9AE3-1B75E407A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FE0D724-1A8C-F9CA-5511-C54612706AF7}"/>
              </a:ext>
            </a:extLst>
          </p:cNvPr>
          <p:cNvSpPr/>
          <p:nvPr userDrawn="1"/>
        </p:nvSpPr>
        <p:spPr>
          <a:xfrm>
            <a:off x="-59377" y="6273985"/>
            <a:ext cx="12308774" cy="621110"/>
          </a:xfrm>
          <a:prstGeom prst="rect">
            <a:avLst/>
          </a:prstGeom>
          <a:solidFill>
            <a:srgbClr val="D9A2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7767BE3F-279B-67E5-F4FB-187B56D62D5C}"/>
              </a:ext>
            </a:extLst>
          </p:cNvPr>
          <p:cNvSpPr txBox="1">
            <a:spLocks/>
          </p:cNvSpPr>
          <p:nvPr userDrawn="1"/>
        </p:nvSpPr>
        <p:spPr>
          <a:xfrm>
            <a:off x="5233714" y="6401977"/>
            <a:ext cx="1695311" cy="365125"/>
          </a:xfrm>
          <a:prstGeom prst="rect">
            <a:avLst/>
          </a:prstGeom>
          <a:solidFill>
            <a:srgbClr val="734930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rgbClr val="F2F2F2"/>
                </a:solidFill>
                <a:latin typeface="Bahnschrift" panose="020B0502040204020203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Smarte Packstation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25FEA17-DDF4-6B27-0B3F-99021F168775}"/>
              </a:ext>
            </a:extLst>
          </p:cNvPr>
          <p:cNvSpPr txBox="1">
            <a:spLocks/>
          </p:cNvSpPr>
          <p:nvPr userDrawn="1"/>
        </p:nvSpPr>
        <p:spPr>
          <a:xfrm>
            <a:off x="104567" y="6413391"/>
            <a:ext cx="1577395" cy="365125"/>
          </a:xfrm>
          <a:prstGeom prst="rect">
            <a:avLst/>
          </a:prstGeom>
          <a:solidFill>
            <a:srgbClr val="734930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F2F2F2"/>
                </a:solidFill>
                <a:latin typeface="Bahnschrift" panose="020B0502040204020203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EasyPack</a:t>
            </a:r>
            <a:r>
              <a:rPr lang="de-DE" dirty="0"/>
              <a:t> GmbH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E74D49B4-E5BB-9585-5A6D-2CDF05B00CEA}"/>
              </a:ext>
            </a:extLst>
          </p:cNvPr>
          <p:cNvSpPr txBox="1">
            <a:spLocks/>
          </p:cNvSpPr>
          <p:nvPr userDrawn="1"/>
        </p:nvSpPr>
        <p:spPr>
          <a:xfrm>
            <a:off x="11260285" y="6401976"/>
            <a:ext cx="847655" cy="365125"/>
          </a:xfrm>
          <a:prstGeom prst="rect">
            <a:avLst/>
          </a:prstGeom>
          <a:solidFill>
            <a:srgbClr val="734930"/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rgbClr val="F2F2F2"/>
                </a:solidFill>
                <a:latin typeface="Bahnschrift" panose="020B0502040204020203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19.12.2023</a:t>
            </a:r>
          </a:p>
        </p:txBody>
      </p:sp>
      <p:pic>
        <p:nvPicPr>
          <p:cNvPr id="16" name="Grafik 15" descr="Ein Bild, das Box, Papierprodukt, Papier, Karton enthält.&#10;&#10;Automatisch generierte Beschreibung">
            <a:extLst>
              <a:ext uri="{FF2B5EF4-FFF2-40B4-BE49-F238E27FC236}">
                <a16:creationId xmlns:a16="http://schemas.microsoft.com/office/drawing/2014/main" id="{600D2A0F-76F0-F3DE-9022-9FCC5852CE9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586" y="6413392"/>
            <a:ext cx="576988" cy="365125"/>
          </a:xfrm>
          <a:prstGeom prst="rect">
            <a:avLst/>
          </a:prstGeom>
        </p:spPr>
      </p:pic>
      <p:pic>
        <p:nvPicPr>
          <p:cNvPr id="18" name="Grafik 17" descr="Ein Bild, das Box, Behälter, Karton, Verpackungsmaterial enthält.&#10;&#10;Automatisch generierte Beschreibung">
            <a:extLst>
              <a:ext uri="{FF2B5EF4-FFF2-40B4-BE49-F238E27FC236}">
                <a16:creationId xmlns:a16="http://schemas.microsoft.com/office/drawing/2014/main" id="{DE525FC8-3F55-67CC-151F-CFBBB2C9B7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70" y="6335314"/>
            <a:ext cx="490959" cy="480219"/>
          </a:xfrm>
          <a:prstGeom prst="rect">
            <a:avLst/>
          </a:prstGeom>
        </p:spPr>
      </p:pic>
      <p:pic>
        <p:nvPicPr>
          <p:cNvPr id="20" name="Grafik 19" descr="Ein Bild, das Zeichnung, Clipart, Darstellung, Cartoon enthält.&#10;&#10;Automatisch generierte Beschreibung">
            <a:extLst>
              <a:ext uri="{FF2B5EF4-FFF2-40B4-BE49-F238E27FC236}">
                <a16:creationId xmlns:a16="http://schemas.microsoft.com/office/drawing/2014/main" id="{ADAB2373-255C-DA11-A5BC-D9F23B44CC9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3693" y="6384764"/>
            <a:ext cx="300887" cy="480219"/>
          </a:xfrm>
          <a:prstGeom prst="rect">
            <a:avLst/>
          </a:prstGeom>
        </p:spPr>
      </p:pic>
      <p:pic>
        <p:nvPicPr>
          <p:cNvPr id="22" name="Grafik 21" descr="Ein Bild, das Darstellung, Zeichnung, Animierter Cartoon, Cartoon enthält.&#10;&#10;Automatisch generierte Beschreibung">
            <a:extLst>
              <a:ext uri="{FF2B5EF4-FFF2-40B4-BE49-F238E27FC236}">
                <a16:creationId xmlns:a16="http://schemas.microsoft.com/office/drawing/2014/main" id="{D00316FA-56F1-68D2-C1D7-941872D42EA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09" y="6304359"/>
            <a:ext cx="373151" cy="621110"/>
          </a:xfrm>
          <a:prstGeom prst="rect">
            <a:avLst/>
          </a:prstGeom>
        </p:spPr>
      </p:pic>
      <p:pic>
        <p:nvPicPr>
          <p:cNvPr id="24" name="Grafik 23" descr="Ein Bild, das Electric Blue (Farbe), Blau, Majorelle Blue, Farbigkeit enthält.&#10;&#10;Automatisch generierte Beschreibung">
            <a:extLst>
              <a:ext uri="{FF2B5EF4-FFF2-40B4-BE49-F238E27FC236}">
                <a16:creationId xmlns:a16="http://schemas.microsoft.com/office/drawing/2014/main" id="{F2B07C71-BD8D-171B-8050-352536A7E81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44" y="6482135"/>
            <a:ext cx="448789" cy="186576"/>
          </a:xfrm>
          <a:prstGeom prst="rect">
            <a:avLst/>
          </a:prstGeom>
        </p:spPr>
      </p:pic>
      <p:pic>
        <p:nvPicPr>
          <p:cNvPr id="25" name="Grafik 24" descr="Ein Bild, das Electric Blue (Farbe), Blau, Majorelle Blue, Farbigkeit enthält.&#10;&#10;Automatisch generierte Beschreibung">
            <a:extLst>
              <a:ext uri="{FF2B5EF4-FFF2-40B4-BE49-F238E27FC236}">
                <a16:creationId xmlns:a16="http://schemas.microsoft.com/office/drawing/2014/main" id="{3F6AC2D0-63F9-B08F-F67A-8621DB306A1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00" y="6482135"/>
            <a:ext cx="424794" cy="186576"/>
          </a:xfrm>
          <a:prstGeom prst="rect">
            <a:avLst/>
          </a:prstGeom>
        </p:spPr>
      </p:pic>
      <p:pic>
        <p:nvPicPr>
          <p:cNvPr id="26" name="Grafik 25" descr="Ein Bild, das Electric Blue (Farbe), Blau, Majorelle Blue, Farbigkeit enthält.&#10;&#10;Automatisch generierte Beschreibung">
            <a:extLst>
              <a:ext uri="{FF2B5EF4-FFF2-40B4-BE49-F238E27FC236}">
                <a16:creationId xmlns:a16="http://schemas.microsoft.com/office/drawing/2014/main" id="{B2B88F9F-0012-D79B-A79A-27852818971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21" y="6482135"/>
            <a:ext cx="436509" cy="186576"/>
          </a:xfrm>
          <a:prstGeom prst="rect">
            <a:avLst/>
          </a:prstGeom>
        </p:spPr>
      </p:pic>
      <p:pic>
        <p:nvPicPr>
          <p:cNvPr id="28" name="Grafik 27" descr="Ein Bild, das Fahrzeug, Landfahrzeug, Rad, Transport enthält.&#10;&#10;Automatisch generierte Beschreibung">
            <a:extLst>
              <a:ext uri="{FF2B5EF4-FFF2-40B4-BE49-F238E27FC236}">
                <a16:creationId xmlns:a16="http://schemas.microsoft.com/office/drawing/2014/main" id="{F7B728E8-0314-6A27-C957-A0D22156365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0450" y="6384764"/>
            <a:ext cx="576278" cy="365126"/>
          </a:xfrm>
          <a:prstGeom prst="rect">
            <a:avLst/>
          </a:prstGeom>
        </p:spPr>
      </p:pic>
      <p:pic>
        <p:nvPicPr>
          <p:cNvPr id="29" name="Grafik 28" descr="Ein Bild, das Electric Blue (Farbe), Blau, Majorelle Blue, Farbigkeit enthält.&#10;&#10;Automatisch generierte Beschreibung">
            <a:extLst>
              <a:ext uri="{FF2B5EF4-FFF2-40B4-BE49-F238E27FC236}">
                <a16:creationId xmlns:a16="http://schemas.microsoft.com/office/drawing/2014/main" id="{C2C7ABB9-E03A-EBEC-7EBC-3A0366F347B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36" y="6477202"/>
            <a:ext cx="442869" cy="1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3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eg"/><Relationship Id="rId7" Type="http://schemas.openxmlformats.org/officeDocument/2006/relationships/slide" Target="slide1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image" Target="../media/image23.PN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82.165.252.242:9481/index.html#tab-intro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4" descr="Ein Bild, das Text, Brief, Karton, Box enthält.&#10;&#10;Automatisch generierte Beschreibung">
            <a:extLst>
              <a:ext uri="{FF2B5EF4-FFF2-40B4-BE49-F238E27FC236}">
                <a16:creationId xmlns:a16="http://schemas.microsoft.com/office/drawing/2014/main" id="{393EA3BA-54B3-3850-1A6B-93657E454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109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5620C3-829F-E76E-632F-3957D9CF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09" y="4716869"/>
            <a:ext cx="12205109" cy="1325563"/>
          </a:xfrm>
        </p:spPr>
        <p:txBody>
          <a:bodyPr/>
          <a:lstStyle/>
          <a:p>
            <a:pPr algn="ctr"/>
            <a:r>
              <a:rPr lang="de-DE" dirty="0">
                <a:latin typeface="Bahnschrift" panose="020B0502040204020203" pitchFamily="34" charset="0"/>
              </a:rPr>
              <a:t>Die smarte Packstation</a:t>
            </a:r>
          </a:p>
        </p:txBody>
      </p:sp>
      <p:pic>
        <p:nvPicPr>
          <p:cNvPr id="7" name="Grafik 6" descr="Ein Bild, das Box, Karton, Behälter, Versandbox enthält.&#10;&#10;Automatisch generierte Beschreibung">
            <a:extLst>
              <a:ext uri="{FF2B5EF4-FFF2-40B4-BE49-F238E27FC236}">
                <a16:creationId xmlns:a16="http://schemas.microsoft.com/office/drawing/2014/main" id="{54647822-9B50-CDAE-5D89-3948DFB96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649" y="423535"/>
            <a:ext cx="6553810" cy="42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Zusammenfassungszoom 4">
                <a:extLst>
                  <a:ext uri="{FF2B5EF4-FFF2-40B4-BE49-F238E27FC236}">
                    <a16:creationId xmlns:a16="http://schemas.microsoft.com/office/drawing/2014/main" id="{C6FE5E71-3BC0-3631-B1CA-09F16B06DB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83889186"/>
                  </p:ext>
                </p:extLst>
              </p:nvPr>
            </p:nvGraphicFramePr>
            <p:xfrm>
              <a:off x="-5810" y="1476375"/>
              <a:ext cx="12197810" cy="4700588"/>
            </p:xfrm>
            <a:graphic>
              <a:graphicData uri="http://schemas.microsoft.com/office/powerpoint/2016/summaryzoom">
                <psuz:summaryZm>
                  <psuz:summaryZmObj sectionId="{C1A4E1D6-8B55-42CD-A421-F388C491390E}" offsetFactorX="-65576" offsetFactorY="39635" scaleFactorX="65632" scaleFactorY="105074">
                    <psuz:zmPr id="{41D660AC-1AB0-4892-BBA2-277AEAFFAA02}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48160" y="949241"/>
                          <a:ext cx="2468071" cy="2222593"/>
                        </a:xfrm>
                        <a:prstGeom prst="ellipse">
                          <a:avLst/>
                        </a:prstGeom>
                        <a:ln w="38100" cap="rnd">
                          <a:solidFill>
                            <a:schemeClr val="tx1"/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uz:zmPr>
                  </psuz:summaryZmObj>
                  <psuz:summaryZmObj sectionId="{B6C4D76B-7BE0-4F1A-934D-2856A08352C1}" offsetFactorX="-51952" offsetFactorY="40568" scaleFactorX="65673" scaleFactorY="105008">
                    <psuz:zmPr id="{22DDE906-2570-4E0A-81F3-7002B3DCF169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861204" y="969675"/>
                          <a:ext cx="2469613" cy="2221197"/>
                        </a:xfrm>
                        <a:prstGeom prst="ellipse">
                          <a:avLst/>
                        </a:prstGeom>
                        <a:ln w="38100" cap="rnd">
                          <a:solidFill>
                            <a:schemeClr val="tx1"/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uz:zmPr>
                  </psuz:summaryZmObj>
                  <psuz:summaryZmObj sectionId="{40C49930-0F8D-4B97-9692-1BA2646A695B}" offsetFactorX="167546" offsetFactorY="-66099" scaleFactorX="65673" scaleFactorY="105008">
                    <psuz:zmPr id="{129A735E-E92B-40BE-8374-001516A294DE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13872" y="969668"/>
                          <a:ext cx="2469613" cy="2221197"/>
                        </a:xfrm>
                        <a:prstGeom prst="ellipse">
                          <a:avLst/>
                        </a:prstGeom>
                        <a:ln w="38100" cap="rnd">
                          <a:solidFill>
                            <a:schemeClr val="tx1"/>
                          </a:solidFill>
                        </a:ln>
                        <a:effectLst>
                          <a:outerShdw blurRad="381000" dist="292100" dir="5400000" sx="-80000" sy="-18000" rotWithShape="0">
                            <a:srgbClr val="000000">
                              <a:alpha val="22000"/>
                            </a:srgbClr>
                          </a:outerShdw>
                        </a:effectLst>
                        <a:scene3d>
                          <a:camera prst="orthographicFront"/>
                          <a:lightRig rig="contrasting" dir="t">
                            <a:rot lat="0" lon="0" rev="3000000"/>
                          </a:lightRig>
                        </a:scene3d>
                        <a:sp3d contourW="7620">
                          <a:bevelT w="95250" h="31750"/>
                          <a:contourClr>
                            <a:srgbClr val="333333"/>
                          </a:contourClr>
                        </a:sp3d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Zusammenfassungszoom 4">
                <a:extLst>
                  <a:ext uri="{FF2B5EF4-FFF2-40B4-BE49-F238E27FC236}">
                    <a16:creationId xmlns:a16="http://schemas.microsoft.com/office/drawing/2014/main" id="{C6FE5E71-3BC0-3631-B1CA-09F16B06DB5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5810" y="1476375"/>
                <a:ext cx="12197810" cy="4700588"/>
                <a:chOff x="-5810" y="1476375"/>
                <a:chExt cx="12197810" cy="4700588"/>
              </a:xfrm>
            </p:grpSpPr>
            <p:pic>
              <p:nvPicPr>
                <p:cNvPr id="3" name="Grafik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2350" y="2425616"/>
                  <a:ext cx="2468071" cy="2222593"/>
                </a:xfrm>
                <a:prstGeom prst="ellipse">
                  <a:avLst/>
                </a:prstGeom>
                <a:ln w="38100" cap="rnd">
                  <a:solidFill>
                    <a:schemeClr val="tx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4" name="Grafik 4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5394" y="2446050"/>
                  <a:ext cx="2469613" cy="2221197"/>
                </a:xfrm>
                <a:prstGeom prst="ellipse">
                  <a:avLst/>
                </a:prstGeom>
                <a:ln w="38100" cap="rnd">
                  <a:solidFill>
                    <a:schemeClr val="tx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6" name="Grafik 6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8062" y="2446043"/>
                  <a:ext cx="2469613" cy="2221197"/>
                </a:xfrm>
                <a:prstGeom prst="ellipse">
                  <a:avLst/>
                </a:prstGeom>
                <a:ln w="38100" cap="rnd">
                  <a:solidFill>
                    <a:schemeClr val="tx1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</mc:Fallback>
      </mc:AlternateContent>
      <p:pic>
        <p:nvPicPr>
          <p:cNvPr id="11" name="Grafik 10" descr="Pfeil nach rechts mit einfarbiger Füllung">
            <a:extLst>
              <a:ext uri="{FF2B5EF4-FFF2-40B4-BE49-F238E27FC236}">
                <a16:creationId xmlns:a16="http://schemas.microsoft.com/office/drawing/2014/main" id="{15A000ED-5DC8-3D99-06F1-D68E23BD57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9950" y="2971800"/>
            <a:ext cx="914400" cy="914400"/>
          </a:xfrm>
          <a:prstGeom prst="rect">
            <a:avLst/>
          </a:prstGeom>
        </p:spPr>
      </p:pic>
      <p:pic>
        <p:nvPicPr>
          <p:cNvPr id="12" name="Grafik 11" descr="Pfeil nach rechts mit einfarbiger Füllung">
            <a:extLst>
              <a:ext uri="{FF2B5EF4-FFF2-40B4-BE49-F238E27FC236}">
                <a16:creationId xmlns:a16="http://schemas.microsoft.com/office/drawing/2014/main" id="{226E0DD3-812E-005B-77EA-1CEF1C475D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67652" y="2971800"/>
            <a:ext cx="914400" cy="914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1E35CE6-EEAC-C6B6-D12C-1B5C68AEFCF6}"/>
              </a:ext>
            </a:extLst>
          </p:cNvPr>
          <p:cNvSpPr txBox="1"/>
          <p:nvPr/>
        </p:nvSpPr>
        <p:spPr>
          <a:xfrm>
            <a:off x="341813" y="4726379"/>
            <a:ext cx="26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Bahnschrift" panose="020B0502040204020203" pitchFamily="34" charset="0"/>
              </a:rPr>
              <a:t>Sendungsdaten eingeben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8F13303-A624-1A1B-5E79-EE987EE0C146}"/>
              </a:ext>
            </a:extLst>
          </p:cNvPr>
          <p:cNvSpPr txBox="1"/>
          <p:nvPr/>
        </p:nvSpPr>
        <p:spPr>
          <a:xfrm>
            <a:off x="4952568" y="4726379"/>
            <a:ext cx="228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Bahnschrift" panose="020B0502040204020203" pitchFamily="34" charset="0"/>
              </a:rPr>
              <a:t>Paket einlegen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763CADA-B004-B083-20CC-128C1F1ED758}"/>
              </a:ext>
            </a:extLst>
          </p:cNvPr>
          <p:cNvSpPr txBox="1"/>
          <p:nvPr/>
        </p:nvSpPr>
        <p:spPr>
          <a:xfrm>
            <a:off x="9389551" y="4726379"/>
            <a:ext cx="228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Bahnschrift" panose="020B0502040204020203" pitchFamily="34" charset="0"/>
              </a:rPr>
              <a:t>Zufrieden sein!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ACEC2CB2-F35A-6DAE-DB11-20E0C03B5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de-DE" sz="4400" dirty="0">
                <a:latin typeface="Bahnschrift" panose="020B0502040204020203" pitchFamily="34" charset="0"/>
              </a:rPr>
              <a:t>Produktvorstellung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52834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23A16-DAE9-9DFA-E8CA-97A8C71BE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QR-Code Scan und Adresseingabe</a:t>
            </a:r>
          </a:p>
        </p:txBody>
      </p:sp>
      <p:pic>
        <p:nvPicPr>
          <p:cNvPr id="7" name="Grafik 6" descr="Ein Bild, das Text, Screenshot, Zahl, Schrift enthält.">
            <a:extLst>
              <a:ext uri="{FF2B5EF4-FFF2-40B4-BE49-F238E27FC236}">
                <a16:creationId xmlns:a16="http://schemas.microsoft.com/office/drawing/2014/main" id="{1BC06129-31D5-D0C3-AD05-FEB6634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42" y="1347789"/>
            <a:ext cx="4706704" cy="4748212"/>
          </a:xfrm>
          <a:prstGeom prst="rect">
            <a:avLst/>
          </a:prstGeom>
        </p:spPr>
      </p:pic>
      <p:pic>
        <p:nvPicPr>
          <p:cNvPr id="9" name="Grafik 8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980E8F40-2D97-CC9A-D08B-E4919A3C3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54" y="1347789"/>
            <a:ext cx="4094714" cy="47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44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23A16-DAE9-9DFA-E8CA-97A8C71BE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Ankunft Smarte Packstation</a:t>
            </a:r>
          </a:p>
        </p:txBody>
      </p:sp>
      <p:pic>
        <p:nvPicPr>
          <p:cNvPr id="5" name="Grafik 4" descr="Ein Bild, das Box, Karton, Behälter, Versandbox enthält.&#10;&#10;Automatisch generierte Beschreibung">
            <a:extLst>
              <a:ext uri="{FF2B5EF4-FFF2-40B4-BE49-F238E27FC236}">
                <a16:creationId xmlns:a16="http://schemas.microsoft.com/office/drawing/2014/main" id="{8AC40EB2-7DC5-79AB-DFDB-7F77238CE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95" y="1548549"/>
            <a:ext cx="6553810" cy="42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18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23A16-DAE9-9DFA-E8CA-97A8C71BE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Klappe zu, Affe froh… oder wie jetzt?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DD7615-BD59-E289-B828-01A650B275EE}"/>
              </a:ext>
            </a:extLst>
          </p:cNvPr>
          <p:cNvSpPr txBox="1"/>
          <p:nvPr/>
        </p:nvSpPr>
        <p:spPr>
          <a:xfrm>
            <a:off x="927339" y="7001791"/>
            <a:ext cx="2201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dirty="0"/>
              <a:t>User/E-Mail: Admin  Password: Iobroker21 </a:t>
            </a:r>
          </a:p>
        </p:txBody>
      </p:sp>
      <p:pic>
        <p:nvPicPr>
          <p:cNvPr id="6" name="Grafik 5" descr="Ein Bild, das Kreis, Symbol, Grafiken, Screenshot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3B5E16F4-DCE0-0B6A-B363-4CDE7263D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65" y="1690688"/>
            <a:ext cx="3902604" cy="39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237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C1EC8-5FE2-CB73-523D-FDAD8717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latin typeface="Bahnschrift" panose="020B0502040204020203" pitchFamily="34" charset="0"/>
              </a:rPr>
              <a:t>Vielen Dank für Eure Aufmerksamkeit!</a:t>
            </a:r>
            <a:br>
              <a:rPr lang="de-DE" dirty="0">
                <a:latin typeface="Bahnschrift" panose="020B0502040204020203" pitchFamily="34" charset="0"/>
              </a:rPr>
            </a:br>
            <a:r>
              <a:rPr lang="de-DE" dirty="0">
                <a:latin typeface="Bahnschrift" panose="020B0502040204020203" pitchFamily="34" charset="0"/>
              </a:rPr>
              <a:t>Gibt es noch Fragen?</a:t>
            </a:r>
          </a:p>
        </p:txBody>
      </p:sp>
    </p:spTree>
    <p:extLst>
      <p:ext uri="{BB962C8B-B14F-4D97-AF65-F5344CB8AC3E}">
        <p14:creationId xmlns:p14="http://schemas.microsoft.com/office/powerpoint/2010/main" val="2358020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32F6797-6816-617A-8C4E-41D3478AE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sinkendes Briefaufkommen &lt;-&gt; steigender Paketversand</a:t>
            </a:r>
          </a:p>
          <a:p>
            <a:r>
              <a:rPr lang="de-DE" dirty="0">
                <a:latin typeface="Bahnschrift" panose="020B0502040204020203" pitchFamily="34" charset="0"/>
              </a:rPr>
              <a:t>persönlicher Kontakt wenig wichtig</a:t>
            </a:r>
          </a:p>
          <a:p>
            <a:r>
              <a:rPr lang="de-DE" dirty="0">
                <a:latin typeface="Bahnschrift" panose="020B0502040204020203" pitchFamily="34" charset="0"/>
              </a:rPr>
              <a:t>Dienstleistung steht im Vordergrund</a:t>
            </a:r>
          </a:p>
          <a:p>
            <a:r>
              <a:rPr lang="de-DE" dirty="0">
                <a:latin typeface="Bahnschrift" panose="020B0502040204020203" pitchFamily="34" charset="0"/>
              </a:rPr>
              <a:t>Schnelligkeit der Versandabwicklung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407B924-1314-7C82-E6F1-6F16C7A8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de-DE" sz="4400" dirty="0">
                <a:latin typeface="Bahnschrift" panose="020B0502040204020203" pitchFamily="34" charset="0"/>
              </a:rPr>
              <a:t>Aktualitätsbezug / Trend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446566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32F6797-6816-617A-8C4E-41D3478AE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Vergabe selbstklebender QR-Codes zur späteren Identifizierung der Sendung</a:t>
            </a:r>
          </a:p>
          <a:p>
            <a:r>
              <a:rPr lang="de-DE" dirty="0">
                <a:latin typeface="Bahnschrift" panose="020B0502040204020203" pitchFamily="34" charset="0"/>
              </a:rPr>
              <a:t>Erfassung der Sendungsdaten über QR-Code</a:t>
            </a:r>
          </a:p>
          <a:p>
            <a:r>
              <a:rPr lang="de-DE" dirty="0">
                <a:latin typeface="Bahnschrift" panose="020B0502040204020203" pitchFamily="34" charset="0"/>
              </a:rPr>
              <a:t>Identifikation der Sendung über QR-Code</a:t>
            </a:r>
          </a:p>
          <a:p>
            <a:r>
              <a:rPr lang="de-DE" dirty="0">
                <a:latin typeface="Bahnschrift" panose="020B0502040204020203" pitchFamily="34" charset="0"/>
              </a:rPr>
              <a:t>Automatische Ermittlung von Maße und Gewicht des Pakets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407B924-1314-7C82-E6F1-6F16C7A8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de-DE" sz="4400" dirty="0">
                <a:latin typeface="Bahnschrift" panose="020B0502040204020203" pitchFamily="34" charset="0"/>
              </a:rPr>
              <a:t>Leistungsangebot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921620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32F6797-6816-617A-8C4E-41D3478AE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Outsourcing Produktion der Packstation</a:t>
            </a:r>
          </a:p>
          <a:p>
            <a:r>
              <a:rPr lang="de-DE" dirty="0">
                <a:latin typeface="Bahnschrift" panose="020B0502040204020203" pitchFamily="34" charset="0"/>
              </a:rPr>
              <a:t>Kernkompetenz: Bereitstellung der Software, Inbetriebnahme, Wartung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407B924-1314-7C82-E6F1-6F16C7A8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>
            <a:normAutofit/>
          </a:bodyPr>
          <a:lstStyle/>
          <a:p>
            <a:r>
              <a:rPr lang="de-DE" sz="4400" dirty="0">
                <a:latin typeface="Bahnschrift" panose="020B0502040204020203" pitchFamily="34" charset="0"/>
              </a:rPr>
              <a:t>Wertschöpfungsstruktur / Partner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244698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44309-82F9-DD3B-D8C1-B4A30361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0601" y="0"/>
            <a:ext cx="8145613" cy="1325563"/>
          </a:xfrm>
        </p:spPr>
        <p:txBody>
          <a:bodyPr/>
          <a:lstStyle/>
          <a:p>
            <a:pPr algn="ctr"/>
            <a:r>
              <a:rPr lang="de-DE" dirty="0">
                <a:latin typeface="Bahnschrift" panose="020B0502040204020203" pitchFamily="34" charset="0"/>
              </a:rPr>
              <a:t>Agenda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7EFF434-4D39-82B6-899C-7FDB73BACCD5}"/>
              </a:ext>
            </a:extLst>
          </p:cNvPr>
          <p:cNvSpPr txBox="1"/>
          <p:nvPr/>
        </p:nvSpPr>
        <p:spPr>
          <a:xfrm>
            <a:off x="12788899" y="3429000"/>
            <a:ext cx="3437087" cy="523220"/>
          </a:xfrm>
          <a:prstGeom prst="rect">
            <a:avLst/>
          </a:prstGeom>
          <a:solidFill>
            <a:srgbClr val="D9987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atin typeface="Bahnschrift" panose="020B0502040204020203" pitchFamily="34" charset="0"/>
              </a:rPr>
              <a:t>Geschäftsidee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20EEBF1-BD8D-12D8-38D9-1B84CD7EC6A4}"/>
              </a:ext>
            </a:extLst>
          </p:cNvPr>
          <p:cNvSpPr txBox="1"/>
          <p:nvPr/>
        </p:nvSpPr>
        <p:spPr>
          <a:xfrm>
            <a:off x="12659049" y="5277506"/>
            <a:ext cx="3566938" cy="523220"/>
          </a:xfrm>
          <a:prstGeom prst="rect">
            <a:avLst/>
          </a:prstGeom>
          <a:solidFill>
            <a:srgbClr val="F2D5B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atin typeface="Bahnschrift" panose="020B0502040204020203" pitchFamily="34" charset="0"/>
              </a:rPr>
              <a:t>Geschäftsmodell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1CF39D6-DC4E-CF08-7BDB-4563B8DCEF78}"/>
              </a:ext>
            </a:extLst>
          </p:cNvPr>
          <p:cNvSpPr txBox="1"/>
          <p:nvPr/>
        </p:nvSpPr>
        <p:spPr>
          <a:xfrm>
            <a:off x="13027788" y="6399488"/>
            <a:ext cx="3566938" cy="523220"/>
          </a:xfrm>
          <a:prstGeom prst="rect">
            <a:avLst/>
          </a:prstGeom>
          <a:solidFill>
            <a:srgbClr val="D9987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atin typeface="Bahnschrift" panose="020B0502040204020203" pitchFamily="34" charset="0"/>
              </a:rPr>
              <a:t>Business Case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C208CD7-BD6B-63FE-1CA0-5A336C60BDD3}"/>
              </a:ext>
            </a:extLst>
          </p:cNvPr>
          <p:cNvSpPr txBox="1"/>
          <p:nvPr/>
        </p:nvSpPr>
        <p:spPr>
          <a:xfrm>
            <a:off x="13427514" y="7521470"/>
            <a:ext cx="3566938" cy="523220"/>
          </a:xfrm>
          <a:prstGeom prst="rect">
            <a:avLst/>
          </a:prstGeom>
          <a:solidFill>
            <a:srgbClr val="F2D5B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atin typeface="Bahnschrift" panose="020B0502040204020203" pitchFamily="34" charset="0"/>
              </a:rPr>
              <a:t>Architektur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5BD0306-4C9B-0C06-A7B1-1BE1C50B3948}"/>
              </a:ext>
            </a:extLst>
          </p:cNvPr>
          <p:cNvSpPr txBox="1"/>
          <p:nvPr/>
        </p:nvSpPr>
        <p:spPr>
          <a:xfrm>
            <a:off x="13427514" y="7305412"/>
            <a:ext cx="3566938" cy="523220"/>
          </a:xfrm>
          <a:prstGeom prst="rect">
            <a:avLst/>
          </a:prstGeom>
          <a:solidFill>
            <a:srgbClr val="D9987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latin typeface="Bahnschrift" panose="020B0502040204020203" pitchFamily="34" charset="0"/>
              </a:rPr>
              <a:t>Produktvorstellung</a:t>
            </a:r>
          </a:p>
        </p:txBody>
      </p:sp>
    </p:spTree>
    <p:extLst>
      <p:ext uri="{BB962C8B-B14F-4D97-AF65-F5344CB8AC3E}">
        <p14:creationId xmlns:p14="http://schemas.microsoft.com/office/powerpoint/2010/main" val="3868308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16644 L -0.24713 0.11505 C -0.29817 0.10579 -0.37291 0.07547 -0.44921 0.0338 C -0.53567 -0.01319 -0.60325 -0.05995 -0.64895 -0.10324 L -0.86796 -0.30439 " pathEditMode="relative" rAng="1020000" ptsTypes="AAAAA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93" y="-1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-0.10301 L -0.25092 -0.11968 C -0.29831 -0.12153 -0.36732 -0.1419 -0.43829 -0.17222 C -0.51875 -0.2088 -0.58217 -0.24699 -0.62474 -0.28495 L -0.82982 -0.46065 " pathEditMode="relative" rAng="840000" ptsTypes="AAAAA">
                                      <p:cBhvr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1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09 -0.05787 L -0.19492 -0.10649 C -0.24622 -0.11505 -0.32109 -0.14375 -0.39817 -0.18334 C -0.48554 -0.22778 -0.55416 -0.27223 -0.60039 -0.31343 L -0.82395 -0.5044 " pathEditMode="relative" rAng="960000" ptsTypes="AAAAA">
                                      <p:cBhvr>
                                        <p:cTn id="1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83" y="-17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10092 L -0.23802 -0.09305 C -0.2892 -0.08889 -0.36146 -0.1118 -0.43464 -0.15069 C -0.51758 -0.1956 -0.58138 -0.24768 -0.62253 -0.30208 L -0.82279 -0.55185 " pathEditMode="relative" rAng="1020000" ptsTypes="AAAAA">
                                      <p:cBhvr>
                                        <p:cTn id="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69" y="-1384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2081 L -0.25222 0.15532 C -0.30209 0.14745 -0.36993 0.10648 -0.4392 0.05718 C -0.51654 -0.00393 -0.575 -0.06852 -0.61146 -0.12893 L -0.79128 -0.40509 " pathEditMode="relative" rAng="1440000" ptsTypes="AAAAA">
                                      <p:cBhvr>
                                        <p:cTn id="1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64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32F6797-6816-617A-8C4E-41D3478AE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“Smarte Packstation“</a:t>
            </a:r>
          </a:p>
          <a:p>
            <a:pPr marL="0" indent="0">
              <a:buNone/>
            </a:pPr>
            <a:endParaRPr lang="de-DE" dirty="0">
              <a:latin typeface="Bahnschrift" panose="020B0502040204020203" pitchFamily="34" charset="0"/>
            </a:endParaRPr>
          </a:p>
          <a:p>
            <a:pPr lvl="1"/>
            <a:r>
              <a:rPr lang="de-DE" dirty="0">
                <a:latin typeface="Bahnschrift" panose="020B0502040204020203" pitchFamily="34" charset="0"/>
              </a:rPr>
              <a:t>Selbstklebender QR-Codes zur Identifikation der Sendung</a:t>
            </a:r>
          </a:p>
          <a:p>
            <a:pPr lvl="1"/>
            <a:r>
              <a:rPr lang="de-DE" dirty="0">
                <a:latin typeface="Bahnschrift" panose="020B0502040204020203" pitchFamily="34" charset="0"/>
              </a:rPr>
              <a:t>Erfassung der Sendungsdaten über QR-Code</a:t>
            </a:r>
          </a:p>
          <a:p>
            <a:pPr lvl="1"/>
            <a:r>
              <a:rPr lang="de-DE" dirty="0">
                <a:latin typeface="Bahnschrift" panose="020B0502040204020203" pitchFamily="34" charset="0"/>
              </a:rPr>
              <a:t>Automatische Ermittlung der Paketmaße</a:t>
            </a:r>
          </a:p>
          <a:p>
            <a:pPr lvl="1"/>
            <a:r>
              <a:rPr lang="de-DE" dirty="0">
                <a:latin typeface="Bahnschrift" panose="020B0502040204020203" pitchFamily="34" charset="0"/>
              </a:rPr>
              <a:t>Automatische Ermittlung des Gewichts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407B924-1314-7C82-E6F1-6F16C7A8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de-DE" sz="4400" dirty="0">
                <a:latin typeface="Bahnschrift" panose="020B0502040204020203" pitchFamily="34" charset="0"/>
              </a:rPr>
              <a:t>Geschäftsidee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889862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B4252-2348-5952-48CE-190252F38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de-DE" sz="4400" dirty="0">
                <a:latin typeface="Bahnschrift" panose="020B0502040204020203" pitchFamily="34" charset="0"/>
              </a:rPr>
              <a:t>Geschäftsmodell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F008EB-02FB-9866-353F-9287BC945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Zielkunde: große Versanddienstleister</a:t>
            </a:r>
          </a:p>
          <a:p>
            <a:pPr marL="0" indent="0">
              <a:buNone/>
            </a:pPr>
            <a:endParaRPr lang="de-DE" dirty="0">
              <a:latin typeface="Bahnschrift" panose="020B0502040204020203" pitchFamily="34" charset="0"/>
            </a:endParaRPr>
          </a:p>
          <a:p>
            <a:r>
              <a:rPr lang="de-DE" dirty="0">
                <a:latin typeface="Bahnschrift" panose="020B0502040204020203" pitchFamily="34" charset="0"/>
              </a:rPr>
              <a:t>Nutzenversprechen:</a:t>
            </a:r>
          </a:p>
          <a:p>
            <a:endParaRPr lang="de-DE" sz="1200" dirty="0">
              <a:latin typeface="Bahnschrift" panose="020B0502040204020203" pitchFamily="34" charset="0"/>
            </a:endParaRPr>
          </a:p>
          <a:p>
            <a:pPr lvl="1"/>
            <a:r>
              <a:rPr lang="de-DE" dirty="0">
                <a:latin typeface="Bahnschrift" panose="020B0502040204020203" pitchFamily="34" charset="0"/>
              </a:rPr>
              <a:t>Benutzerfreundliche Versandabwicklung</a:t>
            </a:r>
          </a:p>
          <a:p>
            <a:pPr lvl="1"/>
            <a:r>
              <a:rPr lang="de-DE" dirty="0">
                <a:latin typeface="Bahnschrift" panose="020B0502040204020203" pitchFamily="34" charset="0"/>
              </a:rPr>
              <a:t>Bessere Kundenerfahrung -&gt; höhere Kundenzufriedenheit</a:t>
            </a:r>
          </a:p>
          <a:p>
            <a:pPr lvl="1"/>
            <a:r>
              <a:rPr lang="de-DE" dirty="0">
                <a:latin typeface="Bahnschrift" panose="020B0502040204020203" pitchFamily="34" charset="0"/>
              </a:rPr>
              <a:t>24/7 Verfügbarkeit</a:t>
            </a:r>
          </a:p>
          <a:p>
            <a:pPr lvl="1"/>
            <a:r>
              <a:rPr lang="de-DE" dirty="0">
                <a:latin typeface="Bahnschrift" panose="020B0502040204020203" pitchFamily="34" charset="0"/>
              </a:rPr>
              <a:t>Wettbewerbsvorteil</a:t>
            </a:r>
          </a:p>
          <a:p>
            <a:endParaRPr lang="de-D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3293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B4252-2348-5952-48CE-190252F38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de-DE" sz="4400" dirty="0">
                <a:latin typeface="Bahnschrift" panose="020B0502040204020203" pitchFamily="34" charset="0"/>
              </a:rPr>
              <a:t>Geschäftsmodell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F008EB-02FB-9866-353F-9287BC945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Ertragsmechanik</a:t>
            </a:r>
          </a:p>
          <a:p>
            <a:endParaRPr lang="de-DE" dirty="0">
              <a:latin typeface="Bahnschrift" panose="020B0502040204020203" pitchFamily="34" charset="0"/>
            </a:endParaRPr>
          </a:p>
          <a:p>
            <a:pPr lvl="1"/>
            <a:r>
              <a:rPr lang="de-DE" sz="2200" dirty="0">
                <a:latin typeface="Bahnschrift" panose="020B0502040204020203" pitchFamily="34" charset="0"/>
              </a:rPr>
              <a:t>Einnahmequellen</a:t>
            </a:r>
            <a:r>
              <a:rPr lang="de-DE" dirty="0">
                <a:latin typeface="Bahnschrift" panose="020B0502040204020203" pitchFamily="34" charset="0"/>
              </a:rPr>
              <a:t>:</a:t>
            </a:r>
          </a:p>
          <a:p>
            <a:pPr lvl="2"/>
            <a:r>
              <a:rPr lang="de-DE" dirty="0">
                <a:latin typeface="Bahnschrift" panose="020B0502040204020203" pitchFamily="34" charset="0"/>
              </a:rPr>
              <a:t>Verkauf der Packstationen für einen pauschalen Preis</a:t>
            </a:r>
          </a:p>
          <a:p>
            <a:pPr lvl="2"/>
            <a:r>
              <a:rPr lang="de-DE" dirty="0">
                <a:latin typeface="Bahnschrift" panose="020B0502040204020203" pitchFamily="34" charset="0"/>
              </a:rPr>
              <a:t>Verkauf von Wartungsaufträgen</a:t>
            </a:r>
          </a:p>
          <a:p>
            <a:pPr marL="914400" lvl="2" indent="0">
              <a:buNone/>
            </a:pPr>
            <a:endParaRPr lang="de-DE" dirty="0">
              <a:latin typeface="Bahnschrift" panose="020B0502040204020203" pitchFamily="34" charset="0"/>
            </a:endParaRPr>
          </a:p>
          <a:p>
            <a:pPr marL="914400" lvl="2" indent="0">
              <a:buNone/>
            </a:pPr>
            <a:r>
              <a:rPr lang="de-DE" dirty="0">
                <a:latin typeface="Bahnschrift" panose="020B0502040204020203" pitchFamily="34" charset="0"/>
              </a:rPr>
              <a:t>oder</a:t>
            </a:r>
          </a:p>
          <a:p>
            <a:pPr marL="914400" lvl="2" indent="0">
              <a:buNone/>
            </a:pPr>
            <a:endParaRPr lang="de-DE" dirty="0">
              <a:latin typeface="Bahnschrift" panose="020B0502040204020203" pitchFamily="34" charset="0"/>
            </a:endParaRPr>
          </a:p>
          <a:p>
            <a:pPr lvl="2"/>
            <a:r>
              <a:rPr lang="de-DE" dirty="0">
                <a:latin typeface="Bahnschrift" panose="020B0502040204020203" pitchFamily="34" charset="0"/>
              </a:rPr>
              <a:t>feste Gebühr pro Sendung</a:t>
            </a:r>
          </a:p>
          <a:p>
            <a:endParaRPr lang="de-DE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282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B4252-2348-5952-48CE-190252F38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de-DE" sz="4400" dirty="0">
                <a:latin typeface="Bahnschrift" panose="020B0502040204020203" pitchFamily="34" charset="0"/>
              </a:rPr>
              <a:t>Geschäftsmodell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F008EB-02FB-9866-353F-9287BC945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Bahnschrift" panose="020B0502040204020203" pitchFamily="34" charset="0"/>
              </a:rPr>
              <a:t>Ertragsmechanik</a:t>
            </a:r>
          </a:p>
          <a:p>
            <a:endParaRPr lang="de-DE" sz="3000" dirty="0">
              <a:latin typeface="Bahnschrift" panose="020B0502040204020203" pitchFamily="34" charset="0"/>
            </a:endParaRPr>
          </a:p>
          <a:p>
            <a:pPr lvl="1"/>
            <a:r>
              <a:rPr lang="de-DE" sz="2200" dirty="0">
                <a:latin typeface="Bahnschrift" panose="020B0502040204020203" pitchFamily="34" charset="0"/>
              </a:rPr>
              <a:t>Kostenstruktur:</a:t>
            </a:r>
            <a:endParaRPr lang="de-DE" sz="1800" dirty="0">
              <a:latin typeface="Bahnschrift" panose="020B0502040204020203" pitchFamily="34" charset="0"/>
            </a:endParaRPr>
          </a:p>
          <a:p>
            <a:pPr lvl="2"/>
            <a:r>
              <a:rPr lang="de-DE" sz="2200" dirty="0">
                <a:latin typeface="Bahnschrift" panose="020B0502040204020203" pitchFamily="34" charset="0"/>
              </a:rPr>
              <a:t>3 Arduinos</a:t>
            </a:r>
          </a:p>
          <a:p>
            <a:pPr lvl="2"/>
            <a:r>
              <a:rPr lang="de-DE" sz="2200" dirty="0">
                <a:latin typeface="Bahnschrift" panose="020B0502040204020203" pitchFamily="34" charset="0"/>
              </a:rPr>
              <a:t>QR-Code-Scanner zur Erfassung des Sendungsauftrags und Validierung an der Packstation</a:t>
            </a:r>
          </a:p>
          <a:p>
            <a:pPr lvl="2"/>
            <a:r>
              <a:rPr lang="de-DE" sz="2200" dirty="0">
                <a:latin typeface="Bahnschrift" panose="020B0502040204020203" pitchFamily="34" charset="0"/>
              </a:rPr>
              <a:t>3 Ultraschallsensoren zur Ermittlung der Maße (Länge, Breite, Höhe)</a:t>
            </a:r>
          </a:p>
          <a:p>
            <a:pPr lvl="2"/>
            <a:r>
              <a:rPr lang="de-DE" sz="2200" dirty="0">
                <a:latin typeface="Bahnschrift" panose="020B0502040204020203" pitchFamily="34" charset="0"/>
              </a:rPr>
              <a:t>4 Wägezellen zur Ermittlung des Gewichts</a:t>
            </a:r>
          </a:p>
          <a:p>
            <a:pPr lvl="2"/>
            <a:r>
              <a:rPr lang="de-DE" sz="2200" dirty="0">
                <a:latin typeface="Bahnschrift" panose="020B0502040204020203" pitchFamily="34" charset="0"/>
              </a:rPr>
              <a:t>elektronisches Schloss</a:t>
            </a:r>
          </a:p>
          <a:p>
            <a:pPr lvl="2"/>
            <a:r>
              <a:rPr lang="de-DE" sz="2200" dirty="0">
                <a:latin typeface="Bahnschrift" panose="020B0502040204020203" pitchFamily="34" charset="0"/>
              </a:rPr>
              <a:t>Gehäuse aus Holz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de-DE" sz="2200" dirty="0">
                <a:latin typeface="Bahnschrift" panose="020B0502040204020203" pitchFamily="34" charset="0"/>
              </a:rPr>
              <a:t>-&gt; Niedrigere Kosten durch Skaleneffekte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19756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700D9-E5B3-D7D2-5E71-CD29F672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Business Case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81AAEF-9609-E335-DFA6-AC1750E14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ca. 4.51 Mrd. Sendungen im Jahr in DE</a:t>
            </a:r>
          </a:p>
          <a:p>
            <a:r>
              <a:rPr lang="de-DE" dirty="0"/>
              <a:t>allein 50 % davon über DHL ≙ 2.26 Mrd. Sendungen / Jahr</a:t>
            </a:r>
          </a:p>
          <a:p>
            <a:r>
              <a:rPr lang="de-DE" dirty="0"/>
              <a:t>Bei 0,03 € / Sendung  wären das </a:t>
            </a:r>
            <a:r>
              <a:rPr lang="de-DE" u="sng" dirty="0"/>
              <a:t>157.850.000</a:t>
            </a:r>
            <a:r>
              <a:rPr lang="de-DE" dirty="0"/>
              <a:t> € Umsatz / Jahr</a:t>
            </a:r>
          </a:p>
          <a:p>
            <a:endParaRPr lang="de-DE" dirty="0"/>
          </a:p>
          <a:p>
            <a:r>
              <a:rPr lang="de-DE" dirty="0"/>
              <a:t>Geschätzte Kosten (ohne Miete): 40.000 € pro Packstation</a:t>
            </a:r>
          </a:p>
          <a:p>
            <a:pPr marL="0" indent="0">
              <a:buNone/>
            </a:pPr>
            <a:r>
              <a:rPr lang="de-DE" dirty="0"/>
              <a:t>	≙ bei 80 Fächern: 500 € / Fach</a:t>
            </a:r>
          </a:p>
          <a:p>
            <a:r>
              <a:rPr lang="de-DE" dirty="0"/>
              <a:t>Bei 8.200 Packstationen in DE ≙ 328.000.000 €</a:t>
            </a:r>
          </a:p>
          <a:p>
            <a:pPr marL="0" indent="0">
              <a:buNone/>
            </a:pPr>
            <a:r>
              <a:rPr lang="de-DE" dirty="0"/>
              <a:t>	-&gt; Amortisationszeit von 2,08 Jahren</a:t>
            </a:r>
          </a:p>
        </p:txBody>
      </p:sp>
    </p:spTree>
    <p:extLst>
      <p:ext uri="{BB962C8B-B14F-4D97-AF65-F5344CB8AC3E}">
        <p14:creationId xmlns:p14="http://schemas.microsoft.com/office/powerpoint/2010/main" val="1109118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E2AF2AA8-CA77-A3F1-F9A5-5F27E6686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43802"/>
              </p:ext>
            </p:extLst>
          </p:nvPr>
        </p:nvGraphicFramePr>
        <p:xfrm>
          <a:off x="945406" y="739133"/>
          <a:ext cx="9825512" cy="5220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452">
                  <a:extLst>
                    <a:ext uri="{9D8B030D-6E8A-4147-A177-3AD203B41FA5}">
                      <a16:colId xmlns:a16="http://schemas.microsoft.com/office/drawing/2014/main" val="2681451466"/>
                    </a:ext>
                  </a:extLst>
                </a:gridCol>
                <a:gridCol w="2811785">
                  <a:extLst>
                    <a:ext uri="{9D8B030D-6E8A-4147-A177-3AD203B41FA5}">
                      <a16:colId xmlns:a16="http://schemas.microsoft.com/office/drawing/2014/main" val="2785054274"/>
                    </a:ext>
                  </a:extLst>
                </a:gridCol>
                <a:gridCol w="5498275">
                  <a:extLst>
                    <a:ext uri="{9D8B030D-6E8A-4147-A177-3AD203B41FA5}">
                      <a16:colId xmlns:a16="http://schemas.microsoft.com/office/drawing/2014/main" val="3144018614"/>
                    </a:ext>
                  </a:extLst>
                </a:gridCol>
              </a:tblGrid>
              <a:tr h="447967">
                <a:tc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800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Netzwerkgeräte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  <a:latin typeface="Bahnschrift" panose="020B0502040204020203" pitchFamily="34" charset="0"/>
                        </a:rPr>
                        <a:t>IoT-Geräte, IoT-Plattformen, IoT-Anwendungen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072536"/>
                  </a:ext>
                </a:extLst>
              </a:tr>
              <a:tr h="1590845">
                <a:tc>
                  <a:txBody>
                    <a:bodyPr/>
                    <a:lstStyle/>
                    <a:p>
                      <a:r>
                        <a:rPr lang="de-DE" dirty="0">
                          <a:latin typeface="Bahnschrift" panose="020B0502040204020203" pitchFamily="34" charset="0"/>
                        </a:rPr>
                        <a:t>Cloud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710895"/>
                  </a:ext>
                </a:extLst>
              </a:tr>
              <a:tr h="1590845">
                <a:tc>
                  <a:txBody>
                    <a:bodyPr/>
                    <a:lstStyle/>
                    <a:p>
                      <a:r>
                        <a:rPr lang="de-DE" dirty="0">
                          <a:latin typeface="Bahnschrift" panose="020B0502040204020203" pitchFamily="34" charset="0"/>
                        </a:rPr>
                        <a:t>Fog</a:t>
                      </a:r>
                    </a:p>
                    <a:p>
                      <a:r>
                        <a:rPr lang="de-DE" dirty="0">
                          <a:latin typeface="Bahnschrift" panose="020B0502040204020203" pitchFamily="34" charset="0"/>
                        </a:rPr>
                        <a:t>{ORT}</a:t>
                      </a:r>
                    </a:p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29825"/>
                  </a:ext>
                </a:extLst>
              </a:tr>
              <a:tr h="1590845">
                <a:tc>
                  <a:txBody>
                    <a:bodyPr/>
                    <a:lstStyle/>
                    <a:p>
                      <a:r>
                        <a:rPr lang="de-DE" dirty="0">
                          <a:latin typeface="Bahnschrift" panose="020B0502040204020203" pitchFamily="34" charset="0"/>
                        </a:rPr>
                        <a:t>EDGE</a:t>
                      </a:r>
                    </a:p>
                    <a:p>
                      <a:r>
                        <a:rPr lang="de-DE" dirty="0">
                          <a:latin typeface="Bahnschrift" panose="020B0502040204020203" pitchFamily="34" charset="0"/>
                        </a:rPr>
                        <a:t>{ORT}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>
                        <a:latin typeface="Bahnschrift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771168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1BCAFCD-5C86-B5A4-CDC5-42AE53E36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406" y="0"/>
            <a:ext cx="9755579" cy="904946"/>
          </a:xfrm>
        </p:spPr>
        <p:txBody>
          <a:bodyPr/>
          <a:lstStyle/>
          <a:p>
            <a:r>
              <a:rPr lang="de-DE" dirty="0">
                <a:latin typeface="Bahnschrift" panose="020B0502040204020203" pitchFamily="34" charset="0"/>
              </a:rPr>
              <a:t>Architektur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55730B-D05E-45AC-0BED-D2C7B2504543}"/>
              </a:ext>
            </a:extLst>
          </p:cNvPr>
          <p:cNvSpPr txBox="1"/>
          <p:nvPr/>
        </p:nvSpPr>
        <p:spPr>
          <a:xfrm>
            <a:off x="5761358" y="4451364"/>
            <a:ext cx="1352798" cy="6771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Bahnschrift" panose="020B0502040204020203" pitchFamily="34" charset="0"/>
              </a:rPr>
              <a:t>K_Handy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Smartphone mit      Kamera oder QR-Scan und Browser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FEE8CF8-A556-FEC8-2792-2AEA1986A03C}"/>
              </a:ext>
            </a:extLst>
          </p:cNvPr>
          <p:cNvSpPr txBox="1"/>
          <p:nvPr/>
        </p:nvSpPr>
        <p:spPr>
          <a:xfrm>
            <a:off x="7219287" y="4543675"/>
            <a:ext cx="1890321" cy="538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 err="1">
                <a:latin typeface="Bahnschrift" panose="020B0502040204020203" pitchFamily="34" charset="0"/>
              </a:rPr>
              <a:t>K_Maße</a:t>
            </a:r>
            <a:endParaRPr lang="de-DE" sz="1100" b="1" dirty="0">
              <a:latin typeface="Bahnschrift" panose="020B0502040204020203" pitchFamily="34" charset="0"/>
            </a:endParaRP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Abstandsmesser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(Arduino, 3 Ultraschallsensoren)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2D1A06A-4496-7748-9FF4-1C896D84DCAD}"/>
              </a:ext>
            </a:extLst>
          </p:cNvPr>
          <p:cNvSpPr txBox="1"/>
          <p:nvPr/>
        </p:nvSpPr>
        <p:spPr>
          <a:xfrm>
            <a:off x="2588821" y="2915429"/>
            <a:ext cx="1698172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Bahnschrift" panose="020B0502040204020203" pitchFamily="34" charset="0"/>
              </a:rPr>
              <a:t>Mobilfunkzelle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2B5F4FD-2E6C-5F4F-AE92-BC4F095D5A52}"/>
              </a:ext>
            </a:extLst>
          </p:cNvPr>
          <p:cNvSpPr txBox="1"/>
          <p:nvPr/>
        </p:nvSpPr>
        <p:spPr>
          <a:xfrm>
            <a:off x="4405746" y="3328595"/>
            <a:ext cx="78476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Bahnschrift" panose="020B0502040204020203" pitchFamily="34" charset="0"/>
              </a:rPr>
              <a:t>Router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3DD1DA9-555C-3CAB-F80A-D22B780EF932}"/>
              </a:ext>
            </a:extLst>
          </p:cNvPr>
          <p:cNvSpPr txBox="1"/>
          <p:nvPr/>
        </p:nvSpPr>
        <p:spPr>
          <a:xfrm>
            <a:off x="9217063" y="4549117"/>
            <a:ext cx="1483922" cy="538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Bahnschrift" panose="020B0502040204020203" pitchFamily="34" charset="0"/>
              </a:rPr>
              <a:t>K_Gewicht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Waage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(Arduino, 4 Wägezellen)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CC57B2-CC24-A93E-026F-F7ABB2178B56}"/>
              </a:ext>
            </a:extLst>
          </p:cNvPr>
          <p:cNvSpPr txBox="1"/>
          <p:nvPr/>
        </p:nvSpPr>
        <p:spPr>
          <a:xfrm>
            <a:off x="8640865" y="5232720"/>
            <a:ext cx="2096986" cy="538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 err="1">
                <a:latin typeface="Bahnschrift" panose="020B0502040204020203" pitchFamily="34" charset="0"/>
              </a:rPr>
              <a:t>K_Schloss</a:t>
            </a:r>
            <a:endParaRPr lang="de-DE" sz="1100" b="1" dirty="0">
              <a:latin typeface="Bahnschrift" panose="020B0502040204020203" pitchFamily="34" charset="0"/>
            </a:endParaRP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elektronisches Schloss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(Arduino, elektrisches Schlossmodul)</a:t>
            </a:r>
          </a:p>
        </p:txBody>
      </p: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135AD8E4-CB80-64F6-780B-CD7E196FC249}"/>
              </a:ext>
            </a:extLst>
          </p:cNvPr>
          <p:cNvCxnSpPr>
            <a:stCxn id="15" idx="0"/>
            <a:endCxn id="14" idx="2"/>
          </p:cNvCxnSpPr>
          <p:nvPr/>
        </p:nvCxnSpPr>
        <p:spPr>
          <a:xfrm rot="16200000" flipV="1">
            <a:off x="6922204" y="1512296"/>
            <a:ext cx="912745" cy="5160897"/>
          </a:xfrm>
          <a:prstGeom prst="bentConnector3">
            <a:avLst>
              <a:gd name="adj1" fmla="val 50000"/>
            </a:avLst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6A8481C-087A-3B0A-11EF-2EB9C7913A4C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8164447" y="4298119"/>
            <a:ext cx="1" cy="24555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7C229F59-9856-11CB-786A-841223C4561C}"/>
              </a:ext>
            </a:extLst>
          </p:cNvPr>
          <p:cNvCxnSpPr>
            <a:cxnSpLocks/>
          </p:cNvCxnSpPr>
          <p:nvPr/>
        </p:nvCxnSpPr>
        <p:spPr>
          <a:xfrm>
            <a:off x="4583875" y="4298868"/>
            <a:ext cx="358057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F8ACEF9-6D2F-8192-760A-4341866BB5F7}"/>
              </a:ext>
            </a:extLst>
          </p:cNvPr>
          <p:cNvCxnSpPr>
            <a:cxnSpLocks/>
          </p:cNvCxnSpPr>
          <p:nvPr/>
        </p:nvCxnSpPr>
        <p:spPr>
          <a:xfrm flipV="1">
            <a:off x="4583875" y="3636372"/>
            <a:ext cx="0" cy="653427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4A38F1D0-5B49-4F13-34DB-65C127454221}"/>
              </a:ext>
            </a:extLst>
          </p:cNvPr>
          <p:cNvSpPr txBox="1"/>
          <p:nvPr/>
        </p:nvSpPr>
        <p:spPr>
          <a:xfrm>
            <a:off x="7595426" y="3885371"/>
            <a:ext cx="4187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Bahnschrift" panose="020B0502040204020203" pitchFamily="34" charset="0"/>
              </a:rPr>
              <a:t>[Gewicht],[K_IO]	        [K_Gewicht],[MQTT]</a:t>
            </a: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9A50A92B-D26C-3219-E745-7575A5DD4113}"/>
              </a:ext>
            </a:extLst>
          </p:cNvPr>
          <p:cNvCxnSpPr/>
          <p:nvPr/>
        </p:nvCxnSpPr>
        <p:spPr>
          <a:xfrm flipH="1">
            <a:off x="8603176" y="4012731"/>
            <a:ext cx="2375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7A81B98C-F64C-7F2A-C2A2-3BB45135D1E5}"/>
              </a:ext>
            </a:extLst>
          </p:cNvPr>
          <p:cNvSpPr txBox="1"/>
          <p:nvPr/>
        </p:nvSpPr>
        <p:spPr>
          <a:xfrm>
            <a:off x="4688608" y="4090398"/>
            <a:ext cx="3588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Bahnschrift" panose="020B0502040204020203" pitchFamily="34" charset="0"/>
              </a:rPr>
              <a:t>[Länge],[Breite],[Höhe],[K_IO]          [K_Maße],[MQTT]</a:t>
            </a:r>
          </a:p>
        </p:txBody>
      </p:sp>
      <p:cxnSp>
        <p:nvCxnSpPr>
          <p:cNvPr id="45" name="Verbinder: gewinkelt 44">
            <a:extLst>
              <a:ext uri="{FF2B5EF4-FFF2-40B4-BE49-F238E27FC236}">
                <a16:creationId xmlns:a16="http://schemas.microsoft.com/office/drawing/2014/main" id="{745EE1E5-29D6-29F1-83C0-F4E5293A118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588821" y="3221090"/>
            <a:ext cx="3172537" cy="1568828"/>
          </a:xfrm>
          <a:prstGeom prst="bentConnector3">
            <a:avLst>
              <a:gd name="adj1" fmla="val 216"/>
            </a:avLst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D695186B-54CC-4EA6-F0AF-DECB9604E110}"/>
              </a:ext>
            </a:extLst>
          </p:cNvPr>
          <p:cNvCxnSpPr/>
          <p:nvPr/>
        </p:nvCxnSpPr>
        <p:spPr>
          <a:xfrm flipH="1">
            <a:off x="6448795" y="4224646"/>
            <a:ext cx="23750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92AA3B99-7990-1217-2E18-3233055AD390}"/>
              </a:ext>
            </a:extLst>
          </p:cNvPr>
          <p:cNvSpPr txBox="1"/>
          <p:nvPr/>
        </p:nvSpPr>
        <p:spPr>
          <a:xfrm>
            <a:off x="2873829" y="5083032"/>
            <a:ext cx="8134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Bahnschrift" panose="020B0502040204020203" pitchFamily="34" charset="0"/>
              </a:rPr>
              <a:t>4G,LTE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052AE265-910A-D267-453D-36D79DD81D8C}"/>
              </a:ext>
            </a:extLst>
          </p:cNvPr>
          <p:cNvSpPr txBox="1"/>
          <p:nvPr/>
        </p:nvSpPr>
        <p:spPr>
          <a:xfrm>
            <a:off x="9665069" y="8881"/>
            <a:ext cx="184661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Bahnschrift" panose="020B0502040204020203" pitchFamily="34" charset="0"/>
              </a:rPr>
              <a:t>Abgeschlossen</a:t>
            </a:r>
          </a:p>
          <a:p>
            <a:endParaRPr lang="de-DE" sz="300" dirty="0">
              <a:latin typeface="Bahnschrift" panose="020B0502040204020203" pitchFamily="34" charset="0"/>
            </a:endParaRPr>
          </a:p>
          <a:p>
            <a:r>
              <a:rPr lang="de-DE" sz="1200" dirty="0">
                <a:latin typeface="Bahnschrift" panose="020B0502040204020203" pitchFamily="34" charset="0"/>
              </a:rPr>
              <a:t>In Entwicklung</a:t>
            </a:r>
          </a:p>
          <a:p>
            <a:r>
              <a:rPr lang="de-DE" sz="1200" dirty="0">
                <a:latin typeface="Bahnschrift" panose="020B0502040204020203" pitchFamily="34" charset="0"/>
              </a:rPr>
              <a:t>Teilweise implementiert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18E562CA-444E-FDF1-1193-394D2B24128F}"/>
              </a:ext>
            </a:extLst>
          </p:cNvPr>
          <p:cNvSpPr/>
          <p:nvPr/>
        </p:nvSpPr>
        <p:spPr>
          <a:xfrm>
            <a:off x="9505291" y="91032"/>
            <a:ext cx="184068" cy="153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3218B4F3-CFF4-1FFE-B890-BE8C6C7E0B08}"/>
              </a:ext>
            </a:extLst>
          </p:cNvPr>
          <p:cNvSpPr/>
          <p:nvPr/>
        </p:nvSpPr>
        <p:spPr>
          <a:xfrm>
            <a:off x="9505291" y="311794"/>
            <a:ext cx="184068" cy="1539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3EA43A31-9C19-C8B5-493F-E772BA389719}"/>
              </a:ext>
            </a:extLst>
          </p:cNvPr>
          <p:cNvCxnSpPr>
            <a:cxnSpLocks/>
          </p:cNvCxnSpPr>
          <p:nvPr/>
        </p:nvCxnSpPr>
        <p:spPr>
          <a:xfrm flipH="1">
            <a:off x="4500025" y="4676913"/>
            <a:ext cx="1187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hteck 59">
            <a:extLst>
              <a:ext uri="{FF2B5EF4-FFF2-40B4-BE49-F238E27FC236}">
                <a16:creationId xmlns:a16="http://schemas.microsoft.com/office/drawing/2014/main" id="{77E47D1E-030A-A60A-8967-0073933895AC}"/>
              </a:ext>
            </a:extLst>
          </p:cNvPr>
          <p:cNvSpPr/>
          <p:nvPr/>
        </p:nvSpPr>
        <p:spPr>
          <a:xfrm>
            <a:off x="9505291" y="506586"/>
            <a:ext cx="89845" cy="1539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C23FAFBB-2C81-69A9-9384-B4A3BC1BF91C}"/>
              </a:ext>
            </a:extLst>
          </p:cNvPr>
          <p:cNvSpPr/>
          <p:nvPr/>
        </p:nvSpPr>
        <p:spPr>
          <a:xfrm>
            <a:off x="9595135" y="503507"/>
            <a:ext cx="94223" cy="153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1709BEC3-D3E5-C61A-D68C-A6BA06D326A4}"/>
              </a:ext>
            </a:extLst>
          </p:cNvPr>
          <p:cNvSpPr/>
          <p:nvPr/>
        </p:nvSpPr>
        <p:spPr>
          <a:xfrm>
            <a:off x="5957409" y="5225378"/>
            <a:ext cx="918854" cy="5386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207BD17F-D0B5-364B-C164-FCFD5964DD55}"/>
              </a:ext>
            </a:extLst>
          </p:cNvPr>
          <p:cNvSpPr/>
          <p:nvPr/>
        </p:nvSpPr>
        <p:spPr>
          <a:xfrm>
            <a:off x="6866942" y="5221441"/>
            <a:ext cx="896389" cy="538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9" name="Verbinder: gewinkelt 68">
            <a:extLst>
              <a:ext uri="{FF2B5EF4-FFF2-40B4-BE49-F238E27FC236}">
                <a16:creationId xmlns:a16="http://schemas.microsoft.com/office/drawing/2014/main" id="{3207237E-5613-DF4B-063C-25B092CF613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05975" y="3830961"/>
            <a:ext cx="1848932" cy="1460832"/>
          </a:xfrm>
          <a:prstGeom prst="bentConnector2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F165C7FE-F8F5-52F9-A052-9A8DA4FE4727}"/>
              </a:ext>
            </a:extLst>
          </p:cNvPr>
          <p:cNvSpPr txBox="1"/>
          <p:nvPr/>
        </p:nvSpPr>
        <p:spPr>
          <a:xfrm>
            <a:off x="5953332" y="5215999"/>
            <a:ext cx="1809999" cy="53860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Bahnschrift" panose="020B0502040204020203" pitchFamily="34" charset="0"/>
              </a:rPr>
              <a:t>K_QR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QR-Code Scanner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(Arduino, QR-Code Scanmodul)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29A3E7DD-EC63-D575-80CF-F6D07BDD64A3}"/>
              </a:ext>
            </a:extLst>
          </p:cNvPr>
          <p:cNvSpPr txBox="1"/>
          <p:nvPr/>
        </p:nvSpPr>
        <p:spPr>
          <a:xfrm>
            <a:off x="3789337" y="5281914"/>
            <a:ext cx="2268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Bahnschrift" panose="020B0502040204020203" pitchFamily="34" charset="0"/>
              </a:rPr>
              <a:t>[QR-Chiffre],[K_IO]      [K_QR],[MQTT]   </a:t>
            </a:r>
          </a:p>
        </p:txBody>
      </p: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9F2395BF-4312-845B-D22A-7A22D7105724}"/>
              </a:ext>
            </a:extLst>
          </p:cNvPr>
          <p:cNvCxnSpPr>
            <a:cxnSpLocks/>
          </p:cNvCxnSpPr>
          <p:nvPr/>
        </p:nvCxnSpPr>
        <p:spPr>
          <a:xfrm flipH="1">
            <a:off x="4944406" y="5409986"/>
            <a:ext cx="1751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feld 84">
            <a:extLst>
              <a:ext uri="{FF2B5EF4-FFF2-40B4-BE49-F238E27FC236}">
                <a16:creationId xmlns:a16="http://schemas.microsoft.com/office/drawing/2014/main" id="{EE1B08A9-E661-0333-3707-B7F30BA95D44}"/>
              </a:ext>
            </a:extLst>
          </p:cNvPr>
          <p:cNvSpPr txBox="1"/>
          <p:nvPr/>
        </p:nvSpPr>
        <p:spPr>
          <a:xfrm>
            <a:off x="7188111" y="5761376"/>
            <a:ext cx="2262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latin typeface="Bahnschrift" panose="020B0502040204020203" pitchFamily="34" charset="0"/>
              </a:rPr>
              <a:t>[Boolean],[K_QR]        [K_Schloss][Zustand]</a:t>
            </a:r>
          </a:p>
        </p:txBody>
      </p: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0B268265-938A-ABC3-D75C-11FA2AF4F1BE}"/>
              </a:ext>
            </a:extLst>
          </p:cNvPr>
          <p:cNvCxnSpPr>
            <a:cxnSpLocks/>
          </p:cNvCxnSpPr>
          <p:nvPr/>
        </p:nvCxnSpPr>
        <p:spPr>
          <a:xfrm>
            <a:off x="8073428" y="5881569"/>
            <a:ext cx="1462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10122DDD-7BC0-6728-C70A-BA0423C9999A}"/>
              </a:ext>
            </a:extLst>
          </p:cNvPr>
          <p:cNvCxnSpPr/>
          <p:nvPr/>
        </p:nvCxnSpPr>
        <p:spPr>
          <a:xfrm>
            <a:off x="7892430" y="5797805"/>
            <a:ext cx="654546" cy="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3D0735B6-6C21-82B1-E7A0-D1D7D17D7857}"/>
              </a:ext>
            </a:extLst>
          </p:cNvPr>
          <p:cNvCxnSpPr>
            <a:cxnSpLocks/>
          </p:cNvCxnSpPr>
          <p:nvPr/>
        </p:nvCxnSpPr>
        <p:spPr>
          <a:xfrm flipV="1">
            <a:off x="8546976" y="5509225"/>
            <a:ext cx="93889" cy="28858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21A19009-D23A-67B5-716E-B3FA10DC9E60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7763331" y="5485304"/>
            <a:ext cx="145022" cy="31414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Verbinder: gewinkelt 105">
            <a:extLst>
              <a:ext uri="{FF2B5EF4-FFF2-40B4-BE49-F238E27FC236}">
                <a16:creationId xmlns:a16="http://schemas.microsoft.com/office/drawing/2014/main" id="{9D1C61AE-1C5B-AE1B-F3C8-E0E6D773851B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4020743" y="2319645"/>
            <a:ext cx="1786335" cy="231566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41CE0303-3FF0-1BB7-9873-66ED74E4C6A0}"/>
              </a:ext>
            </a:extLst>
          </p:cNvPr>
          <p:cNvCxnSpPr>
            <a:endCxn id="8" idx="2"/>
          </p:cNvCxnSpPr>
          <p:nvPr/>
        </p:nvCxnSpPr>
        <p:spPr>
          <a:xfrm>
            <a:off x="5029693" y="1657732"/>
            <a:ext cx="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Verbinder: gewinkelt 119">
            <a:extLst>
              <a:ext uri="{FF2B5EF4-FFF2-40B4-BE49-F238E27FC236}">
                <a16:creationId xmlns:a16="http://schemas.microsoft.com/office/drawing/2014/main" id="{779C3FF7-3E67-9E3A-ECA5-08AD2EDB373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72997" y="1309548"/>
            <a:ext cx="1704823" cy="1506943"/>
          </a:xfrm>
          <a:prstGeom prst="bentConnector3">
            <a:avLst>
              <a:gd name="adj1" fmla="val 86222"/>
            </a:avLst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feld 127">
            <a:extLst>
              <a:ext uri="{FF2B5EF4-FFF2-40B4-BE49-F238E27FC236}">
                <a16:creationId xmlns:a16="http://schemas.microsoft.com/office/drawing/2014/main" id="{50E08420-1AB3-7D3A-2CD0-EF95C4C60648}"/>
              </a:ext>
            </a:extLst>
          </p:cNvPr>
          <p:cNvSpPr txBox="1"/>
          <p:nvPr/>
        </p:nvSpPr>
        <p:spPr>
          <a:xfrm>
            <a:off x="3371937" y="1229273"/>
            <a:ext cx="498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Bahnschrift" panose="020B0502040204020203" pitchFamily="34" charset="0"/>
              </a:rPr>
              <a:t>WAN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F163E8C9-B0C4-F403-F893-9E8004681E98}"/>
              </a:ext>
            </a:extLst>
          </p:cNvPr>
          <p:cNvSpPr txBox="1"/>
          <p:nvPr/>
        </p:nvSpPr>
        <p:spPr>
          <a:xfrm>
            <a:off x="4589157" y="2209771"/>
            <a:ext cx="498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Bahnschrift" panose="020B0502040204020203" pitchFamily="34" charset="0"/>
              </a:rPr>
              <a:t>WAN</a:t>
            </a:r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A3BC1B83-7AAE-28E1-CBD3-B370B13983BA}"/>
              </a:ext>
            </a:extLst>
          </p:cNvPr>
          <p:cNvSpPr txBox="1"/>
          <p:nvPr/>
        </p:nvSpPr>
        <p:spPr>
          <a:xfrm>
            <a:off x="6838657" y="2827877"/>
            <a:ext cx="3552370" cy="538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Bahnschrift" panose="020B0502040204020203" pitchFamily="34" charset="0"/>
              </a:rPr>
              <a:t>K_IO</a:t>
            </a:r>
          </a:p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Fog-Zentrale mit IoT-Plattform IO-Broker(Daten, Regeln, REST API) Vermittlung der Daten an Partner per REST API</a:t>
            </a:r>
          </a:p>
        </p:txBody>
      </p:sp>
      <p:cxnSp>
        <p:nvCxnSpPr>
          <p:cNvPr id="132" name="Verbinder: gewinkelt 131">
            <a:extLst>
              <a:ext uri="{FF2B5EF4-FFF2-40B4-BE49-F238E27FC236}">
                <a16:creationId xmlns:a16="http://schemas.microsoft.com/office/drawing/2014/main" id="{2C1D6E37-59E9-D627-72F2-5611E39189A6}"/>
              </a:ext>
            </a:extLst>
          </p:cNvPr>
          <p:cNvCxnSpPr>
            <a:cxnSpLocks/>
            <a:stCxn id="130" idx="2"/>
          </p:cNvCxnSpPr>
          <p:nvPr/>
        </p:nvCxnSpPr>
        <p:spPr>
          <a:xfrm rot="5400000" flipH="1">
            <a:off x="5939269" y="690913"/>
            <a:ext cx="1824224" cy="3526922"/>
          </a:xfrm>
          <a:prstGeom prst="bentConnector4">
            <a:avLst>
              <a:gd name="adj1" fmla="val -12531"/>
              <a:gd name="adj2" fmla="val 91847"/>
            </a:avLst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feld 132">
            <a:extLst>
              <a:ext uri="{FF2B5EF4-FFF2-40B4-BE49-F238E27FC236}">
                <a16:creationId xmlns:a16="http://schemas.microsoft.com/office/drawing/2014/main" id="{B74F5B5F-2294-6841-2ED4-6D4DCD7E851E}"/>
              </a:ext>
            </a:extLst>
          </p:cNvPr>
          <p:cNvSpPr txBox="1"/>
          <p:nvPr/>
        </p:nvSpPr>
        <p:spPr>
          <a:xfrm>
            <a:off x="5581403" y="3568535"/>
            <a:ext cx="3178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Bahnschrift" panose="020B0502040204020203" pitchFamily="34" charset="0"/>
              </a:rPr>
              <a:t>[Paketdaten],[</a:t>
            </a:r>
            <a:r>
              <a:rPr lang="de-DE" sz="1000" dirty="0" err="1">
                <a:latin typeface="Bahnschrift" panose="020B0502040204020203" pitchFamily="34" charset="0"/>
              </a:rPr>
              <a:t>K_Datenbank</a:t>
            </a:r>
            <a:r>
              <a:rPr lang="de-DE" sz="1000" dirty="0">
                <a:latin typeface="Bahnschrift" panose="020B0502040204020203" pitchFamily="34" charset="0"/>
              </a:rPr>
              <a:t>]       [K_IO],[REST-API]</a:t>
            </a:r>
          </a:p>
        </p:txBody>
      </p:sp>
      <p:cxnSp>
        <p:nvCxnSpPr>
          <p:cNvPr id="136" name="Gerade Verbindung mit Pfeil 135">
            <a:extLst>
              <a:ext uri="{FF2B5EF4-FFF2-40B4-BE49-F238E27FC236}">
                <a16:creationId xmlns:a16="http://schemas.microsoft.com/office/drawing/2014/main" id="{13DC31A4-DD51-4035-A6F2-7B90BEB9E363}"/>
              </a:ext>
            </a:extLst>
          </p:cNvPr>
          <p:cNvCxnSpPr>
            <a:cxnSpLocks/>
          </p:cNvCxnSpPr>
          <p:nvPr/>
        </p:nvCxnSpPr>
        <p:spPr>
          <a:xfrm flipH="1">
            <a:off x="7229103" y="3696193"/>
            <a:ext cx="1989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feld 137">
            <a:extLst>
              <a:ext uri="{FF2B5EF4-FFF2-40B4-BE49-F238E27FC236}">
                <a16:creationId xmlns:a16="http://schemas.microsoft.com/office/drawing/2014/main" id="{60E0028D-A4C4-1883-870B-6FD4078B9A87}"/>
              </a:ext>
            </a:extLst>
          </p:cNvPr>
          <p:cNvSpPr txBox="1"/>
          <p:nvPr/>
        </p:nvSpPr>
        <p:spPr>
          <a:xfrm>
            <a:off x="5311900" y="3354418"/>
            <a:ext cx="498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Bahnschrift" panose="020B0502040204020203" pitchFamily="34" charset="0"/>
              </a:rPr>
              <a:t>WAN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746278E0-05DE-EDC7-6A6C-203B85D847D0}"/>
              </a:ext>
            </a:extLst>
          </p:cNvPr>
          <p:cNvSpPr txBox="1"/>
          <p:nvPr/>
        </p:nvSpPr>
        <p:spPr>
          <a:xfrm>
            <a:off x="6520401" y="1460344"/>
            <a:ext cx="3552370" cy="677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 err="1">
                <a:latin typeface="Bahnschrift" panose="020B0502040204020203" pitchFamily="34" charset="0"/>
              </a:rPr>
              <a:t>K_Datenbank</a:t>
            </a:r>
            <a:endParaRPr lang="de-DE" sz="1100" b="1" dirty="0">
              <a:latin typeface="Bahnschrift" panose="020B0502040204020203" pitchFamily="34" charset="0"/>
            </a:endParaRPr>
          </a:p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Datenbank des Kunden auf der Paketdaten per REST-API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gepushed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und gespeichert werden</a:t>
            </a:r>
          </a:p>
          <a:p>
            <a:pPr algn="ctr"/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Verbinder: gewinkelt 142">
            <a:extLst>
              <a:ext uri="{FF2B5EF4-FFF2-40B4-BE49-F238E27FC236}">
                <a16:creationId xmlns:a16="http://schemas.microsoft.com/office/drawing/2014/main" id="{3C3A1BCF-6572-D4EE-534F-DC245294761F}"/>
              </a:ext>
            </a:extLst>
          </p:cNvPr>
          <p:cNvCxnSpPr>
            <a:cxnSpLocks/>
            <a:endCxn id="139" idx="1"/>
          </p:cNvCxnSpPr>
          <p:nvPr/>
        </p:nvCxnSpPr>
        <p:spPr>
          <a:xfrm>
            <a:off x="5311900" y="1281216"/>
            <a:ext cx="1208501" cy="517682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feld 144">
            <a:extLst>
              <a:ext uri="{FF2B5EF4-FFF2-40B4-BE49-F238E27FC236}">
                <a16:creationId xmlns:a16="http://schemas.microsoft.com/office/drawing/2014/main" id="{A0B0AD9C-10AF-E0AE-E716-F6B444807AA8}"/>
              </a:ext>
            </a:extLst>
          </p:cNvPr>
          <p:cNvSpPr txBox="1"/>
          <p:nvPr/>
        </p:nvSpPr>
        <p:spPr>
          <a:xfrm>
            <a:off x="5935215" y="1589510"/>
            <a:ext cx="498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Bahnschrift" panose="020B0502040204020203" pitchFamily="34" charset="0"/>
              </a:rPr>
              <a:t>WAN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B991F2AF-7DBD-B126-9C52-532A04C79B38}"/>
              </a:ext>
            </a:extLst>
          </p:cNvPr>
          <p:cNvSpPr txBox="1"/>
          <p:nvPr/>
        </p:nvSpPr>
        <p:spPr>
          <a:xfrm>
            <a:off x="2344979" y="4554630"/>
            <a:ext cx="3401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Bahnschrift" panose="020B0502040204020203" pitchFamily="34" charset="0"/>
                <a:cs typeface="Arial" panose="020B0604020202020204" pitchFamily="34" charset="0"/>
              </a:rPr>
              <a:t>[Sender-,</a:t>
            </a:r>
            <a:r>
              <a:rPr lang="de-DE" sz="1000" dirty="0" err="1">
                <a:latin typeface="Bahnschrift" panose="020B0502040204020203" pitchFamily="34" charset="0"/>
                <a:cs typeface="Arial" panose="020B0604020202020204" pitchFamily="34" charset="0"/>
              </a:rPr>
              <a:t>Emfpängerformular</a:t>
            </a:r>
            <a:r>
              <a:rPr lang="de-DE" sz="1000" dirty="0">
                <a:latin typeface="Bahnschrift" panose="020B0502040204020203" pitchFamily="34" charset="0"/>
                <a:cs typeface="Arial" panose="020B0604020202020204" pitchFamily="34" charset="0"/>
              </a:rPr>
              <a:t>],[K_IO]   [K_Handy],[HTTP]</a:t>
            </a:r>
          </a:p>
        </p:txBody>
      </p:sp>
      <p:pic>
        <p:nvPicPr>
          <p:cNvPr id="8" name="Grafik 7" descr="Ein Bild, das Planet, Karte, Erde, Kugel enthält.&#10;&#10;Automatisch generierte Beschreibung">
            <a:extLst>
              <a:ext uri="{FF2B5EF4-FFF2-40B4-BE49-F238E27FC236}">
                <a16:creationId xmlns:a16="http://schemas.microsoft.com/office/drawing/2014/main" id="{43CE2C58-3FD9-DFB7-318A-EF1CB15A6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3" y="872971"/>
            <a:ext cx="784761" cy="78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8619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26A3CB57-7A76-31FF-EA4B-9EF9DBEAC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r>
              <a:rPr lang="de-DE" sz="4400" dirty="0">
                <a:latin typeface="Bahnschrift" panose="020B0502040204020203" pitchFamily="34" charset="0"/>
              </a:rPr>
              <a:t>Produktvorstellung</a:t>
            </a:r>
            <a:endParaRPr lang="de-DE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3336940-4761-2C56-402E-B45FF1128C17}"/>
              </a:ext>
            </a:extLst>
          </p:cNvPr>
          <p:cNvCxnSpPr>
            <a:cxnSpLocks/>
          </p:cNvCxnSpPr>
          <p:nvPr/>
        </p:nvCxnSpPr>
        <p:spPr>
          <a:xfrm>
            <a:off x="3909698" y="2711302"/>
            <a:ext cx="0" cy="2080973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55CC8546-E1A9-AABC-C80E-536189A6EB5C}"/>
              </a:ext>
            </a:extLst>
          </p:cNvPr>
          <p:cNvSpPr txBox="1"/>
          <p:nvPr/>
        </p:nvSpPr>
        <p:spPr>
          <a:xfrm>
            <a:off x="2881424" y="351777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33,1 cm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124E0EAE-842F-BFFA-F1A2-C5034E446EAA}"/>
              </a:ext>
            </a:extLst>
          </p:cNvPr>
          <p:cNvCxnSpPr>
            <a:cxnSpLocks/>
          </p:cNvCxnSpPr>
          <p:nvPr/>
        </p:nvCxnSpPr>
        <p:spPr>
          <a:xfrm>
            <a:off x="4095538" y="5129213"/>
            <a:ext cx="1465290" cy="689604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94C4E912-3968-23B0-294E-79D732BF42AF}"/>
              </a:ext>
            </a:extLst>
          </p:cNvPr>
          <p:cNvSpPr txBox="1"/>
          <p:nvPr/>
        </p:nvSpPr>
        <p:spPr>
          <a:xfrm>
            <a:off x="7384222" y="507276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50 cm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1D7CA3E8-C39F-C37A-DA68-2B391D925A92}"/>
              </a:ext>
            </a:extLst>
          </p:cNvPr>
          <p:cNvCxnSpPr>
            <a:cxnSpLocks/>
          </p:cNvCxnSpPr>
          <p:nvPr/>
        </p:nvCxnSpPr>
        <p:spPr>
          <a:xfrm flipV="1">
            <a:off x="6502856" y="4616315"/>
            <a:ext cx="1910563" cy="93088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nhaltsplatzhalter 40">
            <a:extLst>
              <a:ext uri="{FF2B5EF4-FFF2-40B4-BE49-F238E27FC236}">
                <a16:creationId xmlns:a16="http://schemas.microsoft.com/office/drawing/2014/main" id="{A0D012DF-9C90-8D0D-1543-5B4A2EE04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0071" y="1342103"/>
            <a:ext cx="4351338" cy="4351338"/>
          </a:xfr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99B2B6E0-37A0-1745-BA9A-02A0458225D2}"/>
              </a:ext>
            </a:extLst>
          </p:cNvPr>
          <p:cNvSpPr txBox="1"/>
          <p:nvPr/>
        </p:nvSpPr>
        <p:spPr>
          <a:xfrm>
            <a:off x="3877457" y="55173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34,2 cm</a:t>
            </a:r>
          </a:p>
        </p:txBody>
      </p: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ED6967FC-47FE-1A6A-C340-3C63E15335A9}"/>
              </a:ext>
            </a:extLst>
          </p:cNvPr>
          <p:cNvCxnSpPr>
            <a:cxnSpLocks/>
          </p:cNvCxnSpPr>
          <p:nvPr/>
        </p:nvCxnSpPr>
        <p:spPr>
          <a:xfrm flipH="1">
            <a:off x="4140071" y="3517772"/>
            <a:ext cx="2727529" cy="1324005"/>
          </a:xfrm>
          <a:prstGeom prst="line">
            <a:avLst/>
          </a:prstGeom>
          <a:ln w="1174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>
            <a:extLst>
              <a:ext uri="{FF2B5EF4-FFF2-40B4-BE49-F238E27FC236}">
                <a16:creationId xmlns:a16="http://schemas.microsoft.com/office/drawing/2014/main" id="{7F0DA03A-3601-D093-1952-8D3CFF7AC2C1}"/>
              </a:ext>
            </a:extLst>
          </p:cNvPr>
          <p:cNvCxnSpPr>
            <a:cxnSpLocks/>
          </p:cNvCxnSpPr>
          <p:nvPr/>
        </p:nvCxnSpPr>
        <p:spPr>
          <a:xfrm flipH="1" flipV="1">
            <a:off x="6867600" y="3517772"/>
            <a:ext cx="1603697" cy="785938"/>
          </a:xfrm>
          <a:prstGeom prst="line">
            <a:avLst/>
          </a:prstGeom>
          <a:ln w="1174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1587F573-7B0D-A24E-5BAC-036B4C46E7DE}"/>
              </a:ext>
            </a:extLst>
          </p:cNvPr>
          <p:cNvCxnSpPr>
            <a:cxnSpLocks/>
          </p:cNvCxnSpPr>
          <p:nvPr/>
        </p:nvCxnSpPr>
        <p:spPr>
          <a:xfrm flipV="1">
            <a:off x="6867600" y="1410400"/>
            <a:ext cx="11665" cy="2188719"/>
          </a:xfrm>
          <a:prstGeom prst="line">
            <a:avLst/>
          </a:prstGeom>
          <a:ln w="1174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>
            <a:extLst>
              <a:ext uri="{FF2B5EF4-FFF2-40B4-BE49-F238E27FC236}">
                <a16:creationId xmlns:a16="http://schemas.microsoft.com/office/drawing/2014/main" id="{69ADCABE-9975-FAB3-D211-094F1427BD8D}"/>
              </a:ext>
            </a:extLst>
          </p:cNvPr>
          <p:cNvCxnSpPr>
            <a:cxnSpLocks/>
          </p:cNvCxnSpPr>
          <p:nvPr/>
        </p:nvCxnSpPr>
        <p:spPr>
          <a:xfrm flipH="1">
            <a:off x="5778909" y="5632120"/>
            <a:ext cx="3226868" cy="0"/>
          </a:xfrm>
          <a:prstGeom prst="line">
            <a:avLst/>
          </a:prstGeom>
          <a:ln w="117475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79">
            <a:extLst>
              <a:ext uri="{FF2B5EF4-FFF2-40B4-BE49-F238E27FC236}">
                <a16:creationId xmlns:a16="http://schemas.microsoft.com/office/drawing/2014/main" id="{A06EE514-07E9-362B-9A7A-E8C7C8E9AF62}"/>
              </a:ext>
            </a:extLst>
          </p:cNvPr>
          <p:cNvCxnSpPr>
            <a:cxnSpLocks/>
          </p:cNvCxnSpPr>
          <p:nvPr/>
        </p:nvCxnSpPr>
        <p:spPr>
          <a:xfrm>
            <a:off x="9005777" y="3531296"/>
            <a:ext cx="0" cy="2107733"/>
          </a:xfrm>
          <a:prstGeom prst="line">
            <a:avLst/>
          </a:prstGeom>
          <a:ln w="117475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>
            <a:extLst>
              <a:ext uri="{FF2B5EF4-FFF2-40B4-BE49-F238E27FC236}">
                <a16:creationId xmlns:a16="http://schemas.microsoft.com/office/drawing/2014/main" id="{4B8104A3-3C02-1384-E9A5-580F23C2DE57}"/>
              </a:ext>
            </a:extLst>
          </p:cNvPr>
          <p:cNvCxnSpPr>
            <a:cxnSpLocks/>
          </p:cNvCxnSpPr>
          <p:nvPr/>
        </p:nvCxnSpPr>
        <p:spPr>
          <a:xfrm flipH="1" flipV="1">
            <a:off x="5748099" y="3463970"/>
            <a:ext cx="3257678" cy="67326"/>
          </a:xfrm>
          <a:prstGeom prst="line">
            <a:avLst/>
          </a:prstGeom>
          <a:ln w="117475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>
            <a:extLst>
              <a:ext uri="{FF2B5EF4-FFF2-40B4-BE49-F238E27FC236}">
                <a16:creationId xmlns:a16="http://schemas.microsoft.com/office/drawing/2014/main" id="{DA589A0B-6BEF-2DAD-C784-37D265433106}"/>
              </a:ext>
            </a:extLst>
          </p:cNvPr>
          <p:cNvCxnSpPr>
            <a:cxnSpLocks/>
          </p:cNvCxnSpPr>
          <p:nvPr/>
        </p:nvCxnSpPr>
        <p:spPr>
          <a:xfrm flipH="1">
            <a:off x="4251806" y="1403492"/>
            <a:ext cx="2615794" cy="1258831"/>
          </a:xfrm>
          <a:prstGeom prst="line">
            <a:avLst/>
          </a:prstGeom>
          <a:ln w="117475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>
            <a:extLst>
              <a:ext uri="{FF2B5EF4-FFF2-40B4-BE49-F238E27FC236}">
                <a16:creationId xmlns:a16="http://schemas.microsoft.com/office/drawing/2014/main" id="{94888E98-C534-44D8-0915-9AB1258C2182}"/>
              </a:ext>
            </a:extLst>
          </p:cNvPr>
          <p:cNvCxnSpPr>
            <a:cxnSpLocks/>
          </p:cNvCxnSpPr>
          <p:nvPr/>
        </p:nvCxnSpPr>
        <p:spPr>
          <a:xfrm flipH="1">
            <a:off x="5796344" y="4347256"/>
            <a:ext cx="2606405" cy="1251335"/>
          </a:xfrm>
          <a:prstGeom prst="line">
            <a:avLst/>
          </a:prstGeom>
          <a:ln w="117475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feld 103">
            <a:extLst>
              <a:ext uri="{FF2B5EF4-FFF2-40B4-BE49-F238E27FC236}">
                <a16:creationId xmlns:a16="http://schemas.microsoft.com/office/drawing/2014/main" id="{D516ECE6-5688-049C-3EA7-7E496E99A4F2}"/>
              </a:ext>
            </a:extLst>
          </p:cNvPr>
          <p:cNvSpPr txBox="1"/>
          <p:nvPr/>
        </p:nvSpPr>
        <p:spPr>
          <a:xfrm>
            <a:off x="10521722" y="3088116"/>
            <a:ext cx="1170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Abstandssensor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5B2B2F26-BEC7-BA26-C744-3D4BD5236318}"/>
              </a:ext>
            </a:extLst>
          </p:cNvPr>
          <p:cNvSpPr txBox="1"/>
          <p:nvPr/>
        </p:nvSpPr>
        <p:spPr>
          <a:xfrm>
            <a:off x="10512477" y="4145363"/>
            <a:ext cx="1576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Elektronisches Schloss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4B7457B4-F9BE-7AFE-9C5D-670A3D410CC4}"/>
              </a:ext>
            </a:extLst>
          </p:cNvPr>
          <p:cNvSpPr txBox="1"/>
          <p:nvPr/>
        </p:nvSpPr>
        <p:spPr>
          <a:xfrm>
            <a:off x="10543658" y="3584621"/>
            <a:ext cx="182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QR –Code Scanner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C1DB572B-E7DA-FF88-DC57-DC8419F13CD9}"/>
              </a:ext>
            </a:extLst>
          </p:cNvPr>
          <p:cNvSpPr txBox="1"/>
          <p:nvPr/>
        </p:nvSpPr>
        <p:spPr>
          <a:xfrm>
            <a:off x="10564585" y="2600171"/>
            <a:ext cx="817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Wägezelle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E1D128-2032-A563-8C23-A5EAD4EFA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6172" y="2476925"/>
            <a:ext cx="356242" cy="3562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8C4EC4-1008-E965-A631-927A3DB75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04985" y="2809924"/>
            <a:ext cx="331701" cy="3317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A7ABCAE-3C52-497F-7A6C-DC6E493C0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2915" y="3123689"/>
            <a:ext cx="331701" cy="3317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7A2E6BE-7562-537D-2457-D9ACFE802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58890" y="3804655"/>
            <a:ext cx="331701" cy="3317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551F19-DEA6-FD1F-C29B-807DD077A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20251" y="4675929"/>
            <a:ext cx="324416" cy="3244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04D63D6-685A-0687-9A38-CEB6A6FCD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75653" y="5053733"/>
            <a:ext cx="324416" cy="32441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4EFFB44-DBA5-FC25-31D3-F239D5131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89802" y="3734720"/>
            <a:ext cx="324416" cy="32441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2C71DA1-EBC7-D5C0-E725-04EBE8356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7372" y="4167082"/>
            <a:ext cx="324416" cy="32441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41CEE13-0489-DD75-6980-50C0917C8B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53237" y="2580635"/>
            <a:ext cx="362238" cy="36223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0898412-80EB-CE9C-1C60-E2ADA78B6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53237" y="3073386"/>
            <a:ext cx="331701" cy="33170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F579685-5BEC-ACF9-9A81-739DD3C6E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56235" y="3538397"/>
            <a:ext cx="356242" cy="35624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EF7729D-77ED-22E1-A53C-A182B6C970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3971" y="4329290"/>
            <a:ext cx="420584" cy="42058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0594918-7ED4-CD40-6FD9-4CE6ACF2C2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81763" y="4021108"/>
            <a:ext cx="474648" cy="47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0133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Macintosh PowerPoint</Application>
  <PresentationFormat>Breitbild</PresentationFormat>
  <Paragraphs>131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Bahnschrift</vt:lpstr>
      <vt:lpstr>Calibri</vt:lpstr>
      <vt:lpstr>Calibri Light</vt:lpstr>
      <vt:lpstr>Office</vt:lpstr>
      <vt:lpstr>Die smarte Packstation</vt:lpstr>
      <vt:lpstr>Agenda</vt:lpstr>
      <vt:lpstr>Geschäftsidee</vt:lpstr>
      <vt:lpstr>Geschäftsmodell</vt:lpstr>
      <vt:lpstr>Geschäftsmodell</vt:lpstr>
      <vt:lpstr>Geschäftsmodell</vt:lpstr>
      <vt:lpstr>Business Case</vt:lpstr>
      <vt:lpstr>Architektur</vt:lpstr>
      <vt:lpstr>Produktvorstellung</vt:lpstr>
      <vt:lpstr>Produktvorstellung</vt:lpstr>
      <vt:lpstr>QR-Code Scan und Adresseingabe</vt:lpstr>
      <vt:lpstr>Ankunft Smarte Packstation</vt:lpstr>
      <vt:lpstr>Klappe zu, Affe froh… oder wie jetzt?</vt:lpstr>
      <vt:lpstr>Vielen Dank für Eure Aufmerksamkeit! Gibt es noch Fragen?</vt:lpstr>
      <vt:lpstr>Aktualitätsbezug / Trend</vt:lpstr>
      <vt:lpstr>Leistungsangebot</vt:lpstr>
      <vt:lpstr>Wertschöpfungsstruktur / Partner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Steffen Becker</dc:creator>
  <cp:lastModifiedBy>Lukas Mathein</cp:lastModifiedBy>
  <cp:revision>99</cp:revision>
  <dcterms:created xsi:type="dcterms:W3CDTF">2023-12-16T12:23:32Z</dcterms:created>
  <dcterms:modified xsi:type="dcterms:W3CDTF">2023-12-19T14:44:13Z</dcterms:modified>
</cp:coreProperties>
</file>